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5"/>
  </p:notesMasterIdLst>
  <p:sldIdLst>
    <p:sldId id="256" r:id="rId2"/>
    <p:sldId id="258" r:id="rId3"/>
    <p:sldId id="259" r:id="rId4"/>
    <p:sldId id="264" r:id="rId5"/>
    <p:sldId id="263"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348" r:id="rId89"/>
    <p:sldId id="349" r:id="rId90"/>
    <p:sldId id="350" r:id="rId91"/>
    <p:sldId id="351" r:id="rId92"/>
    <p:sldId id="352" r:id="rId93"/>
    <p:sldId id="451" r:id="rId94"/>
    <p:sldId id="452" r:id="rId95"/>
    <p:sldId id="453" r:id="rId96"/>
    <p:sldId id="454" r:id="rId97"/>
    <p:sldId id="455" r:id="rId98"/>
    <p:sldId id="456" r:id="rId99"/>
    <p:sldId id="457" r:id="rId100"/>
    <p:sldId id="458" r:id="rId101"/>
    <p:sldId id="459" r:id="rId102"/>
    <p:sldId id="460" r:id="rId103"/>
    <p:sldId id="461" r:id="rId104"/>
    <p:sldId id="462" r:id="rId105"/>
    <p:sldId id="463" r:id="rId106"/>
    <p:sldId id="464" r:id="rId107"/>
    <p:sldId id="465" r:id="rId108"/>
    <p:sldId id="466" r:id="rId109"/>
    <p:sldId id="467" r:id="rId110"/>
    <p:sldId id="468" r:id="rId111"/>
    <p:sldId id="469" r:id="rId112"/>
    <p:sldId id="470" r:id="rId113"/>
    <p:sldId id="471" r:id="rId114"/>
    <p:sldId id="472" r:id="rId115"/>
    <p:sldId id="473" r:id="rId116"/>
    <p:sldId id="353" r:id="rId117"/>
    <p:sldId id="354" r:id="rId118"/>
    <p:sldId id="355" r:id="rId119"/>
    <p:sldId id="356" r:id="rId120"/>
    <p:sldId id="357" r:id="rId121"/>
    <p:sldId id="358" r:id="rId122"/>
    <p:sldId id="359" r:id="rId123"/>
    <p:sldId id="360" r:id="rId124"/>
    <p:sldId id="361" r:id="rId125"/>
    <p:sldId id="362" r:id="rId126"/>
    <p:sldId id="363" r:id="rId127"/>
    <p:sldId id="364" r:id="rId128"/>
    <p:sldId id="365" r:id="rId129"/>
    <p:sldId id="366" r:id="rId130"/>
    <p:sldId id="367" r:id="rId131"/>
    <p:sldId id="368" r:id="rId132"/>
    <p:sldId id="369" r:id="rId133"/>
    <p:sldId id="370" r:id="rId134"/>
    <p:sldId id="371" r:id="rId135"/>
    <p:sldId id="372" r:id="rId136"/>
    <p:sldId id="373" r:id="rId137"/>
    <p:sldId id="374" r:id="rId138"/>
    <p:sldId id="375" r:id="rId139"/>
    <p:sldId id="376" r:id="rId140"/>
    <p:sldId id="377" r:id="rId141"/>
    <p:sldId id="378" r:id="rId142"/>
    <p:sldId id="379" r:id="rId143"/>
    <p:sldId id="380" r:id="rId144"/>
    <p:sldId id="381" r:id="rId145"/>
    <p:sldId id="382" r:id="rId146"/>
    <p:sldId id="383" r:id="rId147"/>
    <p:sldId id="384" r:id="rId148"/>
    <p:sldId id="385" r:id="rId149"/>
    <p:sldId id="386" r:id="rId150"/>
    <p:sldId id="387" r:id="rId151"/>
    <p:sldId id="388" r:id="rId152"/>
    <p:sldId id="389" r:id="rId153"/>
    <p:sldId id="390" r:id="rId154"/>
    <p:sldId id="391" r:id="rId155"/>
    <p:sldId id="392" r:id="rId156"/>
    <p:sldId id="393" r:id="rId157"/>
    <p:sldId id="394" r:id="rId158"/>
    <p:sldId id="395" r:id="rId159"/>
    <p:sldId id="396" r:id="rId160"/>
    <p:sldId id="397" r:id="rId161"/>
    <p:sldId id="398" r:id="rId162"/>
    <p:sldId id="399" r:id="rId163"/>
    <p:sldId id="400" r:id="rId164"/>
    <p:sldId id="401" r:id="rId165"/>
    <p:sldId id="402" r:id="rId166"/>
    <p:sldId id="403" r:id="rId167"/>
    <p:sldId id="404" r:id="rId168"/>
    <p:sldId id="405" r:id="rId169"/>
    <p:sldId id="406" r:id="rId170"/>
    <p:sldId id="407" r:id="rId171"/>
    <p:sldId id="408" r:id="rId172"/>
    <p:sldId id="409" r:id="rId173"/>
    <p:sldId id="410" r:id="rId174"/>
    <p:sldId id="411" r:id="rId175"/>
    <p:sldId id="412" r:id="rId176"/>
    <p:sldId id="413" r:id="rId177"/>
    <p:sldId id="414" r:id="rId178"/>
    <p:sldId id="415" r:id="rId179"/>
    <p:sldId id="416" r:id="rId180"/>
    <p:sldId id="417" r:id="rId181"/>
    <p:sldId id="418" r:id="rId182"/>
    <p:sldId id="419" r:id="rId183"/>
    <p:sldId id="420" r:id="rId184"/>
    <p:sldId id="421" r:id="rId185"/>
    <p:sldId id="424" r:id="rId186"/>
    <p:sldId id="425" r:id="rId187"/>
    <p:sldId id="426" r:id="rId188"/>
    <p:sldId id="427" r:id="rId189"/>
    <p:sldId id="428" r:id="rId190"/>
    <p:sldId id="429" r:id="rId191"/>
    <p:sldId id="430" r:id="rId192"/>
    <p:sldId id="431" r:id="rId193"/>
    <p:sldId id="432" r:id="rId194"/>
    <p:sldId id="433" r:id="rId195"/>
    <p:sldId id="434" r:id="rId196"/>
    <p:sldId id="435" r:id="rId197"/>
    <p:sldId id="436" r:id="rId198"/>
    <p:sldId id="437" r:id="rId199"/>
    <p:sldId id="438" r:id="rId200"/>
    <p:sldId id="439" r:id="rId201"/>
    <p:sldId id="440" r:id="rId202"/>
    <p:sldId id="441" r:id="rId203"/>
    <p:sldId id="442" r:id="rId204"/>
    <p:sldId id="443" r:id="rId205"/>
    <p:sldId id="444" r:id="rId206"/>
    <p:sldId id="445" r:id="rId207"/>
    <p:sldId id="446" r:id="rId208"/>
    <p:sldId id="447" r:id="rId209"/>
    <p:sldId id="422" r:id="rId210"/>
    <p:sldId id="423" r:id="rId211"/>
    <p:sldId id="448" r:id="rId212"/>
    <p:sldId id="449" r:id="rId213"/>
    <p:sldId id="450" r:id="rId2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796E0793-1368-47BC-B72F-51147DCF09F2}">
          <p14:sldIdLst>
            <p14:sldId id="256"/>
            <p14:sldId id="258"/>
            <p14:sldId id="259"/>
            <p14:sldId id="264"/>
            <p14:sldId id="263"/>
          </p14:sldIdLst>
        </p14:section>
        <p14:section name="Тема 1" id="{5B3F98FC-BBFD-4C8E-9081-77CDA39136A7}">
          <p14:sldIdLst>
            <p14:sldId id="266"/>
            <p14:sldId id="267"/>
            <p14:sldId id="268"/>
            <p14:sldId id="269"/>
            <p14:sldId id="270"/>
            <p14:sldId id="271"/>
            <p14:sldId id="272"/>
            <p14:sldId id="273"/>
          </p14:sldIdLst>
        </p14:section>
        <p14:section name="Тема 2" id="{87F12A23-C088-42A1-B3EB-E8DA28F1FC59}">
          <p14:sldIdLst>
            <p14:sldId id="274"/>
            <p14:sldId id="275"/>
            <p14:sldId id="276"/>
            <p14:sldId id="277"/>
            <p14:sldId id="278"/>
            <p14:sldId id="279"/>
            <p14:sldId id="280"/>
            <p14:sldId id="281"/>
            <p14:sldId id="282"/>
            <p14:sldId id="283"/>
          </p14:sldIdLst>
        </p14:section>
        <p14:section name="Тема 3" id="{A7DAD0BC-2E4A-43D7-AA33-2F9C2467312A}">
          <p14:sldIdLst>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Lst>
        </p14:section>
        <p14:section name="Тема 4" id="{1601598E-B34F-42C1-81CB-47EF8BBC4446}">
          <p14:sldIdLst>
            <p14:sldId id="309"/>
            <p14:sldId id="310"/>
            <p14:sldId id="311"/>
            <p14:sldId id="312"/>
            <p14:sldId id="313"/>
            <p14:sldId id="314"/>
            <p14:sldId id="315"/>
            <p14:sldId id="316"/>
            <p14:sldId id="317"/>
            <p14:sldId id="318"/>
            <p14:sldId id="319"/>
            <p14:sldId id="320"/>
            <p14:sldId id="321"/>
            <p14:sldId id="322"/>
            <p14:sldId id="323"/>
            <p14:sldId id="324"/>
            <p14:sldId id="325"/>
          </p14:sldIdLst>
        </p14:section>
        <p14:section name="Тема 5" id="{286B7BA4-888A-49BE-B733-2FC6A53AA71B}">
          <p14:sldIdLst>
            <p14:sldId id="326"/>
            <p14:sldId id="327"/>
            <p14:sldId id="328"/>
            <p14:sldId id="329"/>
            <p14:sldId id="330"/>
            <p14:sldId id="331"/>
            <p14:sldId id="332"/>
          </p14:sldIdLst>
        </p14:section>
        <p14:section name="Тема 6" id="{2BD8C81D-7F8E-416A-B806-48E222DA704E}">
          <p14:sldIdLst>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Lst>
        </p14:section>
        <p14:section name="Тема 7" id="{24F66F30-646B-47F1-8465-C1599D80934F}">
          <p14:sldIdLst>
            <p14:sldId id="451"/>
            <p14:sldId id="452"/>
            <p14:sldId id="453"/>
            <p14:sldId id="454"/>
            <p14:sldId id="455"/>
            <p14:sldId id="456"/>
            <p14:sldId id="457"/>
            <p14:sldId id="458"/>
            <p14:sldId id="459"/>
            <p14:sldId id="460"/>
            <p14:sldId id="461"/>
            <p14:sldId id="462"/>
            <p14:sldId id="463"/>
            <p14:sldId id="464"/>
            <p14:sldId id="465"/>
            <p14:sldId id="466"/>
            <p14:sldId id="467"/>
            <p14:sldId id="468"/>
            <p14:sldId id="469"/>
            <p14:sldId id="470"/>
            <p14:sldId id="471"/>
            <p14:sldId id="472"/>
            <p14:sldId id="473"/>
          </p14:sldIdLst>
        </p14:section>
        <p14:section name="Тема 8" id="{D896E617-8A70-4AEA-8E1D-77EF180EE4E5}">
          <p14:sldIdLst>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Lst>
        </p14:section>
        <p14:section name="Тема 9" id="{C7265016-ACDC-4F17-8B57-A0D19ACB9019}">
          <p14:sldIdLst>
            <p14:sldId id="376"/>
            <p14:sldId id="377"/>
            <p14:sldId id="378"/>
            <p14:sldId id="379"/>
            <p14:sldId id="380"/>
            <p14:sldId id="381"/>
            <p14:sldId id="382"/>
            <p14:sldId id="383"/>
            <p14:sldId id="384"/>
            <p14:sldId id="385"/>
            <p14:sldId id="386"/>
            <p14:sldId id="387"/>
            <p14:sldId id="388"/>
            <p14:sldId id="389"/>
          </p14:sldIdLst>
        </p14:section>
        <p14:section name="Тема 10" id="{0D30E3AC-DB73-45AA-8C6C-75F20335E777}">
          <p14:sldIdLst>
            <p14:sldId id="390"/>
            <p14:sldId id="391"/>
            <p14:sldId id="392"/>
            <p14:sldId id="393"/>
            <p14:sldId id="394"/>
            <p14:sldId id="395"/>
            <p14:sldId id="396"/>
            <p14:sldId id="397"/>
            <p14:sldId id="398"/>
            <p14:sldId id="399"/>
            <p14:sldId id="400"/>
            <p14:sldId id="401"/>
            <p14:sldId id="402"/>
            <p14:sldId id="403"/>
            <p14:sldId id="404"/>
            <p14:sldId id="405"/>
          </p14:sldIdLst>
        </p14:section>
        <p14:section name="Практикум" id="{B2C4AA6A-0247-4161-9091-F96ADF552764}">
          <p14:sldIdLst>
            <p14:sldId id="406"/>
            <p14:sldId id="407"/>
            <p14:sldId id="408"/>
            <p14:sldId id="409"/>
            <p14:sldId id="410"/>
            <p14:sldId id="411"/>
            <p14:sldId id="412"/>
            <p14:sldId id="413"/>
            <p14:sldId id="414"/>
            <p14:sldId id="415"/>
            <p14:sldId id="416"/>
            <p14:sldId id="417"/>
            <p14:sldId id="418"/>
            <p14:sldId id="419"/>
            <p14:sldId id="420"/>
            <p14:sldId id="421"/>
          </p14:sldIdLst>
        </p14:section>
        <p14:section name="Методические указания контрольных работ" id="{BF40A6C8-AA1E-45A4-AE1E-4F47579C3B9B}">
          <p14:sldIdLst>
            <p14:sldId id="424"/>
            <p14:sldId id="425"/>
            <p14:sldId id="426"/>
            <p14:sldId id="427"/>
            <p14:sldId id="428"/>
            <p14:sldId id="429"/>
            <p14:sldId id="430"/>
            <p14:sldId id="431"/>
            <p14:sldId id="432"/>
            <p14:sldId id="433"/>
            <p14:sldId id="434"/>
            <p14:sldId id="435"/>
            <p14:sldId id="436"/>
            <p14:sldId id="437"/>
            <p14:sldId id="438"/>
            <p14:sldId id="439"/>
            <p14:sldId id="440"/>
            <p14:sldId id="441"/>
            <p14:sldId id="442"/>
            <p14:sldId id="443"/>
            <p14:sldId id="444"/>
            <p14:sldId id="445"/>
            <p14:sldId id="446"/>
            <p14:sldId id="447"/>
          </p14:sldIdLst>
        </p14:section>
        <p14:section name="Глоссарий" id="{7211911F-DADE-457E-AA2D-5A496BB66E54}">
          <p14:sldIdLst>
            <p14:sldId id="422"/>
            <p14:sldId id="423"/>
          </p14:sldIdLst>
        </p14:section>
        <p14:section name="Библиографический список" id="{A813090F-8CEE-4E36-9875-999B8F8AA5D1}">
          <p14:sldIdLst>
            <p14:sldId id="448"/>
            <p14:sldId id="449"/>
            <p14:sldId id="45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6" autoAdjust="0"/>
  </p:normalViewPr>
  <p:slideViewPr>
    <p:cSldViewPr>
      <p:cViewPr varScale="1">
        <p:scale>
          <a:sx n="66" d="100"/>
          <a:sy n="66" d="100"/>
        </p:scale>
        <p:origin x="-142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16" Type="http://schemas.openxmlformats.org/officeDocument/2006/relationships/presProps" Target="presProps.xml"/><Relationship Id="rId211" Type="http://schemas.openxmlformats.org/officeDocument/2006/relationships/slide" Target="slides/slide21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tableStyles" Target="tableStyles.xml"/><Relationship Id="rId3" Type="http://schemas.openxmlformats.org/officeDocument/2006/relationships/slide" Target="slides/slide2.xml"/><Relationship Id="rId214" Type="http://schemas.openxmlformats.org/officeDocument/2006/relationships/slide" Target="slides/slide213.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notesMaster" Target="notesMasters/notesMaster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43F877-4507-44DD-A3B9-45A59D1617DB}" type="datetimeFigureOut">
              <a:rPr lang="ru-RU" smtClean="0"/>
              <a:t>11.04.2011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53284C-C7AA-47A2-BF28-D2F691A576CE}" type="slidenum">
              <a:rPr lang="ru-RU" smtClean="0"/>
              <a:t>‹#›</a:t>
            </a:fld>
            <a:endParaRPr lang="ru-RU"/>
          </a:p>
        </p:txBody>
      </p:sp>
    </p:spTree>
    <p:extLst>
      <p:ext uri="{BB962C8B-B14F-4D97-AF65-F5344CB8AC3E}">
        <p14:creationId xmlns:p14="http://schemas.microsoft.com/office/powerpoint/2010/main" val="3873684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CE7012C-B47F-4B3B-BA64-C120FEE0BA05}" type="slidenum">
              <a:rPr lang="ru-RU" smtClean="0"/>
              <a:t>100</a:t>
            </a:fld>
            <a:endParaRPr lang="ru-RU"/>
          </a:p>
        </p:txBody>
      </p:sp>
    </p:spTree>
    <p:extLst>
      <p:ext uri="{BB962C8B-B14F-4D97-AF65-F5344CB8AC3E}">
        <p14:creationId xmlns:p14="http://schemas.microsoft.com/office/powerpoint/2010/main" val="2823985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7E586DF-6BB4-4C27-9CF0-19313906221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FC4FF6B-91E2-459E-B068-06863799CFAB}" type="datetimeFigureOut">
              <a:rPr lang="ru-RU" smtClean="0"/>
              <a:t>11.04.2011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7E586DF-6BB4-4C27-9CF0-19313906221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FC4FF6B-91E2-459E-B068-06863799CFAB}" type="datetimeFigureOut">
              <a:rPr lang="ru-RU" smtClean="0"/>
              <a:t>11.04.2011</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7E586DF-6BB4-4C27-9CF0-19313906221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17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17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7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wmf"/></Relationships>
</file>

<file path=ppt/slides/_rels/slide17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17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5.wmf"/></Relationships>
</file>

<file path=ppt/slides/_rels/slide17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6.wmf"/></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1058;&#1077;&#1084;&#1072;%201.pptx" TargetMode="External"/><Relationship Id="rId2" Type="http://schemas.openxmlformats.org/officeDocument/2006/relationships/hyperlink" Target="&#1069;&#1054;&#1048;/&#1058;&#1077;&#1084;&#1072;%201.pptx" TargetMode="External"/><Relationship Id="rId1" Type="http://schemas.openxmlformats.org/officeDocument/2006/relationships/slideLayout" Target="../slideLayouts/slideLayout1.xml"/><Relationship Id="rId5" Type="http://schemas.openxmlformats.org/officeDocument/2006/relationships/hyperlink" Target="&#1069;&#1054;&#1048;/&#1058;&#1077;&#1084;&#1072;%203.pptx" TargetMode="External"/><Relationship Id="rId4" Type="http://schemas.openxmlformats.org/officeDocument/2006/relationships/hyperlink" Target="&#1069;&#1054;&#1048;/&#1058;&#1077;&#1084;&#1072;%202.pptx"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1069;&#1054;&#1048;/&#1058;&#1077;&#1084;&#1072;%205.pptx" TargetMode="External"/><Relationship Id="rId2" Type="http://schemas.openxmlformats.org/officeDocument/2006/relationships/hyperlink" Target="&#1069;&#1054;&#1048;/&#1058;&#1077;&#1084;&#1072;%204.pptx" TargetMode="Externa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1069;&#1054;&#1048;/&#1090;&#1077;&#1084;&#1072;%207.pptx" TargetMode="External"/><Relationship Id="rId2" Type="http://schemas.openxmlformats.org/officeDocument/2006/relationships/hyperlink" Target="&#1069;&#1054;&#1048;/&#1058;&#1077;&#1084;&#1072;%206.pptx" TargetMode="External"/><Relationship Id="rId1" Type="http://schemas.openxmlformats.org/officeDocument/2006/relationships/slideLayout" Target="../slideLayouts/slideLayout1.xml"/><Relationship Id="rId4" Type="http://schemas.openxmlformats.org/officeDocument/2006/relationships/hyperlink" Target="&#1069;&#1054;&#1048;/&#1090;&#1077;&#1084;&#1072;%208.pptx"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1069;&#1054;&#1048;/&#1058;&#1077;&#1084;&#1072;%2010.pptx" TargetMode="External"/><Relationship Id="rId7" Type="http://schemas.openxmlformats.org/officeDocument/2006/relationships/hyperlink" Target="&#1069;&#1054;&#1048;/&#1051;&#1080;&#1090;&#1077;&#1088;&#1072;&#1090;&#1091;&#1088;&#1072;.pptx" TargetMode="External"/><Relationship Id="rId2" Type="http://schemas.openxmlformats.org/officeDocument/2006/relationships/hyperlink" Target="&#1069;&#1054;&#1048;/&#1058;&#1077;&#1084;&#1072;%209.pptx" TargetMode="External"/><Relationship Id="rId1" Type="http://schemas.openxmlformats.org/officeDocument/2006/relationships/slideLayout" Target="../slideLayouts/slideLayout1.xml"/><Relationship Id="rId6" Type="http://schemas.openxmlformats.org/officeDocument/2006/relationships/hyperlink" Target="&#1069;&#1054;&#1048;/&#1075;&#1083;&#1086;&#1089;&#1089;&#1072;&#1088;&#1080;&#1081;.pptx" TargetMode="External"/><Relationship Id="rId5" Type="http://schemas.openxmlformats.org/officeDocument/2006/relationships/hyperlink" Target="&#1069;&#1054;&#1048;/&#1052;&#1077;&#1090;&#1086;&#1076;&#1080;&#1095;&#1082;&#1072;.pptx" TargetMode="External"/><Relationship Id="rId4" Type="http://schemas.openxmlformats.org/officeDocument/2006/relationships/hyperlink" Target="&#1069;&#1054;&#1048;/&#1055;&#1088;&#1072;&#1082;&#1090;&#1080;&#1082;&#1091;&#1084;.pptx"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647"/>
            <a:ext cx="9144000" cy="6740307"/>
          </a:xfrm>
          <a:prstGeom prst="rect">
            <a:avLst/>
          </a:prstGeom>
        </p:spPr>
        <p:txBody>
          <a:bodyPr wrap="square">
            <a:spAutoFit/>
          </a:bodyPr>
          <a:lstStyle/>
          <a:p>
            <a:pPr algn="ctr"/>
            <a:r>
              <a:rPr lang="ru-RU" sz="2400" b="1" dirty="0">
                <a:latin typeface="Times New Roman" pitchFamily="18" charset="0"/>
                <a:cs typeface="Times New Roman" pitchFamily="18" charset="0"/>
              </a:rPr>
              <a:t>МИНИСТЕРСТВО СЕЛЬСКОГО ХОЗЯЙСТВА РОССИЙСКОЙ ФЕДЕРАЦИИ</a:t>
            </a:r>
            <a:endParaRPr lang="ru-RU" sz="2400" dirty="0">
              <a:latin typeface="Times New Roman" pitchFamily="18" charset="0"/>
              <a:cs typeface="Times New Roman" pitchFamily="18" charset="0"/>
            </a:endParaRPr>
          </a:p>
          <a:p>
            <a:pPr algn="ctr"/>
            <a:r>
              <a:rPr lang="ru-RU" sz="2400" b="1" dirty="0">
                <a:latin typeface="Times New Roman" pitchFamily="18" charset="0"/>
                <a:cs typeface="Times New Roman" pitchFamily="18" charset="0"/>
              </a:rPr>
              <a:t>ФГОУ ВПО ЯКУТСКАЯ ГОСУДАРСТВЕННАЯ СЕЛЬСКОХОЗЯЙСТВЕННАЯ АКАДЕМИЯ</a:t>
            </a:r>
            <a:endParaRPr lang="ru-RU" sz="2400" dirty="0">
              <a:latin typeface="Times New Roman" pitchFamily="18" charset="0"/>
              <a:cs typeface="Times New Roman" pitchFamily="18" charset="0"/>
            </a:endParaRPr>
          </a:p>
          <a:p>
            <a:pPr algn="ctr"/>
            <a:r>
              <a:rPr lang="ru-RU" sz="2400" b="1" dirty="0">
                <a:latin typeface="Times New Roman" pitchFamily="18" charset="0"/>
                <a:cs typeface="Times New Roman" pitchFamily="18" charset="0"/>
              </a:rPr>
              <a:t>ЭКОНОМИЧЕСКИЙ ФАКУЛЬТЕТ</a:t>
            </a:r>
            <a:endParaRPr lang="ru-RU" sz="2400" dirty="0">
              <a:latin typeface="Times New Roman" pitchFamily="18" charset="0"/>
              <a:cs typeface="Times New Roman" pitchFamily="18" charset="0"/>
            </a:endParaRPr>
          </a:p>
          <a:p>
            <a:pPr algn="ctr"/>
            <a:r>
              <a:rPr lang="ru-RU" sz="2400" b="1" dirty="0">
                <a:latin typeface="Times New Roman" pitchFamily="18" charset="0"/>
                <a:cs typeface="Times New Roman" pitchFamily="18" charset="0"/>
              </a:rPr>
              <a:t>КАФЕДРА ЭКОНОМИКИ СЕЛЬСКОГО </a:t>
            </a:r>
            <a:r>
              <a:rPr lang="ru-RU" sz="2400" b="1" dirty="0" smtClean="0">
                <a:latin typeface="Times New Roman" pitchFamily="18" charset="0"/>
                <a:cs typeface="Times New Roman" pitchFamily="18" charset="0"/>
              </a:rPr>
              <a:t>ХОЗЯЙСТВА</a:t>
            </a:r>
          </a:p>
          <a:p>
            <a:pPr algn="ctr"/>
            <a:endParaRPr lang="ru-RU" sz="2400" b="1" dirty="0" smtClean="0">
              <a:latin typeface="Times New Roman" pitchFamily="18" charset="0"/>
              <a:cs typeface="Times New Roman" pitchFamily="18" charset="0"/>
            </a:endParaRPr>
          </a:p>
          <a:p>
            <a:pPr algn="ctr"/>
            <a:r>
              <a:rPr lang="ru-RU" sz="2400" b="1" dirty="0" smtClean="0">
                <a:latin typeface="Times New Roman" pitchFamily="18" charset="0"/>
                <a:cs typeface="Times New Roman" pitchFamily="18" charset="0"/>
              </a:rPr>
              <a:t>Электронный учебник </a:t>
            </a:r>
          </a:p>
          <a:p>
            <a:pPr algn="ctr"/>
            <a:r>
              <a:rPr lang="ru-RU" sz="2400" b="1" dirty="0" smtClean="0">
                <a:latin typeface="Times New Roman" pitchFamily="18" charset="0"/>
                <a:cs typeface="Times New Roman" pitchFamily="18" charset="0"/>
              </a:rPr>
              <a:t>По курсу: «Экономическая </a:t>
            </a:r>
            <a:r>
              <a:rPr lang="ru-RU" sz="2400" b="1" dirty="0">
                <a:latin typeface="Times New Roman" pitchFamily="18" charset="0"/>
                <a:cs typeface="Times New Roman" pitchFamily="18" charset="0"/>
              </a:rPr>
              <a:t>оценка инвестиций»</a:t>
            </a:r>
            <a:endParaRPr lang="ru-RU" sz="2400" dirty="0">
              <a:latin typeface="Times New Roman" pitchFamily="18" charset="0"/>
              <a:cs typeface="Times New Roman" pitchFamily="18" charset="0"/>
            </a:endParaRPr>
          </a:p>
          <a:p>
            <a:pPr algn="r"/>
            <a:endParaRPr lang="ru-RU" sz="2400" dirty="0" smtClean="0">
              <a:latin typeface="Times New Roman" pitchFamily="18" charset="0"/>
              <a:cs typeface="Times New Roman" pitchFamily="18" charset="0"/>
            </a:endParaRPr>
          </a:p>
          <a:p>
            <a:pPr algn="r"/>
            <a:r>
              <a:rPr lang="ru-RU" sz="2400" dirty="0" smtClean="0">
                <a:latin typeface="Times New Roman" pitchFamily="18" charset="0"/>
                <a:cs typeface="Times New Roman" pitchFamily="18" charset="0"/>
              </a:rPr>
              <a:t>Составитель: </a:t>
            </a:r>
            <a:r>
              <a:rPr lang="ru-RU" sz="2400" b="1" dirty="0" smtClean="0">
                <a:latin typeface="Times New Roman" pitchFamily="18" charset="0"/>
                <a:cs typeface="Times New Roman" pitchFamily="18" charset="0"/>
              </a:rPr>
              <a:t>Ван </a:t>
            </a:r>
            <a:r>
              <a:rPr lang="ru-RU" sz="2400" b="1" dirty="0">
                <a:latin typeface="Times New Roman" pitchFamily="18" charset="0"/>
                <a:cs typeface="Times New Roman" pitchFamily="18" charset="0"/>
              </a:rPr>
              <a:t>– Чу – Лин А.Т.</a:t>
            </a:r>
          </a:p>
          <a:p>
            <a:pPr algn="ct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ctr"/>
            <a:r>
              <a:rPr lang="ru-RU" sz="2400" dirty="0" smtClean="0">
                <a:latin typeface="Times New Roman" pitchFamily="18" charset="0"/>
                <a:cs typeface="Times New Roman" pitchFamily="18" charset="0"/>
              </a:rPr>
              <a:t>Для </a:t>
            </a:r>
            <a:r>
              <a:rPr lang="ru-RU" sz="2400" dirty="0">
                <a:latin typeface="Times New Roman" pitchFamily="18" charset="0"/>
                <a:cs typeface="Times New Roman" pitchFamily="18" charset="0"/>
              </a:rPr>
              <a:t>студентов по специальности:</a:t>
            </a:r>
          </a:p>
          <a:p>
            <a:pPr algn="ctr"/>
            <a:r>
              <a:rPr lang="ru-RU" sz="2400" b="1" dirty="0">
                <a:latin typeface="Times New Roman" pitchFamily="18" charset="0"/>
                <a:cs typeface="Times New Roman" pitchFamily="18" charset="0"/>
              </a:rPr>
              <a:t>080502.65  «Экономика и управление на предприятии АПК»</a:t>
            </a:r>
            <a:endParaRPr lang="ru-RU" sz="2400" dirty="0">
              <a:latin typeface="Times New Roman" pitchFamily="18" charset="0"/>
              <a:cs typeface="Times New Roman" pitchFamily="18" charset="0"/>
            </a:endParaRPr>
          </a:p>
          <a:p>
            <a:pPr algn="ctr"/>
            <a:r>
              <a:rPr lang="ru-RU" sz="2400" dirty="0">
                <a:latin typeface="Times New Roman" pitchFamily="18" charset="0"/>
                <a:cs typeface="Times New Roman" pitchFamily="18" charset="0"/>
              </a:rPr>
              <a:t>(форма обучения – очная, заочная</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ctr"/>
            <a:endParaRPr lang="ru-RU" sz="2400" cap="small" dirty="0">
              <a:latin typeface="Times New Roman" pitchFamily="18" charset="0"/>
              <a:cs typeface="Times New Roman" pitchFamily="18" charset="0"/>
            </a:endParaRPr>
          </a:p>
          <a:p>
            <a:pPr algn="ctr"/>
            <a:endParaRPr lang="ru-RU" sz="2400" cap="small" dirty="0">
              <a:latin typeface="Times New Roman" pitchFamily="18" charset="0"/>
              <a:cs typeface="Times New Roman" pitchFamily="18" charset="0"/>
            </a:endParaRPr>
          </a:p>
          <a:p>
            <a:pPr algn="ctr"/>
            <a:r>
              <a:rPr lang="ru-RU" sz="2400" cap="small" smtClean="0">
                <a:latin typeface="Times New Roman" pitchFamily="18" charset="0"/>
                <a:cs typeface="Times New Roman" pitchFamily="18" charset="0"/>
              </a:rPr>
              <a:t>Якутск-2011</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037003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Autofit/>
          </a:bodyPr>
          <a:lstStyle/>
          <a:p>
            <a:pPr marL="0" indent="546100" algn="just">
              <a:lnSpc>
                <a:spcPct val="120000"/>
              </a:lnSpc>
              <a:spcBef>
                <a:spcPts val="0"/>
              </a:spcBef>
              <a:buNone/>
            </a:pPr>
            <a:endParaRPr lang="ru-RU" sz="1800" dirty="0" smtClean="0">
              <a:latin typeface="Times New Roman" pitchFamily="18" charset="0"/>
              <a:cs typeface="Times New Roman" pitchFamily="18" charset="0"/>
            </a:endParaRPr>
          </a:p>
          <a:p>
            <a:pPr marL="0" indent="546100" algn="just">
              <a:lnSpc>
                <a:spcPct val="120000"/>
              </a:lnSpc>
              <a:spcBef>
                <a:spcPts val="0"/>
              </a:spcBef>
              <a:buNone/>
            </a:pPr>
            <a:r>
              <a:rPr lang="ru-RU" sz="1800" dirty="0" smtClean="0">
                <a:latin typeface="Times New Roman" pitchFamily="18" charset="0"/>
                <a:cs typeface="Times New Roman" pitchFamily="18" charset="0"/>
              </a:rPr>
              <a:t>Обычно имеется главная (глобальная) и ряд промежуточных целей (задач). Часто строят так называемое «дерево целей», кото­рое позволяет структурировать весь набор целей разного уровня. Выполнение проекта можно рассматривать как продвижение от целей нижнего к целям верхнего уровня, пока не будет достигнута главная цель. При этом различные работы и мероприятия нередко выполняются параллельно и цели разного уровня достигаются одновременно.</a:t>
            </a:r>
          </a:p>
          <a:p>
            <a:pPr marL="0" indent="546100" algn="just">
              <a:lnSpc>
                <a:spcPct val="120000"/>
              </a:lnSpc>
              <a:spcBef>
                <a:spcPts val="0"/>
              </a:spcBef>
              <a:buNone/>
            </a:pPr>
            <a:r>
              <a:rPr lang="ru-RU" sz="1800" dirty="0" smtClean="0">
                <a:latin typeface="Times New Roman" pitchFamily="18" charset="0"/>
                <a:cs typeface="Times New Roman" pitchFamily="18" charset="0"/>
              </a:rPr>
              <a:t>Выполнение взаимосвязанных мероприятий в рамках проекта должно координироваться, причем такая связь может быть пря­мой и опосредованной. Прямая связь означает, что отдельные виды деятельности не могут выполняться независимо друг от друга (на­пример, монтаж оборудования, как правило, не может быть осу­ществлен до завершения строительства и ввода в действие поме­щений, где это оборудование размещается). Такие мероприятия выполняются в порядке строгой очередности.</a:t>
            </a:r>
          </a:p>
          <a:p>
            <a:pPr marL="0" indent="546100" algn="just">
              <a:lnSpc>
                <a:spcPct val="120000"/>
              </a:lnSpc>
              <a:spcBef>
                <a:spcPts val="0"/>
              </a:spcBef>
              <a:buNone/>
            </a:pPr>
            <a:r>
              <a:rPr lang="ru-RU" sz="1800" dirty="0" smtClean="0">
                <a:latin typeface="Times New Roman" pitchFamily="18" charset="0"/>
                <a:cs typeface="Times New Roman" pitchFamily="18" charset="0"/>
              </a:rPr>
              <a:t>При опосредованной связи наблюдается косвенная зависи­мость между видами деятельности, то есть они могут выполняться относительно независимо друг от друга (параллельно или со сдви­гом во времени). Например, закупки оборудования и обучение персонала могут осуществляться одновременно со строительными работами. Поэтому при планировании графика работ приходится выбирать оптимальный вариант из множества возможных.</a:t>
            </a:r>
          </a:p>
        </p:txBody>
      </p:sp>
    </p:spTree>
    <p:extLst>
      <p:ext uri="{BB962C8B-B14F-4D97-AF65-F5344CB8AC3E}">
        <p14:creationId xmlns:p14="http://schemas.microsoft.com/office/powerpoint/2010/main" val="96766462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marL="285750" lvl="0" indent="-285750" algn="just">
              <a:buFont typeface="Arial" pitchFamily="34" charset="0"/>
              <a:buChar char="•"/>
            </a:pPr>
            <a:r>
              <a:rPr lang="ru-RU" sz="2200" dirty="0">
                <a:latin typeface="Times New Roman" pitchFamily="18" charset="0"/>
                <a:cs typeface="Times New Roman" pitchFamily="18" charset="0"/>
              </a:rPr>
              <a:t>обеспечение реализации инвестиционной политики, вытекаю­щее из необходимости достижения соответствия целей формирования инвестиционного портфеля целям разработанной и принятой </a:t>
            </a:r>
            <a:r>
              <a:rPr lang="ru-RU" sz="2200" dirty="0" smtClean="0">
                <a:latin typeface="Times New Roman" pitchFamily="18" charset="0"/>
                <a:cs typeface="Times New Roman" pitchFamily="18" charset="0"/>
              </a:rPr>
              <a:t>инвестиционной </a:t>
            </a:r>
            <a:r>
              <a:rPr lang="ru-RU" sz="2200" dirty="0">
                <a:latin typeface="Times New Roman" pitchFamily="18" charset="0"/>
                <a:cs typeface="Times New Roman" pitchFamily="18" charset="0"/>
              </a:rPr>
              <a:t>политики;</a:t>
            </a:r>
          </a:p>
          <a:p>
            <a:pPr marL="285750" lvl="0" indent="-285750" algn="just">
              <a:buFont typeface="Arial" pitchFamily="34" charset="0"/>
              <a:buChar char="•"/>
            </a:pPr>
            <a:r>
              <a:rPr lang="ru-RU" sz="2200" dirty="0">
                <a:latin typeface="Times New Roman" pitchFamily="18" charset="0"/>
                <a:cs typeface="Times New Roman" pitchFamily="18" charset="0"/>
              </a:rPr>
              <a:t>обеспечение соответствия объема и </a:t>
            </a:r>
            <a:r>
              <a:rPr lang="ru-RU" sz="2200" dirty="0" smtClean="0">
                <a:latin typeface="Times New Roman" pitchFamily="18" charset="0"/>
                <a:cs typeface="Times New Roman" pitchFamily="18" charset="0"/>
              </a:rPr>
              <a:t>структуры </a:t>
            </a:r>
            <a:r>
              <a:rPr lang="ru-RU" sz="2200" b="1" dirty="0" smtClean="0">
                <a:latin typeface="Times New Roman" pitchFamily="18" charset="0"/>
                <a:cs typeface="Times New Roman" pitchFamily="18" charset="0"/>
              </a:rPr>
              <a:t>инвестиционно</a:t>
            </a:r>
            <a:r>
              <a:rPr lang="ru-RU" sz="2200" dirty="0" smtClean="0">
                <a:latin typeface="Times New Roman" pitchFamily="18" charset="0"/>
                <a:cs typeface="Times New Roman" pitchFamily="18" charset="0"/>
              </a:rPr>
              <a:t>го </a:t>
            </a:r>
            <a:r>
              <a:rPr lang="ru-RU" sz="2200" dirty="0">
                <a:latin typeface="Times New Roman" pitchFamily="18" charset="0"/>
                <a:cs typeface="Times New Roman" pitchFamily="18" charset="0"/>
              </a:rPr>
              <a:t>портфеля объему и структуре формирующих его источников с целью поддержания ликвидности и устойчивости предприятия;</a:t>
            </a:r>
          </a:p>
          <a:p>
            <a:pPr marL="285750" lvl="0" indent="-285750" algn="just">
              <a:buFont typeface="Arial" pitchFamily="34" charset="0"/>
              <a:buChar char="•"/>
            </a:pPr>
            <a:r>
              <a:rPr lang="ru-RU" sz="2200" dirty="0">
                <a:latin typeface="Times New Roman" pitchFamily="18" charset="0"/>
                <a:cs typeface="Times New Roman" pitchFamily="18" charset="0"/>
              </a:rPr>
              <a:t>достижение оптимального соотношения доходности, риска и ликвидности (исходя из конкретных </a:t>
            </a:r>
            <a:r>
              <a:rPr lang="ru-RU" sz="2200" b="1" dirty="0">
                <a:latin typeface="Times New Roman" pitchFamily="18" charset="0"/>
                <a:cs typeface="Times New Roman" pitchFamily="18" charset="0"/>
              </a:rPr>
              <a:t>целей </a:t>
            </a:r>
            <a:r>
              <a:rPr lang="ru-RU" sz="2200" dirty="0">
                <a:latin typeface="Times New Roman" pitchFamily="18" charset="0"/>
                <a:cs typeface="Times New Roman" pitchFamily="18" charset="0"/>
              </a:rPr>
              <a:t>формирования </a:t>
            </a:r>
            <a:r>
              <a:rPr lang="ru-RU" sz="2200" dirty="0" smtClean="0">
                <a:latin typeface="Times New Roman" pitchFamily="18" charset="0"/>
                <a:cs typeface="Times New Roman" pitchFamily="18" charset="0"/>
              </a:rPr>
              <a:t>инвестиционного </a:t>
            </a:r>
            <a:r>
              <a:rPr lang="ru-RU" sz="2200" dirty="0">
                <a:latin typeface="Times New Roman" pitchFamily="18" charset="0"/>
                <a:cs typeface="Times New Roman" pitchFamily="18" charset="0"/>
              </a:rPr>
              <a:t>портфеля) для обеспечения сохранности средств и финан­</a:t>
            </a:r>
            <a:r>
              <a:rPr lang="ru-RU" sz="2200" b="1" dirty="0">
                <a:latin typeface="Times New Roman" pitchFamily="18" charset="0"/>
                <a:cs typeface="Times New Roman" pitchFamily="18" charset="0"/>
              </a:rPr>
              <a:t>совой </a:t>
            </a:r>
            <a:r>
              <a:rPr lang="ru-RU" sz="2200" dirty="0">
                <a:latin typeface="Times New Roman" pitchFamily="18" charset="0"/>
                <a:cs typeface="Times New Roman" pitchFamily="18" charset="0"/>
              </a:rPr>
              <a:t>устойчивости предприятия;</a:t>
            </a:r>
          </a:p>
          <a:p>
            <a:pPr marL="285750" lvl="0" indent="-285750" algn="just">
              <a:buFont typeface="Arial" pitchFamily="34" charset="0"/>
              <a:buChar char="•"/>
            </a:pPr>
            <a:r>
              <a:rPr lang="ru-RU" sz="2200" dirty="0">
                <a:latin typeface="Times New Roman" pitchFamily="18" charset="0"/>
                <a:cs typeface="Times New Roman" pitchFamily="18" charset="0"/>
              </a:rPr>
              <a:t>диверсификация инвестиционного </a:t>
            </a:r>
            <a:r>
              <a:rPr lang="ru-RU" sz="2200" dirty="0" smtClean="0">
                <a:latin typeface="Times New Roman" pitchFamily="18" charset="0"/>
                <a:cs typeface="Times New Roman" pitchFamily="18" charset="0"/>
              </a:rPr>
              <a:t>портфеля, </a:t>
            </a:r>
            <a:r>
              <a:rPr lang="ru-RU" sz="2200" b="1" dirty="0" smtClean="0">
                <a:latin typeface="Times New Roman" pitchFamily="18" charset="0"/>
                <a:cs typeface="Times New Roman" pitchFamily="18" charset="0"/>
              </a:rPr>
              <a:t>включение </a:t>
            </a:r>
            <a:r>
              <a:rPr lang="ru-RU" sz="2200" dirty="0">
                <a:latin typeface="Times New Roman" pitchFamily="18" charset="0"/>
                <a:cs typeface="Times New Roman" pitchFamily="18" charset="0"/>
              </a:rPr>
              <a:t>в его состав разнообразных инвестиционных объектов, в том числе и </a:t>
            </a:r>
            <a:r>
              <a:rPr lang="ru-RU" sz="2200" dirty="0" smtClean="0">
                <a:latin typeface="Times New Roman" pitchFamily="18" charset="0"/>
                <a:cs typeface="Times New Roman" pitchFamily="18" charset="0"/>
              </a:rPr>
              <a:t>альтернативных </a:t>
            </a:r>
            <a:r>
              <a:rPr lang="ru-RU" sz="2200" dirty="0">
                <a:latin typeface="Times New Roman" pitchFamily="18" charset="0"/>
                <a:cs typeface="Times New Roman" pitchFamily="18" charset="0"/>
              </a:rPr>
              <a:t>инвестиций для повышения надежности и доходности и снижения риска вложений;</a:t>
            </a:r>
          </a:p>
          <a:p>
            <a:pPr marL="285750" indent="-285750" algn="just">
              <a:buFont typeface="Arial" pitchFamily="34" charset="0"/>
              <a:buChar char="•"/>
            </a:pPr>
            <a:r>
              <a:rPr lang="ru-RU" sz="2200" dirty="0" smtClean="0">
                <a:latin typeface="Times New Roman" pitchFamily="18" charset="0"/>
                <a:cs typeface="Times New Roman" pitchFamily="18" charset="0"/>
              </a:rPr>
              <a:t>обеспечение </a:t>
            </a:r>
            <a:r>
              <a:rPr lang="ru-RU" sz="2200" dirty="0">
                <a:latin typeface="Times New Roman" pitchFamily="18" charset="0"/>
                <a:cs typeface="Times New Roman" pitchFamily="18" charset="0"/>
              </a:rPr>
              <a:t>управляемости инвестиционным портфелем, что предполагает ограничение числа и сложности инвестиций в </a:t>
            </a:r>
            <a:r>
              <a:rPr lang="ru-RU" sz="2200" dirty="0" smtClean="0">
                <a:latin typeface="Times New Roman" pitchFamily="18" charset="0"/>
                <a:cs typeface="Times New Roman" pitchFamily="18" charset="0"/>
              </a:rPr>
              <a:t>соответствии </a:t>
            </a:r>
            <a:r>
              <a:rPr lang="ru-RU" sz="2200" dirty="0">
                <a:latin typeface="Times New Roman" pitchFamily="18" charset="0"/>
                <a:cs typeface="Times New Roman" pitchFamily="18" charset="0"/>
              </a:rPr>
              <a:t>с возможностями инвестора по отслеживанию основных ха­рактеристик инвестиций (доходности, риска, ликвидности и пр.).</a:t>
            </a:r>
          </a:p>
        </p:txBody>
      </p:sp>
    </p:spTree>
    <p:extLst>
      <p:ext uri="{BB962C8B-B14F-4D97-AF65-F5344CB8AC3E}">
        <p14:creationId xmlns:p14="http://schemas.microsoft.com/office/powerpoint/2010/main" val="3156097997"/>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12" y="-27384"/>
            <a:ext cx="9144000" cy="6817251"/>
          </a:xfrm>
          <a:prstGeom prst="rect">
            <a:avLst/>
          </a:prstGeom>
        </p:spPr>
        <p:txBody>
          <a:bodyPr wrap="square">
            <a:spAutoFit/>
          </a:bodyPr>
          <a:lstStyle/>
          <a:p>
            <a:pPr indent="530225" algn="just"/>
            <a:r>
              <a:rPr lang="ru-RU" sz="2300" dirty="0">
                <a:latin typeface="Times New Roman" pitchFamily="18" charset="0"/>
                <a:cs typeface="Times New Roman" pitchFamily="18" charset="0"/>
              </a:rPr>
              <a:t>Формирование инвестиционного портфеля осуществляется после того, как сформулированы цели инвестиционной политики, опреде­лены приоритетные цели формирования инвестиционного портфеля с учетом сложившихся условий инвестиционного климата и конъ­юнктуры рынков.</a:t>
            </a:r>
          </a:p>
          <a:p>
            <a:pPr indent="530225" algn="just"/>
            <a:r>
              <a:rPr lang="ru-RU" sz="2300" dirty="0">
                <a:latin typeface="Times New Roman" pitchFamily="18" charset="0"/>
                <a:cs typeface="Times New Roman" pitchFamily="18" charset="0"/>
              </a:rPr>
              <a:t>Отправной точкой формирования инвестиционного портфеля яв­ляется взаимосвязанный анализ собственных возможностей инвесто­ра и инвестиционной привлекательности внешней среды с целью оп­ределения приемлемого уровня риска в свете прибыльности и лик­видности баланса. В результате такого анализа задаются основные ха­рактеристики инвестиционного портфеля (степень допустимого риска, размеры ожидаемого дохода, возможные отклонения от него и пр.), осуществляется оптимизация пропорций различных видов ин­вестиций в рамках всего инвестиционного портфеля с учетом объема и структуры инвестиционных ресурсов. Важным этапом формирования инвестиционного портфеля явля­ется выбор конкретных инвестиционных объектов для включения в инвестиционный портфель на основе оценки их инвестиционных ка­честв и формирования оптимального портфеля.</a:t>
            </a:r>
          </a:p>
        </p:txBody>
      </p:sp>
    </p:spTree>
    <p:extLst>
      <p:ext uri="{BB962C8B-B14F-4D97-AF65-F5344CB8AC3E}">
        <p14:creationId xmlns:p14="http://schemas.microsoft.com/office/powerpoint/2010/main" val="254454620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algn="ctr"/>
            <a:r>
              <a:rPr lang="ru-RU" sz="2000" b="1" dirty="0">
                <a:latin typeface="Times New Roman" pitchFamily="18" charset="0"/>
                <a:cs typeface="Times New Roman" pitchFamily="18" charset="0"/>
              </a:rPr>
              <a:t>2. Порядок формирования инвестиционного портфеля</a:t>
            </a:r>
            <a:endParaRPr lang="ru-RU" sz="2000" dirty="0">
              <a:latin typeface="Times New Roman" pitchFamily="18" charset="0"/>
              <a:cs typeface="Times New Roman" pitchFamily="18" charset="0"/>
            </a:endParaRPr>
          </a:p>
          <a:p>
            <a:pPr indent="530225" algn="just"/>
            <a:endParaRPr lang="ru-RU" sz="2000" dirty="0" smtClean="0">
              <a:latin typeface="Times New Roman" pitchFamily="18" charset="0"/>
              <a:cs typeface="Times New Roman" pitchFamily="18" charset="0"/>
            </a:endParaRPr>
          </a:p>
          <a:p>
            <a:pPr indent="530225" algn="just"/>
            <a:r>
              <a:rPr lang="ru-RU" sz="2000" dirty="0" smtClean="0">
                <a:latin typeface="Times New Roman" pitchFamily="18" charset="0"/>
                <a:cs typeface="Times New Roman" pitchFamily="18" charset="0"/>
              </a:rPr>
              <a:t>Общими </a:t>
            </a:r>
            <a:r>
              <a:rPr lang="ru-RU" sz="2000" dirty="0">
                <a:latin typeface="Times New Roman" pitchFamily="18" charset="0"/>
                <a:cs typeface="Times New Roman" pitchFamily="18" charset="0"/>
              </a:rPr>
              <a:t>критериями включения различных объектов в инвести­ционный портфель являются соотношения доходности, риска и лик­видности инвестиционных вложений, вместе с тем формирование конкретных портфелей имеет свои особенности.</a:t>
            </a:r>
          </a:p>
          <a:p>
            <a:pPr indent="530225" algn="just"/>
            <a:r>
              <a:rPr lang="ru-RU" sz="2000" dirty="0">
                <a:latin typeface="Times New Roman" pitchFamily="18" charset="0"/>
                <a:cs typeface="Times New Roman" pitchFamily="18" charset="0"/>
              </a:rPr>
              <a:t> </a:t>
            </a:r>
          </a:p>
          <a:p>
            <a:pPr indent="530225" algn="just"/>
            <a:r>
              <a:rPr lang="ru-RU" sz="2000" b="1" dirty="0">
                <a:latin typeface="Times New Roman" pitchFamily="18" charset="0"/>
                <a:cs typeface="Times New Roman" pitchFamily="18" charset="0"/>
              </a:rPr>
              <a:t>Формирование портфеля реальных инвестиционных проектов</a:t>
            </a:r>
            <a:endParaRPr lang="ru-RU" sz="2000" dirty="0">
              <a:latin typeface="Times New Roman" pitchFamily="18" charset="0"/>
              <a:cs typeface="Times New Roman" pitchFamily="18" charset="0"/>
            </a:endParaRPr>
          </a:p>
          <a:p>
            <a:pPr indent="530225" algn="just"/>
            <a:r>
              <a:rPr lang="ru-RU" sz="2000" dirty="0">
                <a:latin typeface="Times New Roman" pitchFamily="18" charset="0"/>
                <a:cs typeface="Times New Roman" pitchFamily="18" charset="0"/>
              </a:rPr>
              <a:t>В отличие от портфелей других объектов инвестирования </a:t>
            </a:r>
            <a:r>
              <a:rPr lang="ru-RU" sz="2000" dirty="0" smtClean="0">
                <a:latin typeface="Times New Roman" pitchFamily="18" charset="0"/>
                <a:cs typeface="Times New Roman" pitchFamily="18" charset="0"/>
              </a:rPr>
              <a:t>портфель </a:t>
            </a:r>
            <a:r>
              <a:rPr lang="ru-RU" sz="2000" dirty="0">
                <a:latin typeface="Times New Roman" pitchFamily="18" charset="0"/>
                <a:cs typeface="Times New Roman" pitchFamily="18" charset="0"/>
              </a:rPr>
              <a:t>реальных инвестиционных проектов является, как правило, </a:t>
            </a:r>
            <a:r>
              <a:rPr lang="ru-RU" sz="2000" dirty="0" smtClean="0">
                <a:latin typeface="Times New Roman" pitchFamily="18" charset="0"/>
                <a:cs typeface="Times New Roman" pitchFamily="18" charset="0"/>
              </a:rPr>
              <a:t>наиболее </a:t>
            </a:r>
            <a:r>
              <a:rPr lang="ru-RU" sz="2000" dirty="0">
                <a:latin typeface="Times New Roman" pitchFamily="18" charset="0"/>
                <a:cs typeface="Times New Roman" pitchFamily="18" charset="0"/>
              </a:rPr>
              <a:t>капиталоемким, наименее ликвидным, </a:t>
            </a:r>
            <a:r>
              <a:rPr lang="ru-RU" sz="2000" dirty="0" err="1">
                <a:latin typeface="Times New Roman" pitchFamily="18" charset="0"/>
                <a:cs typeface="Times New Roman" pitchFamily="18" charset="0"/>
              </a:rPr>
              <a:t>высокорисковым</a:t>
            </a:r>
            <a:r>
              <a:rPr lang="ru-RU" sz="2000" dirty="0">
                <a:latin typeface="Times New Roman" pitchFamily="18" charset="0"/>
                <a:cs typeface="Times New Roman" pitchFamily="18" charset="0"/>
              </a:rPr>
              <a:t>, </a:t>
            </a:r>
            <a:r>
              <a:rPr lang="ru-RU" sz="2000" dirty="0" smtClean="0">
                <a:latin typeface="Times New Roman" pitchFamily="18" charset="0"/>
                <a:cs typeface="Times New Roman" pitchFamily="18" charset="0"/>
              </a:rPr>
              <a:t>а также </a:t>
            </a:r>
            <a:r>
              <a:rPr lang="ru-RU" sz="2000" dirty="0">
                <a:latin typeface="Times New Roman" pitchFamily="18" charset="0"/>
                <a:cs typeface="Times New Roman" pitchFamily="18" charset="0"/>
              </a:rPr>
              <a:t>наиболее сложным в управлении, что определяет высокий </a:t>
            </a:r>
            <a:r>
              <a:rPr lang="ru-RU" sz="2000" dirty="0" smtClean="0">
                <a:latin typeface="Times New Roman" pitchFamily="18" charset="0"/>
                <a:cs typeface="Times New Roman" pitchFamily="18" charset="0"/>
              </a:rPr>
              <a:t>уровень </a:t>
            </a:r>
            <a:r>
              <a:rPr lang="ru-RU" sz="2000" dirty="0">
                <a:latin typeface="Times New Roman" pitchFamily="18" charset="0"/>
                <a:cs typeface="Times New Roman" pitchFamily="18" charset="0"/>
              </a:rPr>
              <a:t>требований к его формированию, отбору включаемых в него </a:t>
            </a:r>
            <a:r>
              <a:rPr lang="ru-RU" sz="2000" dirty="0" smtClean="0">
                <a:latin typeface="Times New Roman" pitchFamily="18" charset="0"/>
                <a:cs typeface="Times New Roman" pitchFamily="18" charset="0"/>
              </a:rPr>
              <a:t>инвестиционных </a:t>
            </a:r>
            <a:r>
              <a:rPr lang="ru-RU" sz="2000" dirty="0">
                <a:latin typeface="Times New Roman" pitchFamily="18" charset="0"/>
                <a:cs typeface="Times New Roman" pitchFamily="18" charset="0"/>
              </a:rPr>
              <a:t>проектов.</a:t>
            </a:r>
          </a:p>
          <a:p>
            <a:pPr indent="530225" algn="just"/>
            <a:r>
              <a:rPr lang="ru-RU" sz="2000" dirty="0">
                <a:latin typeface="Times New Roman" pitchFamily="18" charset="0"/>
                <a:cs typeface="Times New Roman" pitchFamily="18" charset="0"/>
              </a:rPr>
              <a:t>В условиях становления рынка инвестиционных проектов в Рос­сии, направленных на развитие отечественного производства, пред­ставляется целесообразным их осуществление на основе использова­ния проектного финансирования с его системой тщательной оценки проекта, детальной разработки механизма реализации, распределения рисков между заемщиком, кредитором и другими участвующими в проекте сторонами.</a:t>
            </a:r>
          </a:p>
          <a:p>
            <a:pPr indent="530225" algn="just"/>
            <a:r>
              <a:rPr lang="ru-RU" sz="2000" dirty="0">
                <a:latin typeface="Times New Roman" pitchFamily="18" charset="0"/>
                <a:cs typeface="Times New Roman" pitchFamily="18" charset="0"/>
              </a:rPr>
              <a:t>В качестве источников информации о существующих инвестици­онных проектах могут использоваться:</a:t>
            </a:r>
          </a:p>
        </p:txBody>
      </p:sp>
    </p:spTree>
    <p:extLst>
      <p:ext uri="{BB962C8B-B14F-4D97-AF65-F5344CB8AC3E}">
        <p14:creationId xmlns:p14="http://schemas.microsoft.com/office/powerpoint/2010/main" val="303456437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370975"/>
          </a:xfrm>
          <a:prstGeom prst="rect">
            <a:avLst/>
          </a:prstGeom>
        </p:spPr>
        <p:txBody>
          <a:bodyPr wrap="square">
            <a:spAutoFit/>
          </a:bodyPr>
          <a:lstStyle/>
          <a:p>
            <a:pPr marL="265113" lvl="0" indent="635000" algn="just">
              <a:buFont typeface="Arial" pitchFamily="34" charset="0"/>
              <a:buChar char="•"/>
            </a:pPr>
            <a:endParaRPr lang="ru-RU" sz="2400" dirty="0" smtClean="0">
              <a:latin typeface="Times New Roman" pitchFamily="18" charset="0"/>
              <a:cs typeface="Times New Roman" pitchFamily="18" charset="0"/>
            </a:endParaRPr>
          </a:p>
          <a:p>
            <a:pPr marL="265113" lvl="0" indent="635000" algn="just">
              <a:buFont typeface="Arial" pitchFamily="34" charset="0"/>
              <a:buChar char="•"/>
            </a:pPr>
            <a:endParaRPr lang="ru-RU" sz="2400" dirty="0">
              <a:latin typeface="Times New Roman" pitchFamily="18" charset="0"/>
              <a:cs typeface="Times New Roman" pitchFamily="18" charset="0"/>
            </a:endParaRPr>
          </a:p>
          <a:p>
            <a:pPr marL="265113" lvl="0" indent="635000" algn="just">
              <a:buFont typeface="Arial" pitchFamily="34" charset="0"/>
              <a:buChar char="•"/>
            </a:pPr>
            <a:r>
              <a:rPr lang="ru-RU" sz="2400" dirty="0" smtClean="0">
                <a:latin typeface="Times New Roman" pitchFamily="18" charset="0"/>
                <a:cs typeface="Times New Roman" pitchFamily="18" charset="0"/>
              </a:rPr>
              <a:t>данные</a:t>
            </a:r>
            <a:r>
              <a:rPr lang="ru-RU" sz="2400" dirty="0">
                <a:latin typeface="Times New Roman" pitchFamily="18" charset="0"/>
                <a:cs typeface="Times New Roman" pitchFamily="18" charset="0"/>
              </a:rPr>
              <a:t>, накопленные администрациями регионов;</a:t>
            </a:r>
          </a:p>
          <a:p>
            <a:pPr marL="265113" lvl="0" indent="635000" algn="just">
              <a:buFont typeface="Arial" pitchFamily="34" charset="0"/>
              <a:buChar char="•"/>
            </a:pPr>
            <a:r>
              <a:rPr lang="ru-RU" sz="2400" dirty="0">
                <a:latin typeface="Times New Roman" pitchFamily="18" charset="0"/>
                <a:cs typeface="Times New Roman" pitchFamily="18" charset="0"/>
              </a:rPr>
              <a:t>инвестиционные проекты, выдвинутые в рамках Программы конверсии предприятий </a:t>
            </a:r>
            <a:r>
              <a:rPr lang="ru-RU" sz="2400" dirty="0" smtClean="0">
                <a:latin typeface="Times New Roman" pitchFamily="18" charset="0"/>
                <a:cs typeface="Times New Roman" pitchFamily="18" charset="0"/>
              </a:rPr>
              <a:t>АПК</a:t>
            </a:r>
            <a:r>
              <a:rPr lang="ru-RU" sz="2400" dirty="0">
                <a:latin typeface="Times New Roman" pitchFamily="18" charset="0"/>
                <a:cs typeface="Times New Roman" pitchFamily="18" charset="0"/>
              </a:rPr>
              <a:t>;</a:t>
            </a:r>
          </a:p>
          <a:p>
            <a:pPr marL="265113" lvl="0" indent="635000" algn="just">
              <a:buFont typeface="Arial" pitchFamily="34" charset="0"/>
              <a:buChar char="•"/>
            </a:pPr>
            <a:r>
              <a:rPr lang="ru-RU" sz="2400" dirty="0">
                <a:latin typeface="Times New Roman" pitchFamily="18" charset="0"/>
                <a:cs typeface="Times New Roman" pitchFamily="18" charset="0"/>
              </a:rPr>
              <a:t>инвестиционные проекты, являющиеся частью планов прива­тизации предприятий;</a:t>
            </a:r>
          </a:p>
          <a:p>
            <a:pPr marL="265113" lvl="0" indent="635000" algn="just">
              <a:buFont typeface="Arial" pitchFamily="34" charset="0"/>
              <a:buChar char="•"/>
            </a:pPr>
            <a:r>
              <a:rPr lang="ru-RU" sz="2400" dirty="0">
                <a:latin typeface="Times New Roman" pitchFamily="18" charset="0"/>
                <a:cs typeface="Times New Roman" pitchFamily="18" charset="0"/>
              </a:rPr>
              <a:t>инновационные проекты различных проектных, научно-иссле­довательских институтов, вузов;</a:t>
            </a:r>
          </a:p>
          <a:p>
            <a:pPr marL="265113" lvl="0" indent="635000" algn="just">
              <a:buFont typeface="Arial" pitchFamily="34" charset="0"/>
              <a:buChar char="•"/>
            </a:pPr>
            <a:r>
              <a:rPr lang="ru-RU" sz="2400" dirty="0">
                <a:latin typeface="Times New Roman" pitchFamily="18" charset="0"/>
                <a:cs typeface="Times New Roman" pitchFamily="18" charset="0"/>
              </a:rPr>
              <a:t>различные инициативные проекты.</a:t>
            </a:r>
          </a:p>
          <a:p>
            <a:pPr marL="265113" indent="635000" algn="just"/>
            <a:r>
              <a:rPr lang="ru-RU" sz="2400" dirty="0">
                <a:latin typeface="Times New Roman" pitchFamily="18" charset="0"/>
                <a:cs typeface="Times New Roman" pitchFamily="18" charset="0"/>
              </a:rPr>
              <a:t>Общий подход к рассмотрению реальных инвестиционных про­ектов предполагает оценку области деятельности проекта, анализ про­екта, выбор метода финансирования, выявление рисков проекта, раз­работку схемы распределения рисков и схемы финансирования (п. 12.1). Важной задачей является определение факторов, позволя­ющих произвести предварительный отбор инвестиционных проектов. К таким факторам можно отнести:</a:t>
            </a:r>
          </a:p>
        </p:txBody>
      </p:sp>
    </p:spTree>
    <p:extLst>
      <p:ext uri="{BB962C8B-B14F-4D97-AF65-F5344CB8AC3E}">
        <p14:creationId xmlns:p14="http://schemas.microsoft.com/office/powerpoint/2010/main" val="660024904"/>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55641"/>
          </a:xfrm>
          <a:prstGeom prst="rect">
            <a:avLst/>
          </a:prstGeom>
        </p:spPr>
        <p:txBody>
          <a:bodyPr wrap="square">
            <a:spAutoFit/>
          </a:bodyPr>
          <a:lstStyle/>
          <a:p>
            <a:pPr marL="285750" lvl="0" indent="-285750" algn="just">
              <a:buFont typeface="Arial" pitchFamily="34" charset="0"/>
              <a:buChar char="•"/>
            </a:pPr>
            <a:r>
              <a:rPr lang="ru-RU" sz="2000" dirty="0">
                <a:latin typeface="Times New Roman" pitchFamily="18" charset="0"/>
                <a:cs typeface="Times New Roman" pitchFamily="18" charset="0"/>
              </a:rPr>
              <a:t>приоритеты в политике реализации структурной перестройки экономики региона;</a:t>
            </a:r>
          </a:p>
          <a:p>
            <a:pPr marL="285750" lvl="0" indent="-285750" algn="just">
              <a:buFont typeface="Arial" pitchFamily="34" charset="0"/>
              <a:buChar char="•"/>
            </a:pPr>
            <a:r>
              <a:rPr lang="ru-RU" sz="2000" dirty="0">
                <a:latin typeface="Times New Roman" pitchFamily="18" charset="0"/>
                <a:cs typeface="Times New Roman" pitchFamily="18" charset="0"/>
              </a:rPr>
              <a:t>состояние отраслевой среды, характеризующееся стадией цикла, в которой находится отрасль, структура и конкурентоспособ­ность отрасли, законодательство и нормативная база;</a:t>
            </a:r>
          </a:p>
          <a:p>
            <a:pPr marL="285750" lvl="0" indent="-285750" algn="just">
              <a:buFont typeface="Arial" pitchFamily="34" charset="0"/>
              <a:buChar char="•"/>
            </a:pPr>
            <a:r>
              <a:rPr lang="ru-RU" sz="2000" dirty="0">
                <a:latin typeface="Times New Roman" pitchFamily="18" charset="0"/>
                <a:cs typeface="Times New Roman" pitchFamily="18" charset="0"/>
              </a:rPr>
              <a:t>соответствие инвестиционного проекта стратегии деятельности компании;</a:t>
            </a:r>
          </a:p>
          <a:p>
            <a:pPr marL="285750" lvl="0" indent="-285750" algn="just">
              <a:buFont typeface="Arial" pitchFamily="34" charset="0"/>
              <a:buChar char="•"/>
            </a:pPr>
            <a:r>
              <a:rPr lang="ru-RU" sz="2000" dirty="0">
                <a:latin typeface="Times New Roman" pitchFamily="18" charset="0"/>
                <a:cs typeface="Times New Roman" pitchFamily="18" charset="0"/>
              </a:rPr>
              <a:t>степень разработанности инвестиционного проекта;</a:t>
            </a:r>
          </a:p>
          <a:p>
            <a:pPr marL="285750" lvl="0" indent="-285750" algn="just">
              <a:buFont typeface="Arial" pitchFamily="34" charset="0"/>
              <a:buChar char="•"/>
            </a:pPr>
            <a:r>
              <a:rPr lang="ru-RU" sz="2000" dirty="0">
                <a:latin typeface="Times New Roman" pitchFamily="18" charset="0"/>
                <a:cs typeface="Times New Roman" pitchFamily="18" charset="0"/>
              </a:rPr>
              <a:t>концентрацию средств на ограниченном числе объектов;</a:t>
            </a:r>
          </a:p>
          <a:p>
            <a:pPr marL="285750" lvl="0" indent="-285750" algn="just">
              <a:buFont typeface="Arial" pitchFamily="34" charset="0"/>
              <a:buChar char="•"/>
            </a:pPr>
            <a:r>
              <a:rPr lang="ru-RU" sz="2000" dirty="0">
                <a:latin typeface="Times New Roman" pitchFamily="18" charset="0"/>
                <a:cs typeface="Times New Roman" pitchFamily="18" charset="0"/>
              </a:rPr>
              <a:t>сравнительно быстрые сроки окупаемости вложений;</a:t>
            </a:r>
          </a:p>
          <a:p>
            <a:pPr marL="285750" lvl="0" indent="-285750" algn="just">
              <a:buFont typeface="Arial" pitchFamily="34" charset="0"/>
              <a:buChar char="•"/>
            </a:pPr>
            <a:r>
              <a:rPr lang="ru-RU" sz="2000" dirty="0">
                <a:latin typeface="Times New Roman" pitchFamily="18" charset="0"/>
                <a:cs typeface="Times New Roman" pitchFamily="18" charset="0"/>
              </a:rPr>
              <a:t>наличие производственной базы и инфраструктуры для реали­зации инвестиционного проекта;</a:t>
            </a:r>
          </a:p>
          <a:p>
            <a:pPr marL="285750" lvl="0" indent="-285750" algn="just">
              <a:buFont typeface="Arial" pitchFamily="34" charset="0"/>
              <a:buChar char="•"/>
            </a:pPr>
            <a:r>
              <a:rPr lang="ru-RU" sz="2000" dirty="0">
                <a:latin typeface="Times New Roman" pitchFamily="18" charset="0"/>
                <a:cs typeface="Times New Roman" pitchFamily="18" charset="0"/>
              </a:rPr>
              <a:t>объем инвестиций, требующихся для реализации проекта;</a:t>
            </a:r>
          </a:p>
          <a:p>
            <a:pPr marL="285750" lvl="0" indent="-285750" algn="just">
              <a:buFont typeface="Arial" pitchFamily="34" charset="0"/>
              <a:buChar char="•"/>
            </a:pPr>
            <a:r>
              <a:rPr lang="ru-RU" sz="2000" dirty="0">
                <a:latin typeface="Times New Roman" pitchFamily="18" charset="0"/>
                <a:cs typeface="Times New Roman" pitchFamily="18" charset="0"/>
              </a:rPr>
              <a:t>форму инвестирования;</a:t>
            </a:r>
          </a:p>
          <a:p>
            <a:pPr marL="285750" lvl="0" indent="-285750" algn="just">
              <a:buFont typeface="Arial" pitchFamily="34" charset="0"/>
              <a:buChar char="•"/>
            </a:pPr>
            <a:r>
              <a:rPr lang="ru-RU" sz="2000" dirty="0">
                <a:latin typeface="Times New Roman" pitchFamily="18" charset="0"/>
                <a:cs typeface="Times New Roman" pitchFamily="18" charset="0"/>
              </a:rPr>
              <a:t>структуру источников финансирования инвестиционного про­екта, долю собственных и привлеченных средств в реализации про­екта;</a:t>
            </a:r>
          </a:p>
          <a:p>
            <a:pPr marL="285750" indent="-285750" algn="just">
              <a:buFont typeface="Arial" pitchFamily="34" charset="0"/>
              <a:buChar char="•"/>
            </a:pPr>
            <a:r>
              <a:rPr lang="ru-RU" sz="2000" dirty="0" smtClean="0">
                <a:latin typeface="Times New Roman" pitchFamily="18" charset="0"/>
                <a:cs typeface="Times New Roman" pitchFamily="18" charset="0"/>
              </a:rPr>
              <a:t>наличие </a:t>
            </a:r>
            <a:r>
              <a:rPr lang="ru-RU" sz="2000" dirty="0">
                <a:latin typeface="Times New Roman" pitchFamily="18" charset="0"/>
                <a:cs typeface="Times New Roman" pitchFamily="18" charset="0"/>
              </a:rPr>
              <a:t>и качество маркетинговых исследований;</a:t>
            </a:r>
          </a:p>
          <a:p>
            <a:pPr marL="285750" lvl="0" indent="-285750" algn="just">
              <a:buFont typeface="Arial" pitchFamily="34" charset="0"/>
              <a:buChar char="•"/>
            </a:pPr>
            <a:r>
              <a:rPr lang="ru-RU" sz="2000" dirty="0">
                <a:latin typeface="Times New Roman" pitchFamily="18" charset="0"/>
                <a:cs typeface="Times New Roman" pitchFamily="18" charset="0"/>
              </a:rPr>
              <a:t>уровень риска несвоевременной реализации проекта и </a:t>
            </a:r>
            <a:r>
              <a:rPr lang="ru-RU" sz="2000" dirty="0" err="1">
                <a:latin typeface="Times New Roman" pitchFamily="18" charset="0"/>
                <a:cs typeface="Times New Roman" pitchFamily="18" charset="0"/>
              </a:rPr>
              <a:t>недо­стижения</a:t>
            </a:r>
            <a:r>
              <a:rPr lang="ru-RU" sz="2000" dirty="0">
                <a:latin typeface="Times New Roman" pitchFamily="18" charset="0"/>
                <a:cs typeface="Times New Roman" pitchFamily="18" charset="0"/>
              </a:rPr>
              <a:t> расчетной эффективности;</a:t>
            </a:r>
          </a:p>
          <a:p>
            <a:pPr marL="285750" lvl="0" indent="-285750" algn="just">
              <a:buFont typeface="Arial" pitchFamily="34" charset="0"/>
              <a:buChar char="•"/>
            </a:pPr>
            <a:r>
              <a:rPr lang="ru-RU" sz="2000" dirty="0">
                <a:latin typeface="Times New Roman" pitchFamily="18" charset="0"/>
                <a:cs typeface="Times New Roman" pitchFamily="18" charset="0"/>
              </a:rPr>
              <a:t>возможность использования льготной политики налогообло­жения;</a:t>
            </a:r>
          </a:p>
          <a:p>
            <a:pPr marL="285750" lvl="0" indent="-285750" algn="just">
              <a:buFont typeface="Arial" pitchFamily="34" charset="0"/>
              <a:buChar char="•"/>
            </a:pPr>
            <a:r>
              <a:rPr lang="ru-RU" sz="2000" dirty="0">
                <a:latin typeface="Times New Roman" pitchFamily="18" charset="0"/>
                <a:cs typeface="Times New Roman" pitchFamily="18" charset="0"/>
              </a:rPr>
              <a:t>поддержку инвестиционного проекта федеральными и/или ре­гиональными государственными структурами.</a:t>
            </a:r>
          </a:p>
        </p:txBody>
      </p:sp>
    </p:spTree>
    <p:extLst>
      <p:ext uri="{BB962C8B-B14F-4D97-AF65-F5344CB8AC3E}">
        <p14:creationId xmlns:p14="http://schemas.microsoft.com/office/powerpoint/2010/main" val="2073295914"/>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7384"/>
            <a:ext cx="9144000" cy="6247864"/>
          </a:xfrm>
          <a:prstGeom prst="rect">
            <a:avLst/>
          </a:prstGeom>
        </p:spPr>
        <p:txBody>
          <a:bodyPr wrap="square">
            <a:spAutoFit/>
          </a:bodyPr>
          <a:lstStyle/>
          <a:p>
            <a:pPr indent="530225" algn="just"/>
            <a:endParaRPr lang="ru-RU" sz="2000" dirty="0" smtClean="0">
              <a:latin typeface="Times New Roman" pitchFamily="18" charset="0"/>
              <a:cs typeface="Times New Roman" pitchFamily="18" charset="0"/>
            </a:endParaRPr>
          </a:p>
          <a:p>
            <a:pPr indent="530225" algn="just"/>
            <a:r>
              <a:rPr lang="ru-RU" sz="2000" dirty="0" smtClean="0">
                <a:latin typeface="Times New Roman" pitchFamily="18" charset="0"/>
                <a:cs typeface="Times New Roman" pitchFamily="18" charset="0"/>
              </a:rPr>
              <a:t>При </a:t>
            </a:r>
            <a:r>
              <a:rPr lang="ru-RU" sz="2000" dirty="0">
                <a:latin typeface="Times New Roman" pitchFamily="18" charset="0"/>
                <a:cs typeface="Times New Roman" pitchFamily="18" charset="0"/>
              </a:rPr>
              <a:t>проведении предварительного анализа учитываются также характеристика инициатора проекта (организационно-правовая форма собственности, структура уставного капитала, кредитная ис­тория, данные о производственных ресурсах и хозяйственной дея­тельности, финансовом положении) и сведения об обеспечении про­екта (платежные гарантии, страховые депозиты, залог, страхование кредита, гарантии правительственных структур).</a:t>
            </a:r>
          </a:p>
          <a:p>
            <a:pPr indent="530225" algn="just"/>
            <a:r>
              <a:rPr lang="ru-RU" sz="2000" dirty="0">
                <a:latin typeface="Times New Roman" pitchFamily="18" charset="0"/>
                <a:cs typeface="Times New Roman" pitchFamily="18" charset="0"/>
              </a:rPr>
              <a:t>Отобранные в результате предварительной оценки инвестицион­ные проекты подлежат обязательной экономической экспертизе, ко­торая играет существенную роль в анализе инвестиционных проектов. В ходе всесторонней экспертизы инвестиционных проектов прове­ряется достоверность приведенных в бизнес-плане основных харак­теристик проекта, осуществляются определение денежных потоков, генерируемых проектом, и расчет конкретных значений показателей эффективности, риска и ликвидности, сравнение и окончательный отбор инвестиционных проектов с учетом приоритетных целей ин­вестирования. При этом используются рекомендации международных методик оценки инвестиционных проектов (ЮНИДО, Всемирного банка, ЕБРР), подкрепленные программными продуктами, а также отечественных методик с использованием специальных компьютер­ных программ, представленных на российском рынке (</a:t>
            </a:r>
            <a:r>
              <a:rPr lang="en-US" sz="2000" dirty="0">
                <a:latin typeface="Times New Roman" pitchFamily="18" charset="0"/>
                <a:cs typeface="Times New Roman" pitchFamily="18" charset="0"/>
              </a:rPr>
              <a:t>PROJECT</a:t>
            </a:r>
            <a:r>
              <a:rPr lang="ru-RU" sz="2000" dirty="0">
                <a:latin typeface="Times New Roman" pitchFamily="18" charset="0"/>
                <a:cs typeface="Times New Roman" pitchFamily="18" charset="0"/>
              </a:rPr>
              <a:t>-</a:t>
            </a:r>
            <a:r>
              <a:rPr lang="en-US" sz="2000" dirty="0">
                <a:latin typeface="Times New Roman" pitchFamily="18" charset="0"/>
                <a:cs typeface="Times New Roman" pitchFamily="18" charset="0"/>
              </a:rPr>
              <a:t>EXPERT</a:t>
            </a:r>
            <a:r>
              <a:rPr lang="ru-RU" sz="2000" dirty="0">
                <a:latin typeface="Times New Roman" pitchFamily="18" charset="0"/>
                <a:cs typeface="Times New Roman" pitchFamily="18" charset="0"/>
              </a:rPr>
              <a:t>, Альт-Инвест и др.).</a:t>
            </a:r>
          </a:p>
        </p:txBody>
      </p:sp>
    </p:spTree>
    <p:extLst>
      <p:ext uri="{BB962C8B-B14F-4D97-AF65-F5344CB8AC3E}">
        <p14:creationId xmlns:p14="http://schemas.microsoft.com/office/powerpoint/2010/main" val="764598393"/>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285"/>
            <a:ext cx="9144000" cy="6186309"/>
          </a:xfrm>
          <a:prstGeom prst="rect">
            <a:avLst/>
          </a:prstGeom>
        </p:spPr>
        <p:txBody>
          <a:bodyPr wrap="square">
            <a:spAutoFit/>
          </a:bodyPr>
          <a:lstStyle/>
          <a:p>
            <a:pPr indent="530225" algn="just"/>
            <a:r>
              <a:rPr lang="ru-RU" sz="2200" dirty="0">
                <a:latin typeface="Times New Roman" pitchFamily="18" charset="0"/>
                <a:cs typeface="Times New Roman" pitchFamily="18" charset="0"/>
              </a:rPr>
              <a:t>Однако существует определенная ограниченность применения различных методик для принятия конкретных решений по формиро­ванию портфеля, поскольку помимо общего уровня проработанности проектов и обоснованности расчетов по ним необходимо иметь точ­ное представление о таких важных вопросах, как способность ини­циаторов проекта осуществить его успешную реализацию и опреде­лить эффективность продвижения предлагаемой продукции на рынке.</a:t>
            </a:r>
          </a:p>
          <a:p>
            <a:pPr indent="530225" algn="just"/>
            <a:r>
              <a:rPr lang="ru-RU" sz="2200" dirty="0">
                <a:latin typeface="Times New Roman" pitchFamily="18" charset="0"/>
                <a:cs typeface="Times New Roman" pitchFamily="18" charset="0"/>
              </a:rPr>
              <a:t>Поэтому при формировании инвестиционного портфеля следует проработать не только финансовые характеристики проекта, но и друг </a:t>
            </a:r>
            <a:r>
              <a:rPr lang="ru-RU" sz="2200" dirty="0" err="1">
                <a:latin typeface="Times New Roman" pitchFamily="18" charset="0"/>
                <a:cs typeface="Times New Roman" pitchFamily="18" charset="0"/>
              </a:rPr>
              <a:t>гие</a:t>
            </a:r>
            <a:r>
              <a:rPr lang="ru-RU" sz="2200" dirty="0">
                <a:latin typeface="Times New Roman" pitchFamily="18" charset="0"/>
                <a:cs typeface="Times New Roman" pitchFamily="18" charset="0"/>
              </a:rPr>
              <a:t> его разделы, особенно связанные с менеджментом и маркетингом, которые зачастую являются наименее проработанными. Слабое зна­ние рынка, мотивов поведения потребителя, перспектив реализации предлагаемой продукции и позиции предприятия на рынке сущест­венно снижает конкурентоспособность проектов. Анализ практики свидетельствует о том, что затраты на экспертизу несопоставимы с возможными потерями, если проект, будучи профинансирован, по­терпит коммерческую неудачу на рынке</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a:p>
            <a:pPr indent="530225" algn="just"/>
            <a:r>
              <a:rPr lang="ru-RU" sz="2200" dirty="0" smtClean="0">
                <a:latin typeface="Times New Roman" pitchFamily="18" charset="0"/>
                <a:cs typeface="Times New Roman" pitchFamily="18" charset="0"/>
              </a:rPr>
              <a:t>инвестирования </a:t>
            </a:r>
            <a:r>
              <a:rPr lang="ru-RU" sz="2200" dirty="0">
                <a:latin typeface="Times New Roman" pitchFamily="18" charset="0"/>
                <a:cs typeface="Times New Roman" pitchFamily="18" charset="0"/>
              </a:rPr>
              <a:t>в российской экономике.</a:t>
            </a:r>
          </a:p>
        </p:txBody>
      </p:sp>
    </p:spTree>
    <p:extLst>
      <p:ext uri="{BB962C8B-B14F-4D97-AF65-F5344CB8AC3E}">
        <p14:creationId xmlns:p14="http://schemas.microsoft.com/office/powerpoint/2010/main" val="54827910"/>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524863"/>
          </a:xfrm>
          <a:prstGeom prst="rect">
            <a:avLst/>
          </a:prstGeom>
        </p:spPr>
        <p:txBody>
          <a:bodyPr wrap="square">
            <a:spAutoFit/>
          </a:bodyPr>
          <a:lstStyle/>
          <a:p>
            <a:pPr indent="530225" algn="just"/>
            <a:r>
              <a:rPr lang="ru-RU" sz="2200" dirty="0" smtClean="0">
                <a:latin typeface="Times New Roman" pitchFamily="18" charset="0"/>
                <a:cs typeface="Times New Roman" pitchFamily="18" charset="0"/>
              </a:rPr>
              <a:t>Формирование портфеля ценных бумаг</a:t>
            </a:r>
          </a:p>
          <a:p>
            <a:pPr indent="530225" algn="just"/>
            <a:r>
              <a:rPr lang="ru-RU" sz="2200" dirty="0" smtClean="0">
                <a:latin typeface="Times New Roman" pitchFamily="18" charset="0"/>
                <a:cs typeface="Times New Roman" pitchFamily="18" charset="0"/>
              </a:rPr>
              <a:t>Портфель ценных бумаг по сравнению с рассмотренными выше видами инвестиционных портфелей характеризуется рядом особен­ностей. К положительным можно отнести более высокую степень ликвидности и управляемости, к отрицательным — отсутствие в ряде случаев возможностей воздействия на доходность портфеля, повы­шенные инфляционные риски.</a:t>
            </a:r>
          </a:p>
          <a:p>
            <a:pPr indent="530225" algn="just"/>
            <a:r>
              <a:rPr lang="ru-RU" sz="2200" dirty="0" smtClean="0">
                <a:latin typeface="Times New Roman" pitchFamily="18" charset="0"/>
                <a:cs typeface="Times New Roman" pitchFamily="18" charset="0"/>
              </a:rPr>
              <a:t>Проблемы формирования портфеля ценных бумаг занимают одно из ведущих мест в современной экономической теории и практике, что обусловлено их актуальностью в условиях развитого рынка. Од­нако условия российской экономики не позволяют в полной мере применять общие положения теории портфельного инвестирования и сформированный на Западе арсенал инвестиционных стратегий.</a:t>
            </a:r>
          </a:p>
          <a:p>
            <a:pPr indent="530225" algn="just"/>
            <a:r>
              <a:rPr lang="ru-RU" sz="2200" dirty="0" smtClean="0">
                <a:latin typeface="Times New Roman" pitchFamily="18" charset="0"/>
                <a:cs typeface="Times New Roman" pitchFamily="18" charset="0"/>
              </a:rPr>
              <a:t>В связи с этим при определении основ формирования фондового портфеля неизбежно приходится ограничиваться использованием лишь тех аспектов портфельной теории, которые могут быть в какой-то степени адаптированы к российской действительности, и учиты­вать специфические формы проявления различных факторов, воздей­ствующих на выбор ценных бумаг для портфельного </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968228141"/>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632311"/>
          </a:xfrm>
          <a:prstGeom prst="rect">
            <a:avLst/>
          </a:prstGeom>
        </p:spPr>
        <p:txBody>
          <a:bodyPr wrap="square">
            <a:spAutoFit/>
          </a:bodyPr>
          <a:lstStyle/>
          <a:p>
            <a:pPr indent="530225" algn="just"/>
            <a:r>
              <a:rPr lang="ru-RU" sz="2400" dirty="0">
                <a:latin typeface="Times New Roman" pitchFamily="18" charset="0"/>
                <a:cs typeface="Times New Roman" pitchFamily="18" charset="0"/>
              </a:rPr>
              <a:t>К основным факторам, определяющим формирование фондового портфеля, можно отнести:</a:t>
            </a:r>
          </a:p>
          <a:p>
            <a:pPr indent="530225" algn="just"/>
            <a:r>
              <a:rPr lang="ru-RU" sz="2400" dirty="0">
                <a:latin typeface="Times New Roman" pitchFamily="18" charset="0"/>
                <a:cs typeface="Times New Roman" pitchFamily="18" charset="0"/>
              </a:rPr>
              <a:t>•	приоритеты целей инвестирования, реализация которых обу­словливает выбор конкретного типа инвестиционного портфеля;</a:t>
            </a:r>
          </a:p>
          <a:p>
            <a:pPr lvl="0" indent="530225" algn="just"/>
            <a:r>
              <a:rPr lang="ru-RU" sz="2400" dirty="0">
                <a:latin typeface="Times New Roman" pitchFamily="18" charset="0"/>
                <a:cs typeface="Times New Roman" pitchFamily="18" charset="0"/>
              </a:rPr>
              <a:t>степень диверсификации инвестиционного портфеля;</a:t>
            </a:r>
          </a:p>
          <a:p>
            <a:pPr lvl="0" indent="530225" algn="just"/>
            <a:r>
              <a:rPr lang="ru-RU" sz="2400" dirty="0">
                <a:latin typeface="Times New Roman" pitchFamily="18" charset="0"/>
                <a:cs typeface="Times New Roman" pitchFamily="18" charset="0"/>
              </a:rPr>
              <a:t>необходимость обеспечения требуемой ликвидности портфеля;</a:t>
            </a:r>
          </a:p>
          <a:p>
            <a:pPr lvl="0" indent="530225" algn="just"/>
            <a:r>
              <a:rPr lang="ru-RU" sz="2400" dirty="0">
                <a:latin typeface="Times New Roman" pitchFamily="18" charset="0"/>
                <a:cs typeface="Times New Roman" pitchFamily="18" charset="0"/>
              </a:rPr>
              <a:t>уровень и динамику процентной ставки;</a:t>
            </a:r>
          </a:p>
          <a:p>
            <a:pPr indent="530225" algn="just"/>
            <a:r>
              <a:rPr lang="ru-RU" sz="2400" dirty="0">
                <a:latin typeface="Times New Roman" pitchFamily="18" charset="0"/>
                <a:cs typeface="Times New Roman" pitchFamily="18" charset="0"/>
              </a:rPr>
              <a:t>•	уровень налогообложения доходов по различным финансовым инструментам.</a:t>
            </a:r>
          </a:p>
          <a:p>
            <a:pPr indent="530225" algn="just"/>
            <a:r>
              <a:rPr lang="ru-RU" sz="2400" dirty="0">
                <a:latin typeface="Times New Roman" pitchFamily="18" charset="0"/>
                <a:cs typeface="Times New Roman" pitchFamily="18" charset="0"/>
              </a:rPr>
              <a:t>В соответствии с целью инвестирования формирование портфеля ценных бумаг может осуществляться на основе различного соотно­шения дохода и риска, характерного для того или иного типа порт­феля. В зависимости от выбранного типа портфеля осуществляется отбор ценных бумаг, обладающих соответствующими инвестицион­ными свойствами.</a:t>
            </a:r>
          </a:p>
        </p:txBody>
      </p:sp>
    </p:spTree>
    <p:extLst>
      <p:ext uri="{BB962C8B-B14F-4D97-AF65-F5344CB8AC3E}">
        <p14:creationId xmlns:p14="http://schemas.microsoft.com/office/powerpoint/2010/main" val="4240768434"/>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30225" algn="just"/>
            <a:r>
              <a:rPr lang="ru-RU" sz="2000" dirty="0">
                <a:latin typeface="Times New Roman" pitchFamily="18" charset="0"/>
                <a:cs typeface="Times New Roman" pitchFamily="18" charset="0"/>
              </a:rPr>
              <a:t>Условия отечественного фондового рынка, характеризующегося нестабильной конъюнктурой, резким изменением котировок, высо­ким уровнем риска, а также недостатком качественных ценных бумаг, определяют небольшую разновидность портфелей по сравнению со странами с развитой рыночной экономикой и их специфику. Так, предпочтительным объектом портфельного инвестирования длитель­ное время являлись государственные ценные бумаги. При этом, если в развитых странах государственные ценные бумаги формируют кон­сервативный портфель, являющийся высоконадежным, но низкодо­ходным, то портфель, например, ГКО, обеспечивавших высокую до­ходность, не соответствует общепринятым характеристикам консер­вативного портфеля.</a:t>
            </a:r>
          </a:p>
          <a:p>
            <a:pPr indent="530225" algn="just"/>
            <a:r>
              <a:rPr lang="ru-RU" sz="2000" dirty="0">
                <a:latin typeface="Times New Roman" pitchFamily="18" charset="0"/>
                <a:cs typeface="Times New Roman" pitchFamily="18" charset="0"/>
              </a:rPr>
              <a:t>Портфели ценных бумаг, построенные по принципу диверсифи­кации, предполагают комбинацию из достаточно большого количе­ства ценных бумаг с разнонаправленной динамикой движения кур­совой стоимости (дохода). Такая диверсификация может носить от­раслевой или региональный характер, а также проводиться по раз­личным эмитентам. Диверсификация, призванная снизить инвести­ционные риски при обеспечении максимальной доходности, основа­на на различиях в колебаниях доходов и курсовой стоимости ценных бумаг.</a:t>
            </a:r>
          </a:p>
          <a:p>
            <a:pPr indent="530225" algn="just"/>
            <a:r>
              <a:rPr lang="ru-RU" sz="2000" dirty="0">
                <a:latin typeface="Times New Roman" pitchFamily="18" charset="0"/>
                <a:cs typeface="Times New Roman" pitchFamily="18" charset="0"/>
              </a:rPr>
              <a:t> </a:t>
            </a:r>
          </a:p>
          <a:p>
            <a:pPr indent="530225" algn="ctr"/>
            <a:r>
              <a:rPr lang="ru-RU" sz="2000" b="1" dirty="0">
                <a:latin typeface="Times New Roman" pitchFamily="18" charset="0"/>
                <a:cs typeface="Times New Roman" pitchFamily="18" charset="0"/>
              </a:rPr>
              <a:t>3. Оценка инвестиционного </a:t>
            </a:r>
            <a:r>
              <a:rPr lang="ru-RU" sz="2000" b="1" dirty="0" smtClean="0">
                <a:latin typeface="Times New Roman" pitchFamily="18" charset="0"/>
                <a:cs typeface="Times New Roman" pitchFamily="18" charset="0"/>
              </a:rPr>
              <a:t>портфеля</a:t>
            </a:r>
            <a:endParaRPr lang="ru-RU" sz="2000" dirty="0">
              <a:latin typeface="Times New Roman" pitchFamily="18" charset="0"/>
              <a:cs typeface="Times New Roman" pitchFamily="18" charset="0"/>
            </a:endParaRPr>
          </a:p>
          <a:p>
            <a:pPr indent="530225" algn="just"/>
            <a:r>
              <a:rPr lang="ru-RU" sz="2000" dirty="0">
                <a:latin typeface="Times New Roman" pitchFamily="18" charset="0"/>
                <a:cs typeface="Times New Roman" pitchFamily="18" charset="0"/>
              </a:rPr>
              <a:t>Оценка инвестиционных решений, ранжирование инвестицион­ных объектов и моделирование инвестиционного портфеля могут осу­ществляться на основе различных методов.</a:t>
            </a:r>
          </a:p>
        </p:txBody>
      </p:sp>
    </p:spTree>
    <p:extLst>
      <p:ext uri="{BB962C8B-B14F-4D97-AF65-F5344CB8AC3E}">
        <p14:creationId xmlns:p14="http://schemas.microsoft.com/office/powerpoint/2010/main" val="3528597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822428"/>
          </a:xfrm>
          <a:prstGeom prst="rect">
            <a:avLst/>
          </a:prstGeom>
        </p:spPr>
        <p:txBody>
          <a:bodyPr wrap="square">
            <a:spAutoFit/>
          </a:bodyPr>
          <a:lstStyle/>
          <a:p>
            <a:pPr indent="546100" algn="just">
              <a:lnSpc>
                <a:spcPct val="120000"/>
              </a:lnSpc>
            </a:pPr>
            <a:r>
              <a:rPr lang="ru-RU" sz="2400" dirty="0" smtClean="0">
                <a:latin typeface="Times New Roman" pitchFamily="18" charset="0"/>
                <a:cs typeface="Times New Roman" pitchFamily="18" charset="0"/>
              </a:rPr>
              <a:t>Никакой проект не может длиться вечно; он всегда должен иметь определенные моменты начала и завершения.</a:t>
            </a:r>
          </a:p>
          <a:p>
            <a:pPr indent="546100" algn="just">
              <a:lnSpc>
                <a:spcPct val="120000"/>
              </a:lnSpc>
            </a:pPr>
            <a:r>
              <a:rPr lang="ru-RU" sz="2400" dirty="0" smtClean="0">
                <a:latin typeface="Times New Roman" pitchFamily="18" charset="0"/>
                <a:cs typeface="Times New Roman" pitchFamily="18" charset="0"/>
              </a:rPr>
              <a:t>Начало реализации проекта обычно связывается с моментом открытия финансирования или с моментом принятия такого ре­шения. Таким образом, все подготовительные стадии (идентифи­кация проекта, разработка технико-экономического обоснова­ния, бизнес-планирование, проведение консультаций и перегово­ров между участниками проекта и др.) остаются за пределами вре­менных рамок проекта.</a:t>
            </a:r>
          </a:p>
          <a:p>
            <a:pPr indent="546100" algn="just">
              <a:lnSpc>
                <a:spcPct val="120000"/>
              </a:lnSpc>
            </a:pPr>
            <a:r>
              <a:rPr lang="ru-RU" sz="2400" dirty="0" smtClean="0">
                <a:latin typeface="Times New Roman" pitchFamily="18" charset="0"/>
                <a:cs typeface="Times New Roman" pitchFamily="18" charset="0"/>
              </a:rPr>
              <a:t>При определении момента завершения проекта в расчет при­нимается в первую очередь срок службы основного оборудова­ния, закупаемого по проекту, вводимых основных мощностей, зданий, сооружений и т. п.</a:t>
            </a:r>
            <a:endParaRPr lang="ru-RU" sz="2400" dirty="0"/>
          </a:p>
        </p:txBody>
      </p:sp>
    </p:spTree>
    <p:extLst>
      <p:ext uri="{BB962C8B-B14F-4D97-AF65-F5344CB8AC3E}">
        <p14:creationId xmlns:p14="http://schemas.microsoft.com/office/powerpoint/2010/main" val="706557765"/>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30225" algn="just"/>
            <a:r>
              <a:rPr lang="ru-RU" sz="2000" b="1" dirty="0">
                <a:latin typeface="Times New Roman" pitchFamily="18" charset="0"/>
                <a:cs typeface="Times New Roman" pitchFamily="18" charset="0"/>
              </a:rPr>
              <a:t>Методы моделирования инвестиционного портфеля</a:t>
            </a:r>
            <a:endParaRPr lang="ru-RU" sz="2000" dirty="0">
              <a:latin typeface="Times New Roman" pitchFamily="18" charset="0"/>
              <a:cs typeface="Times New Roman" pitchFamily="18" charset="0"/>
            </a:endParaRPr>
          </a:p>
          <a:p>
            <a:pPr indent="530225" algn="just"/>
            <a:r>
              <a:rPr lang="ru-RU" sz="2000" b="1" dirty="0">
                <a:latin typeface="Times New Roman" pitchFamily="18" charset="0"/>
                <a:cs typeface="Times New Roman" pitchFamily="18" charset="0"/>
              </a:rPr>
              <a:t>В </a:t>
            </a:r>
            <a:r>
              <a:rPr lang="ru-RU" sz="2000" dirty="0">
                <a:latin typeface="Times New Roman" pitchFamily="18" charset="0"/>
                <a:cs typeface="Times New Roman" pitchFamily="18" charset="0"/>
              </a:rPr>
              <a:t>соответствии с правилом выбора по Парето наилучшим из </a:t>
            </a:r>
            <a:r>
              <a:rPr lang="ru-RU" sz="2000" b="1" dirty="0">
                <a:latin typeface="Times New Roman" pitchFamily="18" charset="0"/>
                <a:cs typeface="Times New Roman" pitchFamily="18" charset="0"/>
              </a:rPr>
              <a:t>сово­</a:t>
            </a:r>
            <a:r>
              <a:rPr lang="ru-RU" sz="2000" dirty="0">
                <a:latin typeface="Times New Roman" pitchFamily="18" charset="0"/>
                <a:cs typeface="Times New Roman" pitchFamily="18" charset="0"/>
              </a:rPr>
              <a:t>купности предполагаемых инвестиционных объектов является вари­ант, для которого нет ни одного объекта по заданным показателям не хуже него, а хотя бы по одному показателю лучше. При этом для срав­нения объектов инвестирования по заданным показателям </a:t>
            </a:r>
            <a:r>
              <a:rPr lang="ru-RU" sz="2000" b="1" dirty="0">
                <a:latin typeface="Times New Roman" pitchFamily="18" charset="0"/>
                <a:cs typeface="Times New Roman" pitchFamily="18" charset="0"/>
              </a:rPr>
              <a:t>составля­</a:t>
            </a:r>
            <a:r>
              <a:rPr lang="ru-RU" sz="2000" dirty="0">
                <a:latin typeface="Times New Roman" pitchFamily="18" charset="0"/>
                <a:cs typeface="Times New Roman" pitchFamily="18" charset="0"/>
              </a:rPr>
              <a:t>ются, как правило, таблицы предпочтений, демонстрирующие преиму­щества тех или иных инвестиционных объектов. Зачастую правило вы­бора по Парето дает большее количество вариантов, чем это необходи­мо с учетом ограниченности общего объема инвестиционных ресурсов. В этом случае применяется правило выбора по </a:t>
            </a:r>
            <a:r>
              <a:rPr lang="ru-RU" sz="2000" b="1" dirty="0" err="1">
                <a:latin typeface="Times New Roman" pitchFamily="18" charset="0"/>
                <a:cs typeface="Times New Roman" pitchFamily="18" charset="0"/>
              </a:rPr>
              <a:t>Борда</a:t>
            </a:r>
            <a:r>
              <a:rPr lang="ru-RU"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согласно кото­рому инвестиционные объекты ранжируются по значениям каждого показателя в порядке убывания с присвоением соответствующего зна­чения ранга, и наилучшим вариантом признается объект инвестирова­ния с максимальным значением суммарного ранга.</a:t>
            </a:r>
          </a:p>
          <a:p>
            <a:pPr indent="530225" algn="just"/>
            <a:r>
              <a:rPr lang="ru-RU" sz="2000" dirty="0">
                <a:latin typeface="Times New Roman" pitchFamily="18" charset="0"/>
                <a:cs typeface="Times New Roman" pitchFamily="18" charset="0"/>
              </a:rPr>
              <a:t>Процедура выбора может осуществляться и на основе метода вы­бора по удельным весам показателей, при котором сами основные показатели ранжированы по степени значимости для инвестора. Каж­дому показателю присваивается весовой коэффициент (в </a:t>
            </a:r>
            <a:r>
              <a:rPr lang="ru-RU" sz="2000" b="1" dirty="0">
                <a:latin typeface="Times New Roman" pitchFamily="18" charset="0"/>
                <a:cs typeface="Times New Roman" pitchFamily="18" charset="0"/>
              </a:rPr>
              <a:t>долях </a:t>
            </a:r>
            <a:r>
              <a:rPr lang="ru-RU" sz="2000" dirty="0">
                <a:latin typeface="Times New Roman" pitchFamily="18" charset="0"/>
                <a:cs typeface="Times New Roman" pitchFamily="18" charset="0"/>
              </a:rPr>
              <a:t>еди­ницы) при сумме всех весовых коэффициентов, равной единице. Зна­чения рангов показателей для каждого инвестиционного объекта взве­шиваются по удельным весам самих показателей и суммируются. Луч­ший инвестиционный объект характеризуется максимальным значе­нием такого взвешенного ранга.</a:t>
            </a:r>
          </a:p>
        </p:txBody>
      </p:sp>
    </p:spTree>
    <p:extLst>
      <p:ext uri="{BB962C8B-B14F-4D97-AF65-F5344CB8AC3E}">
        <p14:creationId xmlns:p14="http://schemas.microsoft.com/office/powerpoint/2010/main" val="130945924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30225" algn="just"/>
            <a:r>
              <a:rPr lang="ru-RU" sz="2000" dirty="0">
                <a:latin typeface="Times New Roman" pitchFamily="18" charset="0"/>
                <a:cs typeface="Times New Roman" pitchFamily="18" charset="0"/>
              </a:rPr>
              <a:t>Следует отметить, что при составлении инвестиционного порт­феля могут использоваться комбинированные методы, для чего отбор инвестиционных проектов производится в несколько этапов, на каж­дом из которых применяется одно из правил с последующим исклю­чением выбранных вариантов из дальнейшего рассмотрения. Обоб­щенная оценка может осуществляться на основе суммирования зна­чений всех рассматриваемых показателей или на основе того пока­зателя, которому инвестор отдает приоритет. Оценочные показатели могут включать основные показатели доходности инвестиций, а также такие показатели, как совокупный показатель риска по инвестици­онному проекту, показатель кредитного рейтинга заемщика и др.</a:t>
            </a:r>
          </a:p>
          <a:p>
            <a:pPr indent="530225" algn="just"/>
            <a:r>
              <a:rPr lang="ru-RU" sz="2000" dirty="0">
                <a:latin typeface="Times New Roman" pitchFamily="18" charset="0"/>
                <a:cs typeface="Times New Roman" pitchFamily="18" charset="0"/>
              </a:rPr>
              <a:t>Выбор того или иного метода оценки инвестиционных решений и формирования инвестиционного портфеля определяется конкрет­ной целевой установкой инвестора. Вместе с тем рассмотренные ме­тоды! не позволяют в достаточной мере отразить значение отдельных показателей в системе сравнительной оценки эффективности инвес­тиций, рассмотренных в предыдущей главе (чистого приведенного до­хода как </a:t>
            </a:r>
            <a:r>
              <a:rPr lang="ru-RU" sz="2000" dirty="0" err="1">
                <a:latin typeface="Times New Roman" pitchFamily="18" charset="0"/>
                <a:cs typeface="Times New Roman" pitchFamily="18" charset="0"/>
              </a:rPr>
              <a:t>критериального</a:t>
            </a:r>
            <a:r>
              <a:rPr lang="ru-RU" sz="2000" dirty="0">
                <a:latin typeface="Times New Roman" pitchFamily="18" charset="0"/>
                <a:cs typeface="Times New Roman" pitchFamily="18" charset="0"/>
              </a:rPr>
              <a:t> показателя, срока окупаемости как ограни­чительного показателя и т.д.), достичь максимального соответствия между суммарным объемом финансирования инвестиционных про­ектов и предполагаемыми инвестиционными ресурсами. В наиболь­шей степени принципу составления оптимального портфеля соответ­ствуют методы линейного программирования, позволяющие решить задачу максимизации доходности портфеля при заданных ограниче­ниях.</a:t>
            </a:r>
          </a:p>
        </p:txBody>
      </p:sp>
    </p:spTree>
    <p:extLst>
      <p:ext uri="{BB962C8B-B14F-4D97-AF65-F5344CB8AC3E}">
        <p14:creationId xmlns:p14="http://schemas.microsoft.com/office/powerpoint/2010/main" val="106608877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7384"/>
            <a:ext cx="9144000" cy="6524863"/>
          </a:xfrm>
          <a:prstGeom prst="rect">
            <a:avLst/>
          </a:prstGeom>
        </p:spPr>
        <p:txBody>
          <a:bodyPr wrap="square">
            <a:spAutoFit/>
          </a:bodyPr>
          <a:lstStyle/>
          <a:p>
            <a:pPr indent="530225" algn="just"/>
            <a:r>
              <a:rPr lang="ru-RU" sz="2200" b="1" dirty="0">
                <a:latin typeface="Times New Roman" pitchFamily="18" charset="0"/>
                <a:cs typeface="Times New Roman" pitchFamily="18" charset="0"/>
              </a:rPr>
              <a:t>Отбор объектов </a:t>
            </a:r>
            <a:r>
              <a:rPr lang="ru-RU" sz="2200" dirty="0">
                <a:latin typeface="Times New Roman" pitchFamily="18" charset="0"/>
                <a:cs typeface="Times New Roman" pitchFamily="18" charset="0"/>
              </a:rPr>
              <a:t>инвестирования </a:t>
            </a:r>
            <a:r>
              <a:rPr lang="ru-RU" sz="2200" b="1" dirty="0">
                <a:latin typeface="Times New Roman" pitchFamily="18" charset="0"/>
                <a:cs typeface="Times New Roman" pitchFamily="18" charset="0"/>
              </a:rPr>
              <a:t>по критерию </a:t>
            </a:r>
            <a:r>
              <a:rPr lang="ru-RU" sz="2200" dirty="0">
                <a:latin typeface="Times New Roman" pitchFamily="18" charset="0"/>
                <a:cs typeface="Times New Roman" pitchFamily="18" charset="0"/>
              </a:rPr>
              <a:t>доходности</a:t>
            </a:r>
          </a:p>
          <a:p>
            <a:pPr indent="530225" algn="just"/>
            <a:r>
              <a:rPr lang="ru-RU" sz="2200" dirty="0">
                <a:latin typeface="Times New Roman" pitchFamily="18" charset="0"/>
                <a:cs typeface="Times New Roman" pitchFamily="18" charset="0"/>
              </a:rPr>
              <a:t>Отбор объектов инвестирования по критерию доходности (эффек­тивности) играет наиболее существенную роль в процессе инвести­ционного анализа в связи с высокой значимостью этого фактора в системе оценок. При постановке задачи линейного программирова­ния оптимизация инвестиционного портфеля сводится к задаче на­хождения такой комбинации инвестиционных объектов, которая обеспечила бы максимально возможный уровень доходности при за­данных ограничениях.</a:t>
            </a:r>
          </a:p>
          <a:p>
            <a:pPr indent="530225" algn="just"/>
            <a:r>
              <a:rPr lang="ru-RU" sz="2200" dirty="0">
                <a:latin typeface="Times New Roman" pitchFamily="18" charset="0"/>
                <a:cs typeface="Times New Roman" pitchFamily="18" charset="0"/>
              </a:rPr>
              <a:t>В качестве </a:t>
            </a:r>
            <a:r>
              <a:rPr lang="ru-RU" sz="2200" dirty="0" err="1">
                <a:latin typeface="Times New Roman" pitchFamily="18" charset="0"/>
                <a:cs typeface="Times New Roman" pitchFamily="18" charset="0"/>
              </a:rPr>
              <a:t>критериального</a:t>
            </a:r>
            <a:r>
              <a:rPr lang="ru-RU" sz="2200" dirty="0">
                <a:latin typeface="Times New Roman" pitchFamily="18" charset="0"/>
                <a:cs typeface="Times New Roman" pitchFamily="18" charset="0"/>
              </a:rPr>
              <a:t> показателя доходности, который дол­жен быть максимизирован, следует использовать показатель суммар­ного чистого приведенного дохода инвестиционного портфеля, отра­жающий совокупный эффект инвестиций</a:t>
            </a:r>
          </a:p>
          <a:p>
            <a:pPr indent="530225" algn="just"/>
            <a:r>
              <a:rPr lang="ru-RU" sz="2200" b="1" dirty="0">
                <a:latin typeface="Times New Roman" pitchFamily="18" charset="0"/>
                <a:cs typeface="Times New Roman" pitchFamily="18" charset="0"/>
              </a:rPr>
              <a:t>Отбор инвестиционных объектов по критерию ликвидности</a:t>
            </a:r>
            <a:endParaRPr lang="ru-RU" sz="2200" dirty="0">
              <a:latin typeface="Times New Roman" pitchFamily="18" charset="0"/>
              <a:cs typeface="Times New Roman" pitchFamily="18" charset="0"/>
            </a:endParaRPr>
          </a:p>
          <a:p>
            <a:pPr indent="530225" algn="just"/>
            <a:r>
              <a:rPr lang="ru-RU" sz="2200" dirty="0">
                <a:latin typeface="Times New Roman" pitchFamily="18" charset="0"/>
                <a:cs typeface="Times New Roman" pitchFamily="18" charset="0"/>
              </a:rPr>
              <a:t>Отбор инвестиционных объектов по критерию ликвидности осу­ществляется исходя из оценки двух параметров: времени трансфор­мации инвестиций в денежные средства и размера финансовых потерь инвестора, связанных с этой трансформацией. Оценка ликвидности по времени трансформации измеряется, как правило, количеством дней, необходимых для реализации на рынке того или иного инвес­тиционного объекта.</a:t>
            </a:r>
          </a:p>
        </p:txBody>
      </p:sp>
    </p:spTree>
    <p:extLst>
      <p:ext uri="{BB962C8B-B14F-4D97-AF65-F5344CB8AC3E}">
        <p14:creationId xmlns:p14="http://schemas.microsoft.com/office/powerpoint/2010/main" val="1314737860"/>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632585"/>
          </a:xfrm>
          <a:prstGeom prst="rect">
            <a:avLst/>
          </a:prstGeom>
        </p:spPr>
        <p:txBody>
          <a:bodyPr wrap="square">
            <a:spAutoFit/>
          </a:bodyPr>
          <a:lstStyle/>
          <a:p>
            <a:pPr indent="530225" algn="just"/>
            <a:endParaRPr lang="ru-RU" sz="2500" dirty="0" smtClean="0">
              <a:latin typeface="Times New Roman" pitchFamily="18" charset="0"/>
              <a:cs typeface="Times New Roman" pitchFamily="18" charset="0"/>
            </a:endParaRPr>
          </a:p>
          <a:p>
            <a:pPr indent="530225" algn="just"/>
            <a:endParaRPr lang="ru-RU" sz="2500" dirty="0">
              <a:latin typeface="Times New Roman" pitchFamily="18" charset="0"/>
              <a:cs typeface="Times New Roman" pitchFamily="18" charset="0"/>
            </a:endParaRPr>
          </a:p>
          <a:p>
            <a:pPr indent="530225" algn="just"/>
            <a:r>
              <a:rPr lang="ru-RU" sz="2500" dirty="0" smtClean="0">
                <a:latin typeface="Times New Roman" pitchFamily="18" charset="0"/>
                <a:cs typeface="Times New Roman" pitchFamily="18" charset="0"/>
              </a:rPr>
              <a:t>Оценка </a:t>
            </a:r>
            <a:r>
              <a:rPr lang="ru-RU" sz="2500" dirty="0">
                <a:latin typeface="Times New Roman" pitchFamily="18" charset="0"/>
                <a:cs typeface="Times New Roman" pitchFamily="18" charset="0"/>
              </a:rPr>
              <a:t>инвестиционного портфеля по критерию риска</a:t>
            </a:r>
          </a:p>
          <a:p>
            <a:pPr indent="530225" algn="just"/>
            <a:r>
              <a:rPr lang="ru-RU" sz="2500" dirty="0">
                <a:latin typeface="Times New Roman" pitchFamily="18" charset="0"/>
                <a:cs typeface="Times New Roman" pitchFamily="18" charset="0"/>
              </a:rPr>
              <a:t>Оценка инвестиционного портфеля по критерию риска произво­дится с учетом коэффициентов риска и объемов вложений в соответ­ствующие виды инвестиций. Вначале по каждому виду инвестиций рассчитываются конкретные значения показателей риска. </a:t>
            </a:r>
          </a:p>
          <a:p>
            <a:pPr indent="530225" algn="just"/>
            <a:r>
              <a:rPr lang="ru-RU" sz="2500" dirty="0">
                <a:latin typeface="Times New Roman" pitchFamily="18" charset="0"/>
                <a:cs typeface="Times New Roman" pitchFamily="18" charset="0"/>
              </a:rPr>
              <a:t>Совокупный риск инвестиционного портфеля в существенной мере зависит от уровня риска портфеля ценных бумаг, поскольку пос­ледний в отличие от портфеля реальных инвестиционных проектов характеризуется повышенным риском, распространяющимся не толь­ко на доход, но и на весь инвестированный капитал. При росте ко­личества разнообразных ценных бумаг в портфеле уровень риска портфеля ценных бумаг может быть уменьшен, но не ниже уровня систематического риска.</a:t>
            </a:r>
          </a:p>
        </p:txBody>
      </p:sp>
    </p:spTree>
    <p:extLst>
      <p:ext uri="{BB962C8B-B14F-4D97-AF65-F5344CB8AC3E}">
        <p14:creationId xmlns:p14="http://schemas.microsoft.com/office/powerpoint/2010/main" val="109475243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370975"/>
          </a:xfrm>
          <a:prstGeom prst="rect">
            <a:avLst/>
          </a:prstGeom>
        </p:spPr>
        <p:txBody>
          <a:bodyPr wrap="square">
            <a:spAutoFit/>
          </a:bodyPr>
          <a:lstStyle/>
          <a:p>
            <a:pPr indent="530225" algn="just"/>
            <a:endParaRPr lang="ru-RU" sz="2400" dirty="0" smtClean="0">
              <a:latin typeface="Times New Roman" pitchFamily="18" charset="0"/>
              <a:cs typeface="Times New Roman" pitchFamily="18" charset="0"/>
            </a:endParaRPr>
          </a:p>
          <a:p>
            <a:pPr indent="530225" algn="just"/>
            <a:r>
              <a:rPr lang="ru-RU" sz="2400" dirty="0" smtClean="0">
                <a:latin typeface="Times New Roman" pitchFamily="18" charset="0"/>
                <a:cs typeface="Times New Roman" pitchFamily="18" charset="0"/>
              </a:rPr>
              <a:t>Вместе </a:t>
            </a:r>
            <a:r>
              <a:rPr lang="ru-RU" sz="2400" dirty="0">
                <a:latin typeface="Times New Roman" pitchFamily="18" charset="0"/>
                <a:cs typeface="Times New Roman" pitchFamily="18" charset="0"/>
              </a:rPr>
              <a:t>с тем следует учитывать, что это положение справедливо лишь для случая независимости ценных бумаг в портфеле; если цен­ные бумаги в портфеле взаимозависимы, то возможны по меньшей мере два варианта. В случае </a:t>
            </a:r>
            <a:r>
              <a:rPr lang="ru-RU" sz="2400" b="1" dirty="0">
                <a:latin typeface="Times New Roman" pitchFamily="18" charset="0"/>
                <a:cs typeface="Times New Roman" pitchFamily="18" charset="0"/>
              </a:rPr>
              <a:t>прямой </a:t>
            </a:r>
            <a:r>
              <a:rPr lang="ru-RU" sz="2400" dirty="0">
                <a:latin typeface="Times New Roman" pitchFamily="18" charset="0"/>
                <a:cs typeface="Times New Roman" pitchFamily="18" charset="0"/>
              </a:rPr>
              <a:t>корреляционной зависимости при увеличении количества ценных бумаг в портфеле уровень риска </a:t>
            </a:r>
            <a:r>
              <a:rPr lang="ru-RU" sz="2400" b="1" dirty="0">
                <a:latin typeface="Times New Roman" pitchFamily="18" charset="0"/>
                <a:cs typeface="Times New Roman" pitchFamily="18" charset="0"/>
              </a:rPr>
              <a:t>не </a:t>
            </a:r>
            <a:r>
              <a:rPr lang="ru-RU" sz="2400" dirty="0">
                <a:latin typeface="Times New Roman" pitchFamily="18" charset="0"/>
                <a:cs typeface="Times New Roman" pitchFamily="18" charset="0"/>
              </a:rPr>
              <a:t>изменяется, так как доходность всех ценных бумаг падает или рас­тет с одинаковой вероятностью. В случае обратной корреляционной зависимости, как уже отмечалось по инвестиционному портфелю в целом, наименее рискованный портфель ценных бумаг может быть сформирован при определении в нем оптимальных долей ценных бумаг разного типа.</a:t>
            </a:r>
          </a:p>
          <a:p>
            <a:pPr indent="530225" algn="just"/>
            <a:r>
              <a:rPr lang="ru-RU" sz="2400" dirty="0">
                <a:latin typeface="Times New Roman" pitchFamily="18" charset="0"/>
                <a:cs typeface="Times New Roman" pitchFamily="18" charset="0"/>
              </a:rPr>
              <a:t>При формировании смешанного инвестиционного портфеля не­обходимо произвести сравнение итоговых оценочных показателей </a:t>
            </a:r>
            <a:r>
              <a:rPr lang="ru-RU" sz="2400" dirty="0" err="1">
                <a:latin typeface="Times New Roman" pitchFamily="18" charset="0"/>
                <a:cs typeface="Times New Roman" pitchFamily="18" charset="0"/>
              </a:rPr>
              <a:t>субпортфелей</a:t>
            </a:r>
            <a:r>
              <a:rPr lang="ru-RU" sz="2400" dirty="0">
                <a:latin typeface="Times New Roman" pitchFamily="18" charset="0"/>
                <a:cs typeface="Times New Roman" pitchFamily="18" charset="0"/>
              </a:rPr>
              <a:t>, по результатам которого инвестиционные ресурсы банка могут быть перераспределены для более эффективной реали­зации инвестиционного портфеля в целом.</a:t>
            </a:r>
          </a:p>
        </p:txBody>
      </p:sp>
    </p:spTree>
    <p:extLst>
      <p:ext uri="{BB962C8B-B14F-4D97-AF65-F5344CB8AC3E}">
        <p14:creationId xmlns:p14="http://schemas.microsoft.com/office/powerpoint/2010/main" val="999820912"/>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4832092"/>
          </a:xfrm>
          <a:prstGeom prst="rect">
            <a:avLst/>
          </a:prstGeom>
        </p:spPr>
        <p:txBody>
          <a:bodyPr wrap="square">
            <a:spAutoFit/>
          </a:bodyPr>
          <a:lstStyle/>
          <a:p>
            <a:pPr indent="530225" algn="just"/>
            <a:r>
              <a:rPr lang="ru-RU" sz="2800" dirty="0">
                <a:latin typeface="Times New Roman" pitchFamily="18" charset="0"/>
                <a:cs typeface="Times New Roman" pitchFamily="18" charset="0"/>
              </a:rPr>
              <a:t>Управление первоначально сформированным инвестиционным портфелем предполагает постоянный мониторинг эффективности портфеля в целом, а также его отдельных составляющих по мере из­менения рыночной конъюнктуры и основных параметров конкретных инвестиционных объектов. Для оптимизации состава портфеля могут использоваться диверсификация инвестиционных активов,, </a:t>
            </a:r>
            <a:r>
              <a:rPr lang="ru-RU" sz="2800" dirty="0" smtClean="0">
                <a:latin typeface="Times New Roman" pitchFamily="18" charset="0"/>
                <a:cs typeface="Times New Roman" pitchFamily="18" charset="0"/>
              </a:rPr>
              <a:t>пересмотр </a:t>
            </a:r>
            <a:r>
              <a:rPr lang="ru-RU" sz="2800" dirty="0">
                <a:latin typeface="Times New Roman" pitchFamily="18" charset="0"/>
                <a:cs typeface="Times New Roman" pitchFamily="18" charset="0"/>
              </a:rPr>
              <a:t>отдельных составляющих портфеля, приобретение и </a:t>
            </a:r>
            <a:r>
              <a:rPr lang="ru-RU" sz="2800" dirty="0" smtClean="0">
                <a:latin typeface="Times New Roman" pitchFamily="18" charset="0"/>
                <a:cs typeface="Times New Roman" pitchFamily="18" charset="0"/>
              </a:rPr>
              <a:t>продажа различных </a:t>
            </a:r>
            <a:r>
              <a:rPr lang="ru-RU" sz="2800" dirty="0">
                <a:latin typeface="Times New Roman" pitchFamily="18" charset="0"/>
                <a:cs typeface="Times New Roman" pitchFamily="18" charset="0"/>
              </a:rPr>
              <a:t>инвестиционных активов, работа с реальными </a:t>
            </a:r>
            <a:r>
              <a:rPr lang="ru-RU" sz="2800" dirty="0" smtClean="0">
                <a:latin typeface="Times New Roman" pitchFamily="18" charset="0"/>
                <a:cs typeface="Times New Roman" pitchFamily="18" charset="0"/>
              </a:rPr>
              <a:t>инвестиционными и </a:t>
            </a:r>
            <a:r>
              <a:rPr lang="ru-RU" sz="2800" dirty="0">
                <a:latin typeface="Times New Roman" pitchFamily="18" charset="0"/>
                <a:cs typeface="Times New Roman" pitchFamily="18" charset="0"/>
              </a:rPr>
              <a:t>др</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259153177"/>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384"/>
            <a:ext cx="9144000" cy="6524863"/>
          </a:xfrm>
          <a:prstGeom prst="rect">
            <a:avLst/>
          </a:prstGeom>
        </p:spPr>
        <p:txBody>
          <a:bodyPr wrap="square">
            <a:spAutoFit/>
          </a:bodyPr>
          <a:lstStyle/>
          <a:p>
            <a:pPr indent="546100" algn="ctr"/>
            <a:r>
              <a:rPr lang="ru-RU" sz="2200" b="1" dirty="0">
                <a:latin typeface="Times New Roman" pitchFamily="18" charset="0"/>
                <a:cs typeface="Times New Roman" pitchFamily="18" charset="0"/>
              </a:rPr>
              <a:t>ТЕМА 8. АНАЛИЗ ПРОЕКТОВ С ПОЗИЦИЙ НАЦИОНАЛЬНОЙ ЭКОНОМИКИ</a:t>
            </a:r>
            <a:endParaRPr lang="ru-RU" sz="2200" dirty="0">
              <a:latin typeface="Times New Roman" pitchFamily="18" charset="0"/>
              <a:cs typeface="Times New Roman" pitchFamily="18" charset="0"/>
            </a:endParaRPr>
          </a:p>
          <a:p>
            <a:pPr indent="546100" algn="just"/>
            <a:endParaRPr lang="ru-RU" sz="2200" dirty="0" smtClean="0">
              <a:latin typeface="Times New Roman" pitchFamily="18" charset="0"/>
              <a:cs typeface="Times New Roman" pitchFamily="18" charset="0"/>
            </a:endParaRPr>
          </a:p>
          <a:p>
            <a:pPr indent="546100" algn="just"/>
            <a:r>
              <a:rPr lang="ru-RU" sz="2200" dirty="0" smtClean="0">
                <a:latin typeface="Times New Roman" pitchFamily="18" charset="0"/>
                <a:cs typeface="Times New Roman" pitchFamily="18" charset="0"/>
              </a:rPr>
              <a:t>Последний </a:t>
            </a:r>
            <a:r>
              <a:rPr lang="ru-RU" sz="2200" dirty="0">
                <a:latin typeface="Times New Roman" pitchFamily="18" charset="0"/>
                <a:cs typeface="Times New Roman" pitchFamily="18" charset="0"/>
              </a:rPr>
              <a:t>вид анализа инвестиционных проектов — анализ с позиций национальной экономики (народнохозяйственный). Финальная позиция объясняется сложностью и важностью его проведения.</a:t>
            </a:r>
          </a:p>
          <a:p>
            <a:pPr indent="546100" algn="just"/>
            <a:r>
              <a:rPr lang="ru-RU" sz="2200" dirty="0">
                <a:latin typeface="Times New Roman" pitchFamily="18" charset="0"/>
                <a:cs typeface="Times New Roman" pitchFamily="18" charset="0"/>
              </a:rPr>
              <a:t>«Зеленую улицу» следует открывать только таким проектам, ко­торые наряду с выгодой участников обеспечивают и прирост на­ционального дохода. Проекты, наносящие ущерб экономике стра­ны и обществу в целом, должны распознаваться и отвергаться все­ми инстанциями, ответственными за государственную политику в области инвестиций.</a:t>
            </a:r>
          </a:p>
          <a:p>
            <a:pPr indent="546100" algn="just"/>
            <a:r>
              <a:rPr lang="ru-RU" sz="2200" dirty="0">
                <a:latin typeface="Times New Roman" pitchFamily="18" charset="0"/>
                <a:cs typeface="Times New Roman" pitchFamily="18" charset="0"/>
              </a:rPr>
              <a:t>К сожалению, экономический (народнохозяйственный) анализ </a:t>
            </a:r>
            <a:r>
              <a:rPr lang="ru-RU" sz="2200" dirty="0" err="1">
                <a:latin typeface="Times New Roman" pitchFamily="18" charset="0"/>
                <a:cs typeface="Times New Roman" pitchFamily="18" charset="0"/>
              </a:rPr>
              <a:t>дортаточно</a:t>
            </a:r>
            <a:r>
              <a:rPr lang="ru-RU" sz="2200" dirty="0">
                <a:latin typeface="Times New Roman" pitchFamily="18" charset="0"/>
                <a:cs typeface="Times New Roman" pitchFamily="18" charset="0"/>
              </a:rPr>
              <a:t> сложен, информация, необходимая для него, редко доступна разработчикам конкретных проектов или лицам (орга­низациям), ответственным за их проработку, по-разному толкуют­ся правила учета народнохозяйственной ценности производимой продукции и потребляемых ресурсов.</a:t>
            </a:r>
          </a:p>
          <a:p>
            <a:pPr indent="546100" algn="just"/>
            <a:r>
              <a:rPr lang="ru-RU" sz="2200" dirty="0">
                <a:latin typeface="Times New Roman" pitchFamily="18" charset="0"/>
                <a:cs typeface="Times New Roman" pitchFamily="18" charset="0"/>
              </a:rPr>
              <a:t>По этим причинам практики либо вообще не проводят такой анализ, либо ограничиваются его упрощенным вариантом</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1143905342"/>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63417"/>
          </a:xfrm>
          <a:prstGeom prst="rect">
            <a:avLst/>
          </a:prstGeom>
        </p:spPr>
        <p:txBody>
          <a:bodyPr wrap="square">
            <a:spAutoFit/>
          </a:bodyPr>
          <a:lstStyle/>
          <a:p>
            <a:pPr indent="449263" algn="just"/>
            <a:r>
              <a:rPr lang="ru-RU" sz="2200" dirty="0" smtClean="0">
                <a:latin typeface="Times New Roman" pitchFamily="18" charset="0"/>
                <a:cs typeface="Times New Roman" pitchFamily="18" charset="0"/>
              </a:rPr>
              <a:t>Для решения данной задачи прежде всего важно выявить раз­ницу между теми взглядами на проект, которые очевидны (пред­приятие-инициатор, его партнеры, банковские структуры, адми­нистративные органы), и народнохозяйственной позицией.</a:t>
            </a:r>
          </a:p>
          <a:p>
            <a:pPr indent="449263" algn="just"/>
            <a:r>
              <a:rPr lang="ru-RU" sz="2200" dirty="0" smtClean="0">
                <a:latin typeface="Times New Roman" pitchFamily="18" charset="0"/>
                <a:cs typeface="Times New Roman" pitchFamily="18" charset="0"/>
              </a:rPr>
              <a:t>Для иллюстрации вопроса можно использовать упрощенные («бытовые» или «семейные») примеры, которые тем не менее можно рассматривать как аналоги событий в масштабах экономи­ки страны.</a:t>
            </a:r>
          </a:p>
          <a:p>
            <a:pPr indent="449263" algn="just"/>
            <a:endParaRPr lang="ru-RU" sz="2200" b="1" dirty="0" smtClean="0">
              <a:latin typeface="Times New Roman" pitchFamily="18" charset="0"/>
              <a:cs typeface="Times New Roman" pitchFamily="18" charset="0"/>
            </a:endParaRPr>
          </a:p>
          <a:p>
            <a:pPr indent="449263" algn="ctr"/>
            <a:r>
              <a:rPr lang="ru-RU" sz="2200" b="1" dirty="0" smtClean="0">
                <a:latin typeface="Times New Roman" pitchFamily="18" charset="0"/>
                <a:cs typeface="Times New Roman" pitchFamily="18" charset="0"/>
              </a:rPr>
              <a:t>1</a:t>
            </a:r>
            <a:r>
              <a:rPr lang="ru-RU" sz="2200" b="1" dirty="0">
                <a:latin typeface="Times New Roman" pitchFamily="18" charset="0"/>
                <a:cs typeface="Times New Roman" pitchFamily="18" charset="0"/>
              </a:rPr>
              <a:t>. ОСНОВНЫЕ ПОЛОЖЕНИЯ МЕТОДИКИ АНАЛИЗА С ПОЗИЦИЙ НАЦИОНАЛЬНОЙ ЭКОНОМИКИ</a:t>
            </a:r>
            <a:endParaRPr lang="ru-RU" sz="2200" dirty="0">
              <a:latin typeface="Times New Roman" pitchFamily="18" charset="0"/>
              <a:cs typeface="Times New Roman" pitchFamily="18" charset="0"/>
            </a:endParaRPr>
          </a:p>
          <a:p>
            <a:pPr indent="449263" algn="just"/>
            <a:endParaRPr lang="ru-RU" sz="2200" dirty="0" smtClean="0">
              <a:latin typeface="Times New Roman" pitchFamily="18" charset="0"/>
              <a:cs typeface="Times New Roman" pitchFamily="18" charset="0"/>
            </a:endParaRPr>
          </a:p>
          <a:p>
            <a:pPr indent="449263" algn="just"/>
            <a:r>
              <a:rPr lang="ru-RU" sz="2200" dirty="0" smtClean="0">
                <a:latin typeface="Times New Roman" pitchFamily="18" charset="0"/>
                <a:cs typeface="Times New Roman" pitchFamily="18" charset="0"/>
              </a:rPr>
              <a:t>В </a:t>
            </a:r>
            <a:r>
              <a:rPr lang="ru-RU" sz="2200" dirty="0">
                <a:latin typeface="Times New Roman" pitchFamily="18" charset="0"/>
                <a:cs typeface="Times New Roman" pitchFamily="18" charset="0"/>
              </a:rPr>
              <a:t>отечественной литературе за термином «экономический ана­лиз»* (англ. «</a:t>
            </a:r>
            <a:r>
              <a:rPr lang="en-US" sz="2200" dirty="0">
                <a:latin typeface="Times New Roman" pitchFamily="18" charset="0"/>
                <a:cs typeface="Times New Roman" pitchFamily="18" charset="0"/>
              </a:rPr>
              <a:t>economic analysis</a:t>
            </a:r>
            <a:r>
              <a:rPr lang="ru-RU" sz="2200" dirty="0">
                <a:latin typeface="Times New Roman" pitchFamily="18" charset="0"/>
                <a:cs typeface="Times New Roman" pitchFamily="18" charset="0"/>
              </a:rPr>
              <a:t>» — термин, используемый в методи­ке </a:t>
            </a:r>
            <a:r>
              <a:rPr lang="en-US" sz="2200" dirty="0">
                <a:latin typeface="Times New Roman" pitchFamily="18" charset="0"/>
                <a:cs typeface="Times New Roman" pitchFamily="18" charset="0"/>
              </a:rPr>
              <a:t>UNIDO</a:t>
            </a:r>
            <a:r>
              <a:rPr lang="ru-RU" sz="2200" dirty="0">
                <a:latin typeface="Times New Roman" pitchFamily="18" charset="0"/>
                <a:cs typeface="Times New Roman" pitchFamily="18" charset="0"/>
              </a:rPr>
              <a:t> и Всемирного банка) все более закрепляется определе­ние «оценка общественной эффективности проекта». С позиции общества, которое рассматривается как хозяин ресурсов страны и получатель всех благ от реализуемых проектов, общий прирост выгод, вызванный реализацией проекта, должен быть больше при­роста затрат с учетом возможного альтернативного использования всех вовлекаемых в проект ресурсов.</a:t>
            </a:r>
          </a:p>
          <a:p>
            <a:pPr algn="just"/>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3595522186"/>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894195"/>
          </a:xfrm>
          <a:prstGeom prst="rect">
            <a:avLst/>
          </a:prstGeom>
        </p:spPr>
        <p:txBody>
          <a:bodyPr wrap="square">
            <a:spAutoFit/>
          </a:bodyPr>
          <a:lstStyle/>
          <a:p>
            <a:pPr indent="546100" algn="just"/>
            <a:r>
              <a:rPr lang="ru-RU" sz="2600" dirty="0">
                <a:latin typeface="Times New Roman" pitchFamily="18" charset="0"/>
                <a:cs typeface="Times New Roman" pitchFamily="18" charset="0"/>
              </a:rPr>
              <a:t>Таким образом, для оценки эффективности любого инвестици­онного проекта с позиций общества с успехом можно применять все те критерии, которые были рассмотрены: </a:t>
            </a:r>
            <a:r>
              <a:rPr lang="en-US" sz="2600" dirty="0">
                <a:latin typeface="Times New Roman" pitchFamily="18" charset="0"/>
                <a:cs typeface="Times New Roman" pitchFamily="18" charset="0"/>
              </a:rPr>
              <a:t>NPV</a:t>
            </a:r>
            <a:r>
              <a:rPr lang="ru-RU" sz="2600" dirty="0">
                <a:latin typeface="Times New Roman" pitchFamily="18" charset="0"/>
                <a:cs typeface="Times New Roman" pitchFamily="18" charset="0"/>
              </a:rPr>
              <a:t>, </a:t>
            </a:r>
            <a:r>
              <a:rPr lang="en-US" sz="2600" dirty="0">
                <a:latin typeface="Times New Roman" pitchFamily="18" charset="0"/>
                <a:cs typeface="Times New Roman" pitchFamily="18" charset="0"/>
              </a:rPr>
              <a:t>IRR</a:t>
            </a:r>
            <a:r>
              <a:rPr lang="ru-RU" sz="2600" dirty="0">
                <a:latin typeface="Times New Roman" pitchFamily="18" charset="0"/>
                <a:cs typeface="Times New Roman" pitchFamily="18" charset="0"/>
              </a:rPr>
              <a:t>, </a:t>
            </a:r>
            <a:r>
              <a:rPr lang="en-US" sz="2600" dirty="0">
                <a:latin typeface="Times New Roman" pitchFamily="18" charset="0"/>
                <a:cs typeface="Times New Roman" pitchFamily="18" charset="0"/>
              </a:rPr>
              <a:t>PI</a:t>
            </a:r>
            <a:r>
              <a:rPr lang="ru-RU" sz="2600" dirty="0">
                <a:latin typeface="Times New Roman" pitchFamily="18" charset="0"/>
                <a:cs typeface="Times New Roman" pitchFamily="18" charset="0"/>
              </a:rPr>
              <a:t>, </a:t>
            </a:r>
            <a:r>
              <a:rPr lang="en-US" sz="2600" dirty="0">
                <a:latin typeface="Times New Roman" pitchFamily="18" charset="0"/>
                <a:cs typeface="Times New Roman" pitchFamily="18" charset="0"/>
              </a:rPr>
              <a:t>PBP</a:t>
            </a:r>
            <a:r>
              <a:rPr lang="ru-RU" sz="2600" dirty="0">
                <a:latin typeface="Times New Roman" pitchFamily="18" charset="0"/>
                <a:cs typeface="Times New Roman" pitchFamily="18" charset="0"/>
              </a:rPr>
              <a:t> (срок окупаемости). Однако смысл их заметно меняется — оценки должны отражать взгляд не одного из хозяйствующих субъектов, а позицию общества.</a:t>
            </a:r>
          </a:p>
          <a:p>
            <a:pPr indent="546100" algn="just"/>
            <a:r>
              <a:rPr lang="ru-RU" sz="2600" dirty="0">
                <a:latin typeface="Times New Roman" pitchFamily="18" charset="0"/>
                <a:cs typeface="Times New Roman" pitchFamily="18" charset="0"/>
              </a:rPr>
              <a:t>В частности, не имеет смысла учитывать такие виды внутрен­них финансовых операций, как выдача и возврат кредитов, и ряд других. Для каждого из вовлекаемых в проект ресурсов, а также для получаемой продукции должны использоваться не финансо­вые цены, которые страна в лице правительства может регулиро­вать, а объективно обусловленные величины, отражающие цен­ность этих видов продукции, услуг или потребляемых ресурсов для страны и населения в целом. Тогда оценка всех затрат и выгод по проекту будет отражать именно позицию общества, а крите­рии — общественную эффективность проекта.</a:t>
            </a:r>
          </a:p>
        </p:txBody>
      </p:sp>
    </p:spTree>
    <p:extLst>
      <p:ext uri="{BB962C8B-B14F-4D97-AF65-F5344CB8AC3E}">
        <p14:creationId xmlns:p14="http://schemas.microsoft.com/office/powerpoint/2010/main" val="123146314"/>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46100" algn="just"/>
            <a:r>
              <a:rPr lang="ru-RU" sz="2200" dirty="0">
                <a:latin typeface="Times New Roman" pitchFamily="18" charset="0"/>
                <a:cs typeface="Times New Roman" pitchFamily="18" charset="0"/>
              </a:rPr>
              <a:t>Рассмотрим отличия народнохозяйственной оценки от финан­совой на примерах, в которых аналогом страны выступает семья, а аналогом хозяйствующих субъектов — ее члены.</a:t>
            </a:r>
          </a:p>
          <a:p>
            <a:pPr indent="546100" algn="just"/>
            <a:r>
              <a:rPr lang="ru-RU" sz="2200" dirty="0">
                <a:latin typeface="Times New Roman" pitchFamily="18" charset="0"/>
                <a:cs typeface="Times New Roman" pitchFamily="18" charset="0"/>
              </a:rPr>
              <a:t>Допустим, в некоторой семье установлен порядок, при кото­ром ребенок «премируется» в денежной форме за хорошие оцен­ки, полученные им в школе. В этом случае для получателя ясны «финансовые выгоды», а для выдающего средства — «финансо­вые затраты». Однако взгляд с позиции семьи показывает, что ее благосостояние в данном случае не изменилось. Произошло лишь перераспределение денежных средств между отдельными членами семьи.</a:t>
            </a:r>
          </a:p>
          <a:p>
            <a:pPr indent="546100" algn="just"/>
            <a:r>
              <a:rPr lang="ru-RU" sz="2200" dirty="0">
                <a:latin typeface="Times New Roman" pitchFamily="18" charset="0"/>
                <a:cs typeface="Times New Roman" pitchFamily="18" charset="0"/>
              </a:rPr>
              <a:t>Реальные затраты (с позиции семьи) могут произойти сразу после получения «премии» или через большой срок, если ребенок накапливает деньги на дорогостоящую покупку. Это будет резуль­татом совершенно других событий, которые не связаны напрямую с фактом выдачи «премии».</a:t>
            </a:r>
          </a:p>
          <a:p>
            <a:pPr indent="546100" algn="just"/>
            <a:r>
              <a:rPr lang="ru-RU" sz="2200" dirty="0">
                <a:latin typeface="Times New Roman" pitchFamily="18" charset="0"/>
                <a:cs typeface="Times New Roman" pitchFamily="18" charset="0"/>
              </a:rPr>
              <a:t>Важно также отметить, что размер «премии» и порядок ее по­лучения легко могут быть пересмотрены внутри семьи. Кроме того, полученную в школе оценку ребенок не может никому про­дать, то есть здесь речь идет о чисто внутренних и чисто финансо­вых затратах и выгодах разных членов одной семьи.</a:t>
            </a:r>
          </a:p>
        </p:txBody>
      </p:sp>
    </p:spTree>
    <p:extLst>
      <p:ext uri="{BB962C8B-B14F-4D97-AF65-F5344CB8AC3E}">
        <p14:creationId xmlns:p14="http://schemas.microsoft.com/office/powerpoint/2010/main" val="34024085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63417"/>
          </a:xfrm>
          <a:prstGeom prst="rect">
            <a:avLst/>
          </a:prstGeom>
        </p:spPr>
        <p:txBody>
          <a:bodyPr wrap="square">
            <a:spAutoFit/>
          </a:bodyPr>
          <a:lstStyle/>
          <a:p>
            <a:pPr algn="ctr"/>
            <a:r>
              <a:rPr lang="ru-RU" sz="2000" b="1" dirty="0">
                <a:latin typeface="Times New Roman" pitchFamily="18" charset="0"/>
                <a:cs typeface="Times New Roman" pitchFamily="18" charset="0"/>
              </a:rPr>
              <a:t>3. КЛАССИФИКАЦИЯ ИНВЕСТИЦИОННЫХ ПРОЕКТОВ</a:t>
            </a:r>
            <a:endParaRPr lang="ru-RU" sz="2000" dirty="0">
              <a:latin typeface="Times New Roman" pitchFamily="18" charset="0"/>
              <a:cs typeface="Times New Roman" pitchFamily="18" charset="0"/>
            </a:endParaRPr>
          </a:p>
          <a:p>
            <a:pPr indent="546100" algn="just"/>
            <a:r>
              <a:rPr lang="ru-RU" sz="2000" dirty="0" smtClean="0">
                <a:latin typeface="Times New Roman" pitchFamily="18" charset="0"/>
                <a:cs typeface="Times New Roman" pitchFamily="18" charset="0"/>
              </a:rPr>
              <a:t>Различают </a:t>
            </a:r>
            <a:r>
              <a:rPr lang="ru-RU" sz="2000" dirty="0">
                <a:latin typeface="Times New Roman" pitchFamily="18" charset="0"/>
                <a:cs typeface="Times New Roman" pitchFamily="18" charset="0"/>
              </a:rPr>
              <a:t>зависимые и независимые инвестиционные проекты.</a:t>
            </a:r>
          </a:p>
          <a:p>
            <a:pPr indent="546100" algn="just"/>
            <a:r>
              <a:rPr lang="ru-RU" sz="2000" dirty="0">
                <a:latin typeface="Times New Roman" pitchFamily="18" charset="0"/>
                <a:cs typeface="Times New Roman" pitchFamily="18" charset="0"/>
              </a:rPr>
              <a:t>Два проекта считаются </a:t>
            </a:r>
            <a:r>
              <a:rPr lang="ru-RU" sz="2000" i="1" dirty="0">
                <a:latin typeface="Times New Roman" pitchFamily="18" charset="0"/>
                <a:cs typeface="Times New Roman" pitchFamily="18" charset="0"/>
              </a:rPr>
              <a:t>независимыми, </a:t>
            </a:r>
            <a:r>
              <a:rPr lang="ru-RU" sz="2000" dirty="0">
                <a:latin typeface="Times New Roman" pitchFamily="18" charset="0"/>
                <a:cs typeface="Times New Roman" pitchFamily="18" charset="0"/>
              </a:rPr>
              <a:t>если ожидаемые затраты </a:t>
            </a:r>
            <a:r>
              <a:rPr lang="ru-RU" sz="2000" baseline="30000" dirty="0">
                <a:latin typeface="Times New Roman" pitchFamily="18" charset="0"/>
                <a:cs typeface="Times New Roman" pitchFamily="18" charset="0"/>
              </a:rPr>
              <a:t>и</a:t>
            </a:r>
            <a:r>
              <a:rPr lang="ru-RU" sz="2000" dirty="0">
                <a:latin typeface="Times New Roman" pitchFamily="18" charset="0"/>
                <a:cs typeface="Times New Roman" pitchFamily="18" charset="0"/>
              </a:rPr>
              <a:t> Результаты по одному из них не оказывают влияния на соответ­ствующие показатели другого. Из этого следует, что принятие ре­шений по таким проектам, их разработку и осуществление можно производить по каждому в отдельности. Например, инвестиции на приобретение и внедрение новой технологии по производству овощей в защищенном грунте вряд ли смогут повлиять на резуль­таты реализации проекта по закупке доильного зала для молочно-товарной фермы, и наоборот.</a:t>
            </a:r>
          </a:p>
          <a:p>
            <a:pPr indent="546100" algn="just"/>
            <a:r>
              <a:rPr lang="ru-RU" sz="2000" i="1" dirty="0">
                <a:latin typeface="Times New Roman" pitchFamily="18" charset="0"/>
                <a:cs typeface="Times New Roman" pitchFamily="18" charset="0"/>
              </a:rPr>
              <a:t>Зависимые </a:t>
            </a:r>
            <a:r>
              <a:rPr lang="ru-RU" sz="2000" dirty="0">
                <a:latin typeface="Times New Roman" pitchFamily="18" charset="0"/>
                <a:cs typeface="Times New Roman" pitchFamily="18" charset="0"/>
              </a:rPr>
              <a:t>проекты, в свою очередь, делятся на взаимоисклю­чающие и взаимодополняющие.</a:t>
            </a:r>
          </a:p>
          <a:p>
            <a:pPr indent="546100" algn="just"/>
            <a:r>
              <a:rPr lang="ru-RU" sz="2000" dirty="0">
                <a:latin typeface="Times New Roman" pitchFamily="18" charset="0"/>
                <a:cs typeface="Times New Roman" pitchFamily="18" charset="0"/>
              </a:rPr>
              <a:t>Взаимоисключающие проекты характеризуются технической не­возможностью или экономической нецелесообразностью их одно­временной реализации. Примером первого случая может служить строительство двух разных систем орошения одного и того же участка земли, второго — одновременное внедрение разных техно­логий производства одного вида продукции в хозяйстве (особенно если при прочих равных условиях одна из технологий явно пред­почтительнее с экономической точки зрения).</a:t>
            </a:r>
          </a:p>
          <a:p>
            <a:pPr indent="546100" algn="just"/>
            <a:r>
              <a:rPr lang="ru-RU" sz="2000" dirty="0">
                <a:latin typeface="Times New Roman" pitchFamily="18" charset="0"/>
                <a:cs typeface="Times New Roman" pitchFamily="18" charset="0"/>
              </a:rPr>
              <a:t>Взаимодополняющие проекты, наоборот, оказывают позитивное воздействие друг на друга. Это значит, что результат осуществления одного проекта отдельно от другого дает меньший эффект по сравне­нию с его реализацией параллельно с другим, его дополняющим (усиливающим эффект). </a:t>
            </a:r>
          </a:p>
        </p:txBody>
      </p:sp>
    </p:spTree>
    <p:extLst>
      <p:ext uri="{BB962C8B-B14F-4D97-AF65-F5344CB8AC3E}">
        <p14:creationId xmlns:p14="http://schemas.microsoft.com/office/powerpoint/2010/main" val="399962387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370975"/>
          </a:xfrm>
          <a:prstGeom prst="rect">
            <a:avLst/>
          </a:prstGeom>
        </p:spPr>
        <p:txBody>
          <a:bodyPr wrap="square">
            <a:spAutoFit/>
          </a:bodyPr>
          <a:lstStyle/>
          <a:p>
            <a:pPr indent="546100" algn="just"/>
            <a:r>
              <a:rPr lang="ru-RU" sz="2400" dirty="0">
                <a:latin typeface="Times New Roman" pitchFamily="18" charset="0"/>
                <a:cs typeface="Times New Roman" pitchFamily="18" charset="0"/>
              </a:rPr>
              <a:t>Подобные чисто финансовые операции, предусмотренные за­конодательством реального государства, называют </a:t>
            </a:r>
            <a:r>
              <a:rPr lang="ru-RU" sz="2400" i="1" dirty="0">
                <a:latin typeface="Times New Roman" pitchFamily="18" charset="0"/>
                <a:cs typeface="Times New Roman" pitchFamily="18" charset="0"/>
              </a:rPr>
              <a:t>прямыми транс­фертами. </a:t>
            </a:r>
            <a:r>
              <a:rPr lang="ru-RU" sz="2400" dirty="0">
                <a:latin typeface="Times New Roman" pitchFamily="18" charset="0"/>
                <a:cs typeface="Times New Roman" pitchFamily="18" charset="0"/>
              </a:rPr>
              <a:t>Прямые трансферты не влияют на общее богатство стра­ны, и при анализе проектов их следует исключать из рассмотре­ния, хотя они являются совершенно реальными доходами одних хозяйствующих субъектов и расходами других. </a:t>
            </a:r>
          </a:p>
          <a:p>
            <a:pPr indent="546100" algn="just"/>
            <a:r>
              <a:rPr lang="ru-RU" sz="2400" dirty="0">
                <a:latin typeface="Times New Roman" pitchFamily="18" charset="0"/>
                <a:cs typeface="Times New Roman" pitchFamily="18" charset="0"/>
              </a:rPr>
              <a:t>Такое же положение наблюдается с внутренними налогами, субсидиями и дотациями. В денежных потоках предприятия они играют важную роль, но обществу (стране) не следует учитывать их при оценке народнохозяйственной эффективности проектов. На­пример, подоходный налог взимается с физических лиц. Его размер важен не только для работника, но и дли предприятия, которое при найме работника обязано производить все законодательно установ­ленные отчисления в бюджет. Однако с позиций общества эти пла­тежи не являются ни затратами, ни доходами. Они отражают только один из способов перераспределения средств общества между его членами и социальными группами.</a:t>
            </a:r>
          </a:p>
        </p:txBody>
      </p:sp>
    </p:spTree>
    <p:extLst>
      <p:ext uri="{BB962C8B-B14F-4D97-AF65-F5344CB8AC3E}">
        <p14:creationId xmlns:p14="http://schemas.microsoft.com/office/powerpoint/2010/main" val="1921054044"/>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55641"/>
          </a:xfrm>
          <a:prstGeom prst="rect">
            <a:avLst/>
          </a:prstGeom>
        </p:spPr>
        <p:txBody>
          <a:bodyPr wrap="square">
            <a:spAutoFit/>
          </a:bodyPr>
          <a:lstStyle/>
          <a:p>
            <a:pPr indent="449263" algn="just"/>
            <a:r>
              <a:rPr lang="ru-RU" sz="2100" dirty="0">
                <a:latin typeface="Times New Roman" pitchFamily="18" charset="0"/>
                <a:cs typeface="Times New Roman" pitchFamily="18" charset="0"/>
              </a:rPr>
              <a:t>Важно обратить внимание на то, что прямые трансферты всех видов (кредитные операции, налоги, пошлины, субсидии и дота­ции) существенно отличаются от торговли или обмена денежных средств на услуги. В случае прямых трансфертов общество не не­сет реальных затрат и не получает реальных выгод (перечень ре­альных затрат и выгод рассматривается далее). Денежные сред­ства, перемещаемые от одного хозяйствующего субъекта к друго­му, несоразмерны с реальными издержками участников финансо­вой операции на такое перемещение. Кредит, таможенный сбор, налоги могут составлять десятки миллионов рублей. Затраты об­щества на оформление банком, таможней или налоговым органом этих платежей намного меньше перечисляемых сумм. Эти суммы, безусловно, учитываются каждым хозяйствующим субъектом, но при расчете общественной эффективности не имеет смысла счи­тать их затратами страны или ее доходами.</a:t>
            </a:r>
          </a:p>
          <a:p>
            <a:pPr indent="449263" algn="just"/>
            <a:r>
              <a:rPr lang="ru-RU" sz="2100" dirty="0">
                <a:latin typeface="Times New Roman" pitchFamily="18" charset="0"/>
                <a:cs typeface="Times New Roman" pitchFamily="18" charset="0"/>
              </a:rPr>
              <a:t>Однако в ряде случаев формальное следование этому правилу не М9жет привести к нужному результату — определению так называе­мой </a:t>
            </a:r>
            <a:r>
              <a:rPr lang="ru-RU" sz="2100" i="1" dirty="0">
                <a:latin typeface="Times New Roman" pitchFamily="18" charset="0"/>
                <a:cs typeface="Times New Roman" pitchFamily="18" charset="0"/>
              </a:rPr>
              <a:t>экономической ценности товара или услуги, </a:t>
            </a:r>
            <a:r>
              <a:rPr lang="ru-RU" sz="2100" dirty="0">
                <a:latin typeface="Times New Roman" pitchFamily="18" charset="0"/>
                <a:cs typeface="Times New Roman" pitchFamily="18" charset="0"/>
              </a:rPr>
              <a:t>отражающей пози­цию общества (страны, национальной экономики). Если финансо­вая цена товара сформирована на принципах, которые изначально не имеют отношения к его экономической ценности, то исключе­ние прямых трансфертов не приближает к цели.</a:t>
            </a:r>
          </a:p>
        </p:txBody>
      </p:sp>
    </p:spTree>
    <p:extLst>
      <p:ext uri="{BB962C8B-B14F-4D97-AF65-F5344CB8AC3E}">
        <p14:creationId xmlns:p14="http://schemas.microsoft.com/office/powerpoint/2010/main" val="3374250887"/>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746"/>
            <a:ext cx="9144000" cy="6740307"/>
          </a:xfrm>
          <a:prstGeom prst="rect">
            <a:avLst/>
          </a:prstGeom>
        </p:spPr>
        <p:txBody>
          <a:bodyPr wrap="square">
            <a:spAutoFit/>
          </a:bodyPr>
          <a:lstStyle/>
          <a:p>
            <a:pPr indent="546100" algn="just"/>
            <a:r>
              <a:rPr lang="ru-RU" sz="2400" dirty="0">
                <a:latin typeface="Times New Roman" pitchFamily="18" charset="0"/>
                <a:cs typeface="Times New Roman" pitchFamily="18" charset="0"/>
              </a:rPr>
              <a:t>Допустим, одно российское предприятие покупает у другого (также российского) сырье или оборудование, которое является полным аналогом импортного. Хотя цена импортного товара включает таможенные сборы и НДС, которые действуют на рос­сийской территории и определяются российским законодатель­ством и административными решениями, в ее основе лежит цена, сложившаяся на мировом рынке. Эту составляющую фи­нансовой цены будем считать объективной в том смысле, что внутренние российские правила на ее формирование практичес­ки не влияют.</a:t>
            </a:r>
          </a:p>
          <a:p>
            <a:pPr indent="546100" algn="just"/>
            <a:r>
              <a:rPr lang="ru-RU" sz="2400" dirty="0">
                <a:latin typeface="Times New Roman" pitchFamily="18" charset="0"/>
                <a:cs typeface="Times New Roman" pitchFamily="18" charset="0"/>
              </a:rPr>
              <a:t>Поскольку ценность оборудования (или сырья) для страны не связана с происхождением товара, то для определения обществен­ного эффекта не имеет значения внутренняя цена. Она может быть выше или ниже цены импортного товара, что сказывается на поведении предприятий — покупателей или продавцов. С по­зиций национальной экономики важно, что любой отечествен­ный товар стоит столько, сколько за него готов заплатить незави­симый (то есть зарубежный) покупатель или за сколько готов его продать независимый продавец.</a:t>
            </a:r>
          </a:p>
        </p:txBody>
      </p:sp>
    </p:spTree>
    <p:extLst>
      <p:ext uri="{BB962C8B-B14F-4D97-AF65-F5344CB8AC3E}">
        <p14:creationId xmlns:p14="http://schemas.microsoft.com/office/powerpoint/2010/main" val="3625429865"/>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27384"/>
            <a:ext cx="9144000"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546100" algn="just" fontAlgn="base">
              <a:spcBef>
                <a:spcPct val="0"/>
              </a:spcBef>
              <a:spcAft>
                <a:spcPct val="0"/>
              </a:spcAft>
            </a:pP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семье подобные ситуации возникают при выполнении до­машних работ. Допустим, один член семьи «специализируется» на стирке. Как правило, другие члены семьи не платят ему больше или меньше в зависимости от массы белья или числа выстиранных сорочек. Можно считать, что внутрисемейная цена стирки 1 кг бе­лья равна 0, поскольку никто никому за эту операцию ничего не платит, хотя ценность чистой рубашки, несомненно, выше ценно­сти грязной. В то же время с позиции семьи несомненна не только ценность результатов стирки, но и величина затрат семьи на вы­полнение этого и подобных домашних дел: стоимость воды, сти­рального порошка, электроэнергии, износа оборудования, а также рабочего времени. Все перечисленные затраты можно оценить, если выйти за пределы семьи. Наиболее простой способ уз­нать стоимость стирки — это обращение в прачечную.</a:t>
            </a:r>
            <a:r>
              <a:rPr kumimoji="0" lang="ru-RU" sz="2300" b="0" i="0" u="none" strike="noStrike" cap="none" normalizeH="0" baseline="0" dirty="0" smtClean="0">
                <a:ln>
                  <a:noFill/>
                </a:ln>
                <a:solidFill>
                  <a:schemeClr val="tx1"/>
                </a:solidFill>
                <a:effectLst/>
                <a:latin typeface="Times New Roman" pitchFamily="18" charset="0"/>
                <a:cs typeface="Times New Roman" pitchFamily="18" charset="0"/>
              </a:rPr>
              <a:t> </a:t>
            </a:r>
            <a:r>
              <a:rPr lang="ru-RU" sz="2300" dirty="0">
                <a:latin typeface="Times New Roman" pitchFamily="18" charset="0"/>
                <a:cs typeface="Times New Roman" pitchFamily="18" charset="0"/>
              </a:rPr>
              <a:t>Выполняя работу самостоятельно и бесплатно «домашняя прачка» экономит семье </a:t>
            </a:r>
            <a:r>
              <a:rPr lang="ru-RU" sz="2300" i="1" dirty="0">
                <a:latin typeface="Times New Roman" pitchFamily="18" charset="0"/>
                <a:cs typeface="Times New Roman" pitchFamily="18" charset="0"/>
              </a:rPr>
              <a:t>х </a:t>
            </a:r>
            <a:r>
              <a:rPr lang="ru-RU" sz="2300" dirty="0">
                <a:latin typeface="Times New Roman" pitchFamily="18" charset="0"/>
                <a:cs typeface="Times New Roman" pitchFamily="18" charset="0"/>
              </a:rPr>
              <a:t>руб. на каждом килограмме белья и одновременно расхо­дует </a:t>
            </a:r>
            <a:r>
              <a:rPr lang="ru-RU" sz="2300" i="1" dirty="0">
                <a:latin typeface="Times New Roman" pitchFamily="18" charset="0"/>
                <a:cs typeface="Times New Roman" pitchFamily="18" charset="0"/>
              </a:rPr>
              <a:t>у </a:t>
            </a:r>
            <a:r>
              <a:rPr lang="ru-RU" sz="2300" dirty="0">
                <a:latin typeface="Times New Roman" pitchFamily="18" charset="0"/>
                <a:cs typeface="Times New Roman" pitchFamily="18" charset="0"/>
              </a:rPr>
              <a:t>руб. на порошок, электричество и пр. Если </a:t>
            </a:r>
            <a:r>
              <a:rPr lang="ru-RU" sz="2300" i="1" dirty="0">
                <a:latin typeface="Times New Roman" pitchFamily="18" charset="0"/>
                <a:cs typeface="Times New Roman" pitchFamily="18" charset="0"/>
              </a:rPr>
              <a:t>х &gt; у, </a:t>
            </a:r>
            <a:r>
              <a:rPr lang="ru-RU" sz="2300" dirty="0">
                <a:latin typeface="Times New Roman" pitchFamily="18" charset="0"/>
                <a:cs typeface="Times New Roman" pitchFamily="18" charset="0"/>
              </a:rPr>
              <a:t>это еще не означает выгодности для семьи домашней стирки, поскольку внутрисемейный труд нельзя оценить точно</a:t>
            </a:r>
            <a:r>
              <a:rPr lang="ru-RU" sz="2300" dirty="0" smtClean="0">
                <a:latin typeface="Times New Roman" pitchFamily="18" charset="0"/>
                <a:cs typeface="Times New Roman" pitchFamily="18" charset="0"/>
              </a:rPr>
              <a:t>.</a:t>
            </a:r>
            <a:endParaRPr lang="ru-RU" sz="2300" dirty="0">
              <a:latin typeface="Times New Roman" pitchFamily="18" charset="0"/>
              <a:cs typeface="Times New Roman" pitchFamily="18" charset="0"/>
            </a:endParaRPr>
          </a:p>
        </p:txBody>
      </p:sp>
    </p:spTree>
    <p:extLst>
      <p:ext uri="{BB962C8B-B14F-4D97-AF65-F5344CB8AC3E}">
        <p14:creationId xmlns:p14="http://schemas.microsoft.com/office/powerpoint/2010/main" val="1483065430"/>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07677"/>
            <a:ext cx="9144000" cy="6001643"/>
          </a:xfrm>
          <a:prstGeom prst="rect">
            <a:avLst/>
          </a:prstGeom>
        </p:spPr>
        <p:txBody>
          <a:bodyPr wrap="square">
            <a:spAutoFit/>
          </a:bodyPr>
          <a:lstStyle/>
          <a:p>
            <a:pPr indent="546100" algn="just"/>
            <a:r>
              <a:rPr lang="ru-RU" sz="2400" dirty="0">
                <a:latin typeface="Times New Roman" pitchFamily="18" charset="0"/>
                <a:cs typeface="Times New Roman" pitchFamily="18" charset="0"/>
              </a:rPr>
              <a:t>Подобные проблемы возникают и при оценке общественной эффективности проектов. Если потребляются импортные ре­сурсы, то выяснение их экономической ценности не представ­ляет труда. Если потребляются отечественные аналоги импорт­ных ресурсов, то вместо их внутренних цен следует использо­вать цены замещаемых импортных товаров (возможно, с поправ­ками на разницу в качестве). Если произведенная продукция экспортируется (реально или потенциально) или замещает при дальнейшем использовании импортные аналоги, в этих случаях за основу следует брать цены экспорта или импорта как незави­симые, объективно заданные.</a:t>
            </a:r>
          </a:p>
          <a:p>
            <a:pPr indent="546100" algn="just"/>
            <a:r>
              <a:rPr lang="ru-RU" sz="2400" dirty="0">
                <a:latin typeface="Times New Roman" pitchFamily="18" charset="0"/>
                <a:cs typeface="Times New Roman" pitchFamily="18" charset="0"/>
              </a:rPr>
              <a:t>Если же товар (или услугу) принципиально нельзя рассматри­вать как единицу внешнеторгового оборота, возникают серьезные проблемы сопоставимости величин, которые достаточно точно определены на основе цен внешнеторгового оборота, и величин, для которых этот способ применить нельзя. Конкретные рекомен­дации по выполнению таких расчетов рассматриваются ниже.</a:t>
            </a:r>
          </a:p>
        </p:txBody>
      </p:sp>
    </p:spTree>
    <p:extLst>
      <p:ext uri="{BB962C8B-B14F-4D97-AF65-F5344CB8AC3E}">
        <p14:creationId xmlns:p14="http://schemas.microsoft.com/office/powerpoint/2010/main" val="2550789857"/>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3713"/>
            <a:ext cx="9144000" cy="6370975"/>
          </a:xfrm>
          <a:prstGeom prst="rect">
            <a:avLst/>
          </a:prstGeom>
        </p:spPr>
        <p:txBody>
          <a:bodyPr wrap="square">
            <a:spAutoFit/>
          </a:bodyPr>
          <a:lstStyle/>
          <a:p>
            <a:pPr indent="546100" algn="just"/>
            <a:r>
              <a:rPr lang="ru-RU" sz="2400" dirty="0">
                <a:latin typeface="Times New Roman" pitchFamily="18" charset="0"/>
                <a:cs typeface="Times New Roman" pitchFamily="18" charset="0"/>
              </a:rPr>
              <a:t>Общие правила таковы: при оценке общественной эффектив­ности необходимо учитывать прирост реальных выгод, получае­мых страной (обществом), и прирост затрат, которые общество несет в связи с реализацией проекта. При этом все расчеты долж­ны отражать позицию общества, а не отдельных предприятий или организаций.</a:t>
            </a:r>
          </a:p>
          <a:p>
            <a:pPr indent="546100" algn="just"/>
            <a:r>
              <a:rPr lang="ru-RU" sz="2400" dirty="0">
                <a:latin typeface="Times New Roman" pitchFamily="18" charset="0"/>
                <a:cs typeface="Times New Roman" pitchFamily="18" charset="0"/>
              </a:rPr>
              <a:t>Подводя итог, отметим, что к затратам и выгодам, реальным для фирм и отдельных жителей, но не для страны (общества), от­носятся:</a:t>
            </a:r>
          </a:p>
          <a:p>
            <a:pPr marL="342900" indent="-342900" algn="just">
              <a:buFont typeface="Arial" pitchFamily="34" charset="0"/>
              <a:buChar char="•"/>
            </a:pPr>
            <a:r>
              <a:rPr lang="ru-RU" sz="2400" dirty="0">
                <a:latin typeface="Times New Roman" pitchFamily="18" charset="0"/>
                <a:cs typeface="Times New Roman" pitchFamily="18" charset="0"/>
              </a:rPr>
              <a:t>прямые трансферты (налоги, пошлины, акцизы, субсидии, до­тации, получение и возврат кредитов внутри страны);</a:t>
            </a:r>
          </a:p>
          <a:p>
            <a:pPr marL="342900" indent="-342900" algn="just">
              <a:buFont typeface="Arial" pitchFamily="34" charset="0"/>
              <a:buChar char="•"/>
            </a:pPr>
            <a:r>
              <a:rPr lang="ru-RU" sz="2400" dirty="0">
                <a:latin typeface="Times New Roman" pitchFamily="18" charset="0"/>
                <a:cs typeface="Times New Roman" pitchFamily="18" charset="0"/>
              </a:rPr>
              <a:t>изменения внутренних цен и</a:t>
            </a:r>
            <a:r>
              <a:rPr lang="ru-RU" sz="2400" baseline="30000" dirty="0">
                <a:latin typeface="Times New Roman" pitchFamily="18" charset="0"/>
                <a:cs typeface="Times New Roman" pitchFamily="18" charset="0"/>
              </a:rPr>
              <a:t>1</a:t>
            </a:r>
            <a:r>
              <a:rPr lang="ru-RU" sz="2400" dirty="0">
                <a:latin typeface="Times New Roman" pitchFamily="18" charset="0"/>
                <a:cs typeface="Times New Roman" pitchFamily="18" charset="0"/>
              </a:rPr>
              <a:t> тарифов, которые не связаны с изменением реальных затрат и(или) выгод</a:t>
            </a:r>
            <a:r>
              <a:rPr lang="ru-RU" sz="2400" baseline="30000" dirty="0">
                <a:latin typeface="Times New Roman" pitchFamily="18" charset="0"/>
                <a:cs typeface="Times New Roman" pitchFamily="18" charset="0"/>
              </a:rPr>
              <a:t>1</a:t>
            </a:r>
            <a:r>
              <a:rPr lang="ru-RU" sz="2400" dirty="0">
                <a:latin typeface="Times New Roman" pitchFamily="18" charset="0"/>
                <a:cs typeface="Times New Roman" pitchFamily="18" charset="0"/>
              </a:rPr>
              <a:t>;</a:t>
            </a:r>
          </a:p>
          <a:p>
            <a:pPr marL="342900" indent="-342900" algn="just">
              <a:buFont typeface="Arial" pitchFamily="34" charset="0"/>
              <a:buChar char="•"/>
            </a:pPr>
            <a:r>
              <a:rPr lang="ru-RU" sz="2400" dirty="0">
                <a:latin typeface="Times New Roman" pitchFamily="18" charset="0"/>
                <a:cs typeface="Times New Roman" pitchFamily="18" charset="0"/>
              </a:rPr>
              <a:t>прочие изменения поступлений или платежей, которые носят чисто финансовый характер и практически не связаны с измене­нием потребительной стоимости и (или) затрат ресурсов общества на эти изменения.</a:t>
            </a:r>
          </a:p>
        </p:txBody>
      </p:sp>
    </p:spTree>
    <p:extLst>
      <p:ext uri="{BB962C8B-B14F-4D97-AF65-F5344CB8AC3E}">
        <p14:creationId xmlns:p14="http://schemas.microsoft.com/office/powerpoint/2010/main" val="816907392"/>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9488"/>
            <a:ext cx="9144000" cy="6247864"/>
          </a:xfrm>
          <a:prstGeom prst="rect">
            <a:avLst/>
          </a:prstGeom>
        </p:spPr>
        <p:txBody>
          <a:bodyPr wrap="square">
            <a:spAutoFit/>
          </a:bodyPr>
          <a:lstStyle/>
          <a:p>
            <a:pPr indent="546100" algn="just"/>
            <a:r>
              <a:rPr lang="ru-RU" sz="2500" dirty="0">
                <a:latin typeface="Times New Roman" pitchFamily="18" charset="0"/>
                <a:cs typeface="Times New Roman" pitchFamily="18" charset="0"/>
              </a:rPr>
              <a:t>В литературе рассматриваются разные варианты правил кор­ректного определения экономической ценности каждого вида то­варов и (или) услуг (продукции или ресурсов). </a:t>
            </a:r>
          </a:p>
          <a:p>
            <a:pPr indent="546100" algn="just"/>
            <a:r>
              <a:rPr lang="ru-RU" sz="2500" dirty="0">
                <a:latin typeface="Times New Roman" pitchFamily="18" charset="0"/>
                <a:cs typeface="Times New Roman" pitchFamily="18" charset="0"/>
              </a:rPr>
              <a:t>СИФ и ФОБ —это цены товаров, по которым иностранные поставщики их продают (СИФ), а иностранные покупатели при­обретают (ФОБ) на таможенной границе государства.</a:t>
            </a:r>
          </a:p>
          <a:p>
            <a:pPr indent="546100" algn="just"/>
            <a:r>
              <a:rPr lang="ru-RU" sz="2500" dirty="0">
                <a:latin typeface="Times New Roman" pitchFamily="18" charset="0"/>
                <a:cs typeface="Times New Roman" pitchFamily="18" charset="0"/>
              </a:rPr>
              <a:t>Цена СИФ (англ. </a:t>
            </a:r>
            <a:r>
              <a:rPr lang="en-US" sz="2500" dirty="0" err="1">
                <a:latin typeface="Times New Roman" pitchFamily="18" charset="0"/>
                <a:cs typeface="Times New Roman" pitchFamily="18" charset="0"/>
              </a:rPr>
              <a:t>cif</a:t>
            </a:r>
            <a:r>
              <a:rPr lang="ru-RU" sz="2500" dirty="0">
                <a:latin typeface="Times New Roman" pitchFamily="18" charset="0"/>
                <a:cs typeface="Times New Roman" pitchFamily="18" charset="0"/>
              </a:rPr>
              <a:t> от начальных букв слов </a:t>
            </a:r>
            <a:r>
              <a:rPr lang="en-US" sz="2500" dirty="0">
                <a:latin typeface="Times New Roman" pitchFamily="18" charset="0"/>
                <a:cs typeface="Times New Roman" pitchFamily="18" charset="0"/>
              </a:rPr>
              <a:t>cost</a:t>
            </a:r>
            <a:r>
              <a:rPr lang="ru-RU" sz="2500" dirty="0">
                <a:latin typeface="Times New Roman" pitchFamily="18" charset="0"/>
                <a:cs typeface="Times New Roman" pitchFamily="18" charset="0"/>
              </a:rPr>
              <a:t> — цена, </a:t>
            </a:r>
            <a:r>
              <a:rPr lang="en-US" sz="2500" dirty="0">
                <a:latin typeface="Times New Roman" pitchFamily="18" charset="0"/>
                <a:cs typeface="Times New Roman" pitchFamily="18" charset="0"/>
              </a:rPr>
              <a:t>insurance</a:t>
            </a:r>
            <a:r>
              <a:rPr lang="ru-RU" sz="2500" dirty="0">
                <a:latin typeface="Times New Roman" pitchFamily="18" charset="0"/>
                <a:cs typeface="Times New Roman" pitchFamily="18" charset="0"/>
              </a:rPr>
              <a:t> — страхование, </a:t>
            </a:r>
            <a:r>
              <a:rPr lang="en-US" sz="2500" dirty="0">
                <a:latin typeface="Times New Roman" pitchFamily="18" charset="0"/>
                <a:cs typeface="Times New Roman" pitchFamily="18" charset="0"/>
              </a:rPr>
              <a:t>freight</a:t>
            </a:r>
            <a:r>
              <a:rPr lang="ru-RU" sz="2500" dirty="0">
                <a:latin typeface="Times New Roman" pitchFamily="18" charset="0"/>
                <a:cs typeface="Times New Roman" pitchFamily="18" charset="0"/>
              </a:rPr>
              <a:t> — фрахт) включает затраты произ­водителя, а также затраты по доставке товара в «порт отгрузки» (</a:t>
            </a:r>
            <a:r>
              <a:rPr lang="en-US" sz="2500" dirty="0">
                <a:latin typeface="Times New Roman" pitchFamily="18" charset="0"/>
                <a:cs typeface="Times New Roman" pitchFamily="18" charset="0"/>
              </a:rPr>
              <a:t>cost</a:t>
            </a:r>
            <a:r>
              <a:rPr lang="ru-RU" sz="2500" dirty="0">
                <a:latin typeface="Times New Roman" pitchFamily="18" charset="0"/>
                <a:cs typeface="Times New Roman" pitchFamily="18" charset="0"/>
              </a:rPr>
              <a:t>), к которым добавляются затраты на международные пере­возки (</a:t>
            </a:r>
            <a:r>
              <a:rPr lang="en-US" sz="2500" dirty="0">
                <a:latin typeface="Times New Roman" pitchFamily="18" charset="0"/>
                <a:cs typeface="Times New Roman" pitchFamily="18" charset="0"/>
              </a:rPr>
              <a:t>freight</a:t>
            </a:r>
            <a:r>
              <a:rPr lang="ru-RU" sz="2500" dirty="0">
                <a:latin typeface="Times New Roman" pitchFamily="18" charset="0"/>
                <a:cs typeface="Times New Roman" pitchFamily="18" charset="0"/>
              </a:rPr>
              <a:t>) и стоимость их страхования (</a:t>
            </a:r>
            <a:r>
              <a:rPr lang="en-US" sz="2500" dirty="0">
                <a:latin typeface="Times New Roman" pitchFamily="18" charset="0"/>
                <a:cs typeface="Times New Roman" pitchFamily="18" charset="0"/>
              </a:rPr>
              <a:t>insurance</a:t>
            </a:r>
            <a:r>
              <a:rPr lang="ru-RU" sz="2500" dirty="0">
                <a:latin typeface="Times New Roman" pitchFamily="18" charset="0"/>
                <a:cs typeface="Times New Roman" pitchFamily="18" charset="0"/>
              </a:rPr>
              <a:t>). Цена ФОБ (англ. </a:t>
            </a:r>
            <a:r>
              <a:rPr lang="en-US" sz="2500" dirty="0">
                <a:latin typeface="Times New Roman" pitchFamily="18" charset="0"/>
                <a:cs typeface="Times New Roman" pitchFamily="18" charset="0"/>
              </a:rPr>
              <a:t>fob</a:t>
            </a:r>
            <a:r>
              <a:rPr lang="ru-RU" sz="2500" dirty="0">
                <a:latin typeface="Times New Roman" pitchFamily="18" charset="0"/>
                <a:cs typeface="Times New Roman" pitchFamily="18" charset="0"/>
              </a:rPr>
              <a:t>, сокр. от </a:t>
            </a:r>
            <a:r>
              <a:rPr lang="en-US" sz="2500" dirty="0">
                <a:latin typeface="Times New Roman" pitchFamily="18" charset="0"/>
                <a:cs typeface="Times New Roman" pitchFamily="18" charset="0"/>
              </a:rPr>
              <a:t>free on board</a:t>
            </a:r>
            <a:r>
              <a:rPr lang="ru-RU" sz="2500" dirty="0">
                <a:latin typeface="Times New Roman" pitchFamily="18" charset="0"/>
                <a:cs typeface="Times New Roman" pitchFamily="18" charset="0"/>
              </a:rPr>
              <a:t>) соответствует затратам иностранного покупателя, получающего свой товар на таможенной танине государства-продавца. При расчете общественной эффективности эти цены считаются </a:t>
            </a:r>
            <a:r>
              <a:rPr lang="ru-RU" sz="2500" i="1" dirty="0">
                <a:latin typeface="Times New Roman" pitchFamily="18" charset="0"/>
                <a:cs typeface="Times New Roman" pitchFamily="18" charset="0"/>
              </a:rPr>
              <a:t>объективными.</a:t>
            </a:r>
            <a:endParaRPr lang="ru-RU" sz="2500" dirty="0">
              <a:latin typeface="Times New Roman" pitchFamily="18" charset="0"/>
              <a:cs typeface="Times New Roman" pitchFamily="18" charset="0"/>
            </a:endParaRPr>
          </a:p>
        </p:txBody>
      </p:sp>
    </p:spTree>
    <p:extLst>
      <p:ext uri="{BB962C8B-B14F-4D97-AF65-F5344CB8AC3E}">
        <p14:creationId xmlns:p14="http://schemas.microsoft.com/office/powerpoint/2010/main" val="3529892559"/>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740307"/>
          </a:xfrm>
          <a:prstGeom prst="rect">
            <a:avLst/>
          </a:prstGeom>
        </p:spPr>
        <p:txBody>
          <a:bodyPr wrap="square">
            <a:spAutoFit/>
          </a:bodyPr>
          <a:lstStyle/>
          <a:p>
            <a:pPr algn="ctr"/>
            <a:r>
              <a:rPr lang="ru-RU" sz="2400" b="1" dirty="0">
                <a:latin typeface="Times New Roman" pitchFamily="18" charset="0"/>
                <a:cs typeface="Times New Roman" pitchFamily="18" charset="0"/>
              </a:rPr>
              <a:t>2. МЕТОДИКА ПРЕОБРАЗОВАНИЯ ФИНАНСОВЫХ ЦЕН В ЭКОНОМИЧЕСКИЕ ЦЕННОСТИ</a:t>
            </a:r>
            <a:endParaRPr lang="ru-RU" sz="2400" dirty="0">
              <a:latin typeface="Times New Roman" pitchFamily="18" charset="0"/>
              <a:cs typeface="Times New Roman" pitchFamily="18" charset="0"/>
            </a:endParaRPr>
          </a:p>
          <a:p>
            <a:pPr indent="546100" algn="just"/>
            <a:r>
              <a:rPr lang="ru-RU" sz="2400" dirty="0">
                <a:latin typeface="Times New Roman" pitchFamily="18" charset="0"/>
                <a:cs typeface="Times New Roman" pitchFamily="18" charset="0"/>
              </a:rPr>
              <a:t>С просьбой о поддержке проекта в государственные органы, как правило, обращается предприятие-инициатор, которое предва­рительно оценило его эффективность со своей точки зрения. По­этому типичная ситуация — пересчет эффекта с учетом интересов общества, отправной точкой которого служат материалы финансо­вого анализа проекта. При этом экономическая ценность товаров и услуг (ресурсов и продукции) определяется в точке, где они «встре­чаются», то есть на предприятии, реализующем проект.</a:t>
            </a:r>
          </a:p>
          <a:p>
            <a:pPr indent="546100" algn="just"/>
            <a:r>
              <a:rPr lang="ru-RU" sz="2400" dirty="0">
                <a:latin typeface="Times New Roman" pitchFamily="18" charset="0"/>
                <a:cs typeface="Times New Roman" pitchFamily="18" charset="0"/>
              </a:rPr>
              <a:t>Общие рекомендации сводятся к выполнению следующих действий:</a:t>
            </a:r>
          </a:p>
          <a:p>
            <a:pPr marL="342900" indent="-342900" algn="just">
              <a:buFont typeface="Arial" pitchFamily="34" charset="0"/>
              <a:buChar char="•"/>
            </a:pPr>
            <a:r>
              <a:rPr lang="ru-RU" sz="2400" dirty="0">
                <a:latin typeface="Times New Roman" pitchFamily="18" charset="0"/>
                <a:cs typeface="Times New Roman" pitchFamily="18" charset="0"/>
              </a:rPr>
              <a:t>исключение трансфертов;</a:t>
            </a:r>
          </a:p>
          <a:p>
            <a:pPr marL="342900" indent="-342900" algn="just">
              <a:buFont typeface="Arial" pitchFamily="34" charset="0"/>
              <a:buChar char="•"/>
            </a:pPr>
            <a:r>
              <a:rPr lang="ru-RU" sz="2400" dirty="0">
                <a:latin typeface="Times New Roman" pitchFamily="18" charset="0"/>
                <a:cs typeface="Times New Roman" pitchFamily="18" charset="0"/>
              </a:rPr>
              <a:t>определение экономической ценности товаров внешнеторгово­го оборота;</a:t>
            </a:r>
          </a:p>
          <a:p>
            <a:pPr marL="342900" indent="-342900" algn="just">
              <a:buFont typeface="Arial" pitchFamily="34" charset="0"/>
              <a:buChar char="•"/>
            </a:pPr>
            <a:r>
              <a:rPr lang="ru-RU" sz="2400" dirty="0">
                <a:latin typeface="Times New Roman" pitchFamily="18" charset="0"/>
                <a:cs typeface="Times New Roman" pitchFamily="18" charset="0"/>
              </a:rPr>
              <a:t>определение экономической ценности остальных товаров и услуг.</a:t>
            </a:r>
          </a:p>
          <a:p>
            <a:pPr indent="546100" algn="just"/>
            <a:r>
              <a:rPr lang="ru-RU" sz="2400" dirty="0">
                <a:latin typeface="Times New Roman" pitchFamily="18" charset="0"/>
                <a:cs typeface="Times New Roman" pitchFamily="18" charset="0"/>
              </a:rPr>
              <a:t>Эти действия выполняют по-разному, в зависимости от си­туации.</a:t>
            </a:r>
          </a:p>
        </p:txBody>
      </p:sp>
    </p:spTree>
    <p:extLst>
      <p:ext uri="{BB962C8B-B14F-4D97-AF65-F5344CB8AC3E}">
        <p14:creationId xmlns:p14="http://schemas.microsoft.com/office/powerpoint/2010/main" val="2426682589"/>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indent="546100" algn="just"/>
            <a:r>
              <a:rPr lang="ru-RU" sz="2100" b="1" dirty="0">
                <a:latin typeface="Times New Roman" pitchFamily="18" charset="0"/>
                <a:cs typeface="Times New Roman" pitchFamily="18" charset="0"/>
              </a:rPr>
              <a:t>1-й вариант </a:t>
            </a:r>
            <a:r>
              <a:rPr lang="ru-RU" sz="2100" dirty="0">
                <a:latin typeface="Times New Roman" pitchFamily="18" charset="0"/>
                <a:cs typeface="Times New Roman" pitchFamily="18" charset="0"/>
              </a:rPr>
              <a:t>— </a:t>
            </a:r>
            <a:r>
              <a:rPr lang="ru-RU" sz="2100" b="1" dirty="0">
                <a:latin typeface="Times New Roman" pitchFamily="18" charset="0"/>
                <a:cs typeface="Times New Roman" pitchFamily="18" charset="0"/>
              </a:rPr>
              <a:t>товар, который приобретается предприятием РФ </a:t>
            </a:r>
            <a:r>
              <a:rPr lang="ru-RU" sz="2100" dirty="0">
                <a:latin typeface="Times New Roman" pitchFamily="18" charset="0"/>
                <a:cs typeface="Times New Roman" pitchFamily="18" charset="0"/>
              </a:rPr>
              <a:t>у </a:t>
            </a:r>
            <a:r>
              <a:rPr lang="ru-RU" sz="2100" b="1" dirty="0">
                <a:latin typeface="Times New Roman" pitchFamily="18" charset="0"/>
                <a:cs typeface="Times New Roman" pitchFamily="18" charset="0"/>
              </a:rPr>
              <a:t>зарубежного продавца (самостоятельно). </a:t>
            </a:r>
            <a:r>
              <a:rPr lang="ru-RU" sz="2100" dirty="0">
                <a:latin typeface="Times New Roman" pitchFamily="18" charset="0"/>
                <a:cs typeface="Times New Roman" pitchFamily="18" charset="0"/>
              </a:rPr>
              <a:t>Если товар, приобретае­мый российским предприятием у зарубежного партнера, оплачи­вается в РФ, то экономическая ценность товара определяется пу­тем исключения трансфертов из состава финансовой цены за то­вар, доставленный «к воротам предприятия».</a:t>
            </a:r>
          </a:p>
          <a:p>
            <a:pPr indent="546100" algn="just"/>
            <a:r>
              <a:rPr lang="ru-RU" sz="2100" dirty="0">
                <a:latin typeface="Times New Roman" pitchFamily="18" charset="0"/>
                <a:cs typeface="Times New Roman" pitchFamily="18" charset="0"/>
              </a:rPr>
              <a:t>В случае если финансовая цена приобретения определена в дру­гой точке (в порту РФ или на складе продавца в РФ), общая схема расчета модифицируется: к экономической ценности товара «на месте покупки» добавляется стоимость доставки, из которой так­же должны быть исключены трансферты.</a:t>
            </a:r>
          </a:p>
          <a:p>
            <a:pPr indent="546100" algn="just"/>
            <a:r>
              <a:rPr lang="ru-RU" sz="2100" i="1" dirty="0">
                <a:latin typeface="Times New Roman" pitchFamily="18" charset="0"/>
                <a:cs typeface="Times New Roman" pitchFamily="18" charset="0"/>
              </a:rPr>
              <a:t>Условия применения правила:</a:t>
            </a:r>
            <a:endParaRPr lang="ru-RU" sz="2100" dirty="0">
              <a:latin typeface="Times New Roman" pitchFamily="18" charset="0"/>
              <a:cs typeface="Times New Roman" pitchFamily="18" charset="0"/>
            </a:endParaRPr>
          </a:p>
          <a:p>
            <a:pPr indent="546100" algn="just"/>
            <a:r>
              <a:rPr lang="ru-RU" sz="2100" dirty="0">
                <a:latin typeface="Times New Roman" pitchFamily="18" charset="0"/>
                <a:cs typeface="Times New Roman" pitchFamily="18" charset="0"/>
              </a:rPr>
              <a:t>1) известна финансовая цена товара, по которой совершается покупка;</a:t>
            </a:r>
          </a:p>
          <a:p>
            <a:pPr lvl="0" indent="546100" algn="just"/>
            <a:r>
              <a:rPr lang="ru-RU" sz="2100" dirty="0">
                <a:latin typeface="Times New Roman" pitchFamily="18" charset="0"/>
                <a:cs typeface="Times New Roman" pitchFamily="18" charset="0"/>
              </a:rPr>
              <a:t>известно, что исходная цена зарубежного продавца (произ­водителя) формируется в условиях достаточно конкурентного рынка (то есть не является специально завышенной или занижен­ной по отношению к «нормальному уровню цен» на данную кате­горию товаров);</a:t>
            </a:r>
          </a:p>
          <a:p>
            <a:pPr lvl="0" indent="546100" algn="just"/>
            <a:r>
              <a:rPr lang="ru-RU" sz="2100" dirty="0">
                <a:latin typeface="Times New Roman" pitchFamily="18" charset="0"/>
                <a:cs typeface="Times New Roman" pitchFamily="18" charset="0"/>
              </a:rPr>
              <a:t>известны ставки таможенных сборов и другие правила на­логообложения, а возможно, также размеры субсидий (дотаций, скидок, льгот), определенных законодательством РФ при покупке данной категории товаров.</a:t>
            </a:r>
          </a:p>
        </p:txBody>
      </p:sp>
    </p:spTree>
    <p:extLst>
      <p:ext uri="{BB962C8B-B14F-4D97-AF65-F5344CB8AC3E}">
        <p14:creationId xmlns:p14="http://schemas.microsoft.com/office/powerpoint/2010/main" val="3347549900"/>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9970"/>
            <a:ext cx="9144000" cy="6863417"/>
          </a:xfrm>
          <a:prstGeom prst="rect">
            <a:avLst/>
          </a:prstGeom>
        </p:spPr>
        <p:txBody>
          <a:bodyPr wrap="square">
            <a:spAutoFit/>
          </a:bodyPr>
          <a:lstStyle/>
          <a:p>
            <a:pPr indent="546100" algn="just"/>
            <a:r>
              <a:rPr lang="ru-RU" sz="2000" b="1" dirty="0">
                <a:latin typeface="Times New Roman" pitchFamily="18" charset="0"/>
                <a:cs typeface="Times New Roman" pitchFamily="18" charset="0"/>
              </a:rPr>
              <a:t>2-й вариант — товар, который приобретается предприятием РФ у продавца из РФ (относится к категории товаров внешнеторгового оборота, то есть может быть как реально импортируемым, так и про­изводимым в РФ, но аналогичным импортируемому).</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Если товар (услуга), приобретаемый предприятием РФ у по­ставщика из РФ, имеет аналоги, для которых известна «цена на границе РФ», то независимо от финансовой цены и конкретно­го происхождения данного товара их экономическая ценность определяется путем учета «упущенных затрат» на приобретение данного товара на независимом (мировом) рынке и затрат на его доставку (за исключением трансфертов) «к воротам пред­приятия».</a:t>
            </a:r>
          </a:p>
          <a:p>
            <a:pPr indent="546100" algn="just"/>
            <a:r>
              <a:rPr lang="ru-RU" sz="2000" dirty="0">
                <a:latin typeface="Times New Roman" pitchFamily="18" charset="0"/>
                <a:cs typeface="Times New Roman" pitchFamily="18" charset="0"/>
              </a:rPr>
              <a:t>В случаях, когда цены СИФ на данную группу товаров неиз­вестны (или есть подозрение, что известные значения специ­ально завышены или занижены), реальные цены СИФ могут быть рассчитаны исходя из цен ФОБ поставщиков и данных о стоимости транспортировки товара до границы РФ («таможен­ной границы»).</a:t>
            </a:r>
          </a:p>
          <a:p>
            <a:pPr indent="546100" algn="just"/>
            <a:r>
              <a:rPr lang="ru-RU" sz="2000" i="1" dirty="0">
                <a:latin typeface="Times New Roman" pitchFamily="18" charset="0"/>
                <a:cs typeface="Times New Roman" pitchFamily="18" charset="0"/>
              </a:rPr>
              <a:t>Условия применения правила:</a:t>
            </a:r>
            <a:endParaRPr lang="ru-RU" sz="2000" dirty="0">
              <a:latin typeface="Times New Roman" pitchFamily="18" charset="0"/>
              <a:cs typeface="Times New Roman" pitchFamily="18" charset="0"/>
            </a:endParaRPr>
          </a:p>
          <a:p>
            <a:pPr lvl="0" indent="546100" algn="just"/>
            <a:r>
              <a:rPr lang="ru-RU" sz="2000" dirty="0">
                <a:latin typeface="Times New Roman" pitchFamily="18" charset="0"/>
                <a:cs typeface="Times New Roman" pitchFamily="18" charset="0"/>
              </a:rPr>
              <a:t>известны (или рассчитаны) цены СИФ для данной группы товаров;</a:t>
            </a:r>
          </a:p>
          <a:p>
            <a:pPr lvl="0" indent="546100" algn="just"/>
            <a:r>
              <a:rPr lang="ru-RU" sz="2000" dirty="0">
                <a:latin typeface="Times New Roman" pitchFamily="18" charset="0"/>
                <a:cs typeface="Times New Roman" pitchFamily="18" charset="0"/>
              </a:rPr>
              <a:t>известны цены доставки товаров данной группы от таможен­ной границы РФ до предприятия-покупателя, а также состав цены доставки (удельный вес НДС и других налогов в составе цены до­ставки);</a:t>
            </a:r>
          </a:p>
          <a:p>
            <a:pPr indent="546100" algn="just"/>
            <a:r>
              <a:rPr lang="ru-RU" sz="2000" dirty="0">
                <a:latin typeface="Times New Roman" pitchFamily="18" charset="0"/>
                <a:cs typeface="Times New Roman" pitchFamily="18" charset="0"/>
              </a:rPr>
              <a:t>финансовая цена не отражает истинных затрат общества на производство или приобретение товара и его доставку «к воротам предприятия».</a:t>
            </a:r>
          </a:p>
        </p:txBody>
      </p:sp>
    </p:spTree>
    <p:extLst>
      <p:ext uri="{BB962C8B-B14F-4D97-AF65-F5344CB8AC3E}">
        <p14:creationId xmlns:p14="http://schemas.microsoft.com/office/powerpoint/2010/main" val="30905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Autofit/>
          </a:bodyPr>
          <a:lstStyle/>
          <a:p>
            <a:pPr marL="0" indent="546100" algn="ctr">
              <a:lnSpc>
                <a:spcPct val="120000"/>
              </a:lnSpc>
              <a:spcBef>
                <a:spcPts val="0"/>
              </a:spcBef>
              <a:buNone/>
            </a:pPr>
            <a:r>
              <a:rPr lang="ru-RU" sz="2100" dirty="0" smtClean="0">
                <a:latin typeface="Times New Roman" pitchFamily="18" charset="0"/>
                <a:cs typeface="Times New Roman" pitchFamily="18" charset="0"/>
              </a:rPr>
              <a:t>Примером взаимодополняющих проектов может служить внедре­ние новой технологии производства овощей в хозяйстве и одновре­менное строительство овощехранилища. Оба эти проекта могут осу­ществляться самостоятельно, отдельно друг от друга. В этом случае результатом первого проекта будет повышение урожайности овощей, их качества и, следовательно, цен реализации, объемов производ­ства, снижение себестоимости единицы продукции. Эффект выра­зится в соответствующем росте доходов. Результатом второго проекта явится продление срока хранения овощей, произведенных по старой технологии, лучшее сохранение их качества, снижение отходов. Это также приведет к определенному увеличению доходов.</a:t>
            </a:r>
          </a:p>
          <a:p>
            <a:pPr marL="0" indent="546100" algn="ctr">
              <a:lnSpc>
                <a:spcPct val="120000"/>
              </a:lnSpc>
              <a:spcBef>
                <a:spcPts val="0"/>
              </a:spcBef>
              <a:buNone/>
            </a:pPr>
            <a:r>
              <a:rPr lang="ru-RU" sz="2100" dirty="0" smtClean="0">
                <a:latin typeface="Times New Roman" pitchFamily="18" charset="0"/>
                <a:cs typeface="Times New Roman" pitchFamily="18" charset="0"/>
              </a:rPr>
              <a:t>Если же мы будем осуществлять оба проекта одновременно в од­ном и том же хозяйстве, условия существенно изменятся. В частно­сти, в новое хранилище можно будет заложить овощи, выращенные по новой технологии и обладающие более высокими качествами, необходимыми для длительного хранения. Очевидно, что это обес­печит получение дополнительных доходов, которых ни один из названных проектов, реализуемых отдельно, не принесет.</a:t>
            </a:r>
          </a:p>
          <a:p>
            <a:pPr algn="ctr">
              <a:lnSpc>
                <a:spcPct val="120000"/>
              </a:lnSpc>
              <a:spcBef>
                <a:spcPts val="0"/>
              </a:spcBef>
            </a:pPr>
            <a:endParaRPr lang="ru-RU" sz="2100" dirty="0">
              <a:latin typeface="Times New Roman" pitchFamily="18" charset="0"/>
              <a:cs typeface="Times New Roman" pitchFamily="18" charset="0"/>
            </a:endParaRPr>
          </a:p>
        </p:txBody>
      </p:sp>
    </p:spTree>
    <p:extLst>
      <p:ext uri="{BB962C8B-B14F-4D97-AF65-F5344CB8AC3E}">
        <p14:creationId xmlns:p14="http://schemas.microsoft.com/office/powerpoint/2010/main" val="1931978412"/>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863417"/>
          </a:xfrm>
          <a:prstGeom prst="rect">
            <a:avLst/>
          </a:prstGeom>
        </p:spPr>
        <p:txBody>
          <a:bodyPr wrap="square">
            <a:spAutoFit/>
          </a:bodyPr>
          <a:lstStyle/>
          <a:p>
            <a:pPr indent="546100" algn="just"/>
            <a:r>
              <a:rPr lang="ru-RU" sz="2200" b="1" dirty="0">
                <a:latin typeface="Times New Roman" pitchFamily="18" charset="0"/>
                <a:cs typeface="Times New Roman" pitchFamily="18" charset="0"/>
              </a:rPr>
              <a:t>3-й вариант — товар, который предприятие РФ продает зарубеж­ному покупателю (самостоятельно). </a:t>
            </a:r>
            <a:r>
              <a:rPr lang="ru-RU" sz="2200" dirty="0">
                <a:latin typeface="Times New Roman" pitchFamily="18" charset="0"/>
                <a:cs typeface="Times New Roman" pitchFamily="18" charset="0"/>
              </a:rPr>
              <a:t>Если товар (услуга), продавае­мый непосредственно зарубежному партнеру, оплачивается в РФ, то экономическая ценность товара определяется путем исключе­ния трансфертов из финансовой цены, полученной за товар, про­данный «у ворот предприятия».</a:t>
            </a:r>
          </a:p>
          <a:p>
            <a:pPr indent="546100" algn="just"/>
            <a:r>
              <a:rPr lang="ru-RU" sz="2200" dirty="0">
                <a:latin typeface="Times New Roman" pitchFamily="18" charset="0"/>
                <a:cs typeface="Times New Roman" pitchFamily="18" charset="0"/>
              </a:rPr>
              <a:t>В случаях, когда финансовая цена продажи определена в дру­гой точке (например, в порту РФ), из нее предварительно ис­ключается финансовая стоимость доставки от предприятия до «места покупки».</a:t>
            </a:r>
          </a:p>
          <a:p>
            <a:pPr indent="546100" algn="just"/>
            <a:r>
              <a:rPr lang="ru-RU" sz="2200" i="1" dirty="0">
                <a:latin typeface="Times New Roman" pitchFamily="18" charset="0"/>
                <a:cs typeface="Times New Roman" pitchFamily="18" charset="0"/>
              </a:rPr>
              <a:t>Условия применения правила:</a:t>
            </a:r>
            <a:endParaRPr lang="ru-RU" sz="2200" dirty="0">
              <a:latin typeface="Times New Roman" pitchFamily="18" charset="0"/>
              <a:cs typeface="Times New Roman" pitchFamily="18" charset="0"/>
            </a:endParaRPr>
          </a:p>
          <a:p>
            <a:pPr lvl="0" indent="546100" algn="just"/>
            <a:r>
              <a:rPr lang="ru-RU" sz="2200" dirty="0">
                <a:latin typeface="Times New Roman" pitchFamily="18" charset="0"/>
                <a:cs typeface="Times New Roman" pitchFamily="18" charset="0"/>
              </a:rPr>
              <a:t>известна финансовая цена товара (услуги), по которой со­вершается продажа;</a:t>
            </a:r>
          </a:p>
          <a:p>
            <a:pPr lvl="0" indent="546100" algn="just"/>
            <a:r>
              <a:rPr lang="ru-RU" sz="2200" dirty="0">
                <a:latin typeface="Times New Roman" pitchFamily="18" charset="0"/>
                <a:cs typeface="Times New Roman" pitchFamily="18" charset="0"/>
              </a:rPr>
              <a:t>известно, что полная цена для зарубежного покупателя (с уче­том всех затрат на доставку и прочее) не является искусствен­но заниженной или завышенной по отношению к «нормальному уровню цен» на данный вид товаров, то есть по отношению к альтернативным вариантам приобретения данного товара на ми­ровом рынке;</a:t>
            </a:r>
          </a:p>
          <a:p>
            <a:pPr lvl="0" indent="546100" algn="just"/>
            <a:r>
              <a:rPr lang="ru-RU" sz="2200" dirty="0">
                <a:latin typeface="Times New Roman" pitchFamily="18" charset="0"/>
                <a:cs typeface="Times New Roman" pitchFamily="18" charset="0"/>
              </a:rPr>
              <a:t>известны ставки таможенных сборов (экспортные пошлины) и другие правила налогообложения и (или) размеры субсидий предприятиям — экспортерам данной продукции.</a:t>
            </a:r>
          </a:p>
        </p:txBody>
      </p:sp>
    </p:spTree>
    <p:extLst>
      <p:ext uri="{BB962C8B-B14F-4D97-AF65-F5344CB8AC3E}">
        <p14:creationId xmlns:p14="http://schemas.microsoft.com/office/powerpoint/2010/main" val="3741041450"/>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78806"/>
          </a:xfrm>
          <a:prstGeom prst="rect">
            <a:avLst/>
          </a:prstGeom>
        </p:spPr>
        <p:txBody>
          <a:bodyPr wrap="square">
            <a:spAutoFit/>
          </a:bodyPr>
          <a:lstStyle/>
          <a:p>
            <a:pPr indent="546100" algn="just"/>
            <a:r>
              <a:rPr lang="ru-RU" sz="2100" b="1" dirty="0">
                <a:latin typeface="Times New Roman" pitchFamily="18" charset="0"/>
                <a:cs typeface="Times New Roman" pitchFamily="18" charset="0"/>
              </a:rPr>
              <a:t>4-й вариант — товар, который предприятие РФ продает покупате­лю из РФ (относится к категории товаров внешнеторгового оборота, то есть может как реально экспортироваться, так и использоваться в РФ). </a:t>
            </a:r>
            <a:r>
              <a:rPr lang="ru-RU" sz="2100" dirty="0">
                <a:latin typeface="Times New Roman" pitchFamily="18" charset="0"/>
                <a:cs typeface="Times New Roman" pitchFamily="18" charset="0"/>
              </a:rPr>
              <a:t>Если товар (услуга), производимый предприятием РФ, по­тенциально мог бы экспортироваться и для него известна цена «на границе РФ», то независимо от финансовой цены и конкретного направления продаж его экономическая ценность определяется пу­тем учета «упущенных выгод», связанных с потенциальным экс­портом на независимый (мировой) рынок, и затрат на доставку (за исключением трансфертов) «от ворот предприятия».</a:t>
            </a:r>
          </a:p>
          <a:p>
            <a:pPr indent="546100" algn="just"/>
            <a:r>
              <a:rPr lang="ru-RU" sz="2100" dirty="0">
                <a:latin typeface="Times New Roman" pitchFamily="18" charset="0"/>
                <a:cs typeface="Times New Roman" pitchFamily="18" charset="0"/>
              </a:rPr>
              <a:t>В случаях, когда цены ФОБ на данную группу товаров неиз­вестны (или известные значения вызывают подозрение в том, что они специально завышены или занижены), реальные цены ФОБ могут быть рассчитаны исходя из цен СИФ покупателей и данных о стоимости транспортировки товара от границы РФ («таможен­ной границы») до порта страны-покупателя.</a:t>
            </a:r>
          </a:p>
          <a:p>
            <a:pPr indent="546100" algn="just"/>
            <a:r>
              <a:rPr lang="ru-RU" sz="2100" i="1" dirty="0">
                <a:latin typeface="Times New Roman" pitchFamily="18" charset="0"/>
                <a:cs typeface="Times New Roman" pitchFamily="18" charset="0"/>
              </a:rPr>
              <a:t>Условия применения правила:</a:t>
            </a:r>
            <a:endParaRPr lang="ru-RU" sz="2100" dirty="0">
              <a:latin typeface="Times New Roman" pitchFamily="18" charset="0"/>
              <a:cs typeface="Times New Roman" pitchFamily="18" charset="0"/>
            </a:endParaRPr>
          </a:p>
          <a:p>
            <a:pPr lvl="0" indent="546100" algn="just"/>
            <a:r>
              <a:rPr lang="ru-RU" sz="2100" dirty="0">
                <a:latin typeface="Times New Roman" pitchFamily="18" charset="0"/>
                <a:cs typeface="Times New Roman" pitchFamily="18" charset="0"/>
              </a:rPr>
              <a:t>известны (или рассчитаны) цены ФОБ для данной группы товаров;</a:t>
            </a:r>
          </a:p>
          <a:p>
            <a:pPr lvl="0" indent="546100" algn="just"/>
            <a:r>
              <a:rPr lang="ru-RU" sz="2100" dirty="0">
                <a:latin typeface="Times New Roman" pitchFamily="18" charset="0"/>
                <a:cs typeface="Times New Roman" pitchFamily="18" charset="0"/>
              </a:rPr>
              <a:t>известны цены доставки товаров данной группы до таможен­ной границы РФ от предприятия-поставщика, а также состав цены доставки (удельный вес НДС и других налогов);</a:t>
            </a:r>
          </a:p>
          <a:p>
            <a:pPr indent="546100" algn="just"/>
            <a:r>
              <a:rPr lang="ru-RU" sz="2100" dirty="0">
                <a:latin typeface="Times New Roman" pitchFamily="18" charset="0"/>
                <a:cs typeface="Times New Roman" pitchFamily="18" charset="0"/>
              </a:rPr>
              <a:t>финансовая цена не отражает истинных выгод общества от производства или продажи товара с учетом доставки «от ворот предприятия».</a:t>
            </a:r>
          </a:p>
        </p:txBody>
      </p:sp>
    </p:spTree>
    <p:extLst>
      <p:ext uri="{BB962C8B-B14F-4D97-AF65-F5344CB8AC3E}">
        <p14:creationId xmlns:p14="http://schemas.microsoft.com/office/powerpoint/2010/main" val="2430758847"/>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524863"/>
          </a:xfrm>
          <a:prstGeom prst="rect">
            <a:avLst/>
          </a:prstGeom>
        </p:spPr>
        <p:txBody>
          <a:bodyPr wrap="square">
            <a:spAutoFit/>
          </a:bodyPr>
          <a:lstStyle/>
          <a:p>
            <a:pPr algn="ctr"/>
            <a:r>
              <a:rPr lang="ru-RU" sz="2200" b="1" dirty="0">
                <a:latin typeface="Times New Roman" pitchFamily="18" charset="0"/>
                <a:cs typeface="Times New Roman" pitchFamily="18" charset="0"/>
              </a:rPr>
              <a:t>3. ПРОБЛЕМЫ СОЦИАЛЬНО-ЭКОНОМИЧЕСКОГО АНАЛИЗА, ЕГО РЕГИОНАЛЬНЫЙ АСПЕКТ</a:t>
            </a:r>
            <a:endParaRPr lang="ru-RU" sz="2200" dirty="0">
              <a:latin typeface="Times New Roman" pitchFamily="18" charset="0"/>
              <a:cs typeface="Times New Roman" pitchFamily="18" charset="0"/>
            </a:endParaRPr>
          </a:p>
          <a:p>
            <a:pPr indent="546100" algn="just"/>
            <a:r>
              <a:rPr lang="ru-RU" sz="2200" dirty="0">
                <a:latin typeface="Times New Roman" pitchFamily="18" charset="0"/>
                <a:cs typeface="Times New Roman" pitchFamily="18" charset="0"/>
              </a:rPr>
              <a:t>Методика экономического анализа предполагает оценку эф­фективности инвестиционных проектов с позиции общества в целом. В то же время ясно, что в любом обществе влияние про­екта на различные слои населения, социальные группы, террито­риальные объекты будет различным. Например, предполагается направить бюджетные средства на поддержку эффективного с позиции национальной экономики проекта. Для участников про­екта такая поддержка равносильна дополнительным выгодам или экономии затрат. Для тех групп населения, которые могли бы получить эти средства из бюджета в форме пенсий, пособий, сти­пендий, такое перераспределение в ближайшей перспективе — это сокращение доходов.</a:t>
            </a:r>
          </a:p>
          <a:p>
            <a:pPr indent="546100" algn="just"/>
            <a:r>
              <a:rPr lang="ru-RU" sz="2200" dirty="0">
                <a:latin typeface="Times New Roman" pitchFamily="18" charset="0"/>
                <a:cs typeface="Times New Roman" pitchFamily="18" charset="0"/>
              </a:rPr>
              <a:t>Важно отметить, что проект за расчетный период приносит об­ществу больше дополнительных выгод, чем требует дополнитель­ных затрат. Таким образом, создается основа для будущего повы­шения доходов тех социальных групп, интересы которых были в некоторой степени ущемлены поддержкой проекта. Рост доходов может быть больше, чем было бы в ситуации «без проекта».</a:t>
            </a:r>
          </a:p>
        </p:txBody>
      </p:sp>
    </p:spTree>
    <p:extLst>
      <p:ext uri="{BB962C8B-B14F-4D97-AF65-F5344CB8AC3E}">
        <p14:creationId xmlns:p14="http://schemas.microsoft.com/office/powerpoint/2010/main" val="1468349512"/>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093976"/>
          </a:xfrm>
          <a:prstGeom prst="rect">
            <a:avLst/>
          </a:prstGeom>
        </p:spPr>
        <p:txBody>
          <a:bodyPr wrap="square">
            <a:spAutoFit/>
          </a:bodyPr>
          <a:lstStyle/>
          <a:p>
            <a:pPr indent="546100" algn="just"/>
            <a:r>
              <a:rPr lang="ru-RU" sz="2600" i="1" dirty="0">
                <a:latin typeface="Times New Roman" pitchFamily="18" charset="0"/>
                <a:cs typeface="Times New Roman" pitchFamily="18" charset="0"/>
              </a:rPr>
              <a:t>Региональный аспект экономического анализа </a:t>
            </a:r>
            <a:r>
              <a:rPr lang="ru-RU" sz="2600" dirty="0">
                <a:latin typeface="Times New Roman" pitchFamily="18" charset="0"/>
                <a:cs typeface="Times New Roman" pitchFamily="18" charset="0"/>
              </a:rPr>
              <a:t>представляется бо­лее доступным для практики.</a:t>
            </a:r>
          </a:p>
          <a:p>
            <a:pPr indent="546100" algn="just"/>
            <a:r>
              <a:rPr lang="ru-RU" sz="2600" dirty="0">
                <a:latin typeface="Times New Roman" pitchFamily="18" charset="0"/>
                <a:cs typeface="Times New Roman" pitchFamily="18" charset="0"/>
              </a:rPr>
              <a:t>Во-первых, его задачей является решение достаточно актуаль­ного вопроса — как тот или иной проект влияет на экономику ре­гиона, благосостояние его населения. Перекосы в распределении средств между регионами нежелательны.</a:t>
            </a:r>
          </a:p>
          <a:p>
            <a:pPr indent="546100" algn="just"/>
            <a:r>
              <a:rPr lang="ru-RU" sz="2600" dirty="0">
                <a:latin typeface="Times New Roman" pitchFamily="18" charset="0"/>
                <a:cs typeface="Times New Roman" pitchFamily="18" charset="0"/>
              </a:rPr>
              <a:t>Во-вторых, большая часть выгод и затрат, которые связаны с реализацией проекта, может быть рассчитана в обычных финан­совых ценах, поскольку товарообмен между регионами происхо­дит с учетом этих цен. Цены внутреннего товарообмена можно использовать без особых поправок, так как в большинстве случа­ев они совпадают с ценами при продаже продукции за границы региона и ценами покупки у предприятий, находящихся в других регионах. Естественно, внутренние трансферты должны быть ис­ключены из расчетов.</a:t>
            </a:r>
          </a:p>
        </p:txBody>
      </p:sp>
    </p:spTree>
    <p:extLst>
      <p:ext uri="{BB962C8B-B14F-4D97-AF65-F5344CB8AC3E}">
        <p14:creationId xmlns:p14="http://schemas.microsoft.com/office/powerpoint/2010/main" val="4074595641"/>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63417"/>
          </a:xfrm>
          <a:prstGeom prst="rect">
            <a:avLst/>
          </a:prstGeom>
        </p:spPr>
        <p:txBody>
          <a:bodyPr wrap="square">
            <a:spAutoFit/>
          </a:bodyPr>
          <a:lstStyle/>
          <a:p>
            <a:pPr algn="ctr"/>
            <a:r>
              <a:rPr lang="ru-RU" sz="2000" b="1" dirty="0">
                <a:latin typeface="Times New Roman" pitchFamily="18" charset="0"/>
                <a:cs typeface="Times New Roman" pitchFamily="18" charset="0"/>
              </a:rPr>
              <a:t>4. БЮДЖЕТНАЯ ЭФФЕКТИВНОСТЬ</a:t>
            </a:r>
            <a:endParaRPr lang="ru-RU" sz="2000" dirty="0">
              <a:latin typeface="Times New Roman" pitchFamily="18" charset="0"/>
              <a:cs typeface="Times New Roman" pitchFamily="18" charset="0"/>
            </a:endParaRPr>
          </a:p>
          <a:p>
            <a:pPr indent="546100" algn="just"/>
            <a:r>
              <a:rPr lang="ru-RU" sz="2100" dirty="0">
                <a:latin typeface="Times New Roman" pitchFamily="18" charset="0"/>
                <a:cs typeface="Times New Roman" pitchFamily="18" charset="0"/>
              </a:rPr>
              <a:t>Расчет бюджетной эффективности проекта проводится на ос­нове тех же принципов, что и оценка финансовой и общественной эффективности: сравнение ситуаций «с проектом» и «без проекта»; учет ставки дисконта, характеризующей в данном случае нормаль­ные возможности накопления бюджетных средств.</a:t>
            </a:r>
          </a:p>
          <a:p>
            <a:pPr indent="546100" algn="just"/>
            <a:r>
              <a:rPr lang="ru-RU" sz="2100" dirty="0">
                <a:latin typeface="Times New Roman" pitchFamily="18" charset="0"/>
                <a:cs typeface="Times New Roman" pitchFamily="18" charset="0"/>
              </a:rPr>
              <a:t>Следует отметить, что основная часть бюджетных поступлений при расчете финансового эффекта рассматривается как затраты предприятий на выплату различных налогов и таможенных сборов. Расходы бюджета — это либо субсидирование отдель­ных видов деятельности предприятия, либо выделение бюджет­ных средств для поддержки проекта (как правило, в форме льготных кредитов</a:t>
            </a:r>
            <a:r>
              <a:rPr lang="ru-RU" sz="2100" dirty="0" smtClean="0">
                <a:latin typeface="Times New Roman" pitchFamily="18" charset="0"/>
                <a:cs typeface="Times New Roman" pitchFamily="18" charset="0"/>
              </a:rPr>
              <a:t>).</a:t>
            </a:r>
          </a:p>
          <a:p>
            <a:pPr indent="546100" algn="just"/>
            <a:r>
              <a:rPr lang="ru-RU" sz="2100" dirty="0">
                <a:latin typeface="Times New Roman" pitchFamily="18" charset="0"/>
                <a:cs typeface="Times New Roman" pitchFamily="18" charset="0"/>
              </a:rPr>
              <a:t>Бюджетный эффект будет положительным, если расходы бюд­жета, связанные с реализацией проекта, увеличиваются меньше, чем растут его доходы, вызванные той же причиной. Например, если по проекту предусматривается повышение заработной платы или рост занятости, то налоговые поступления (отчисления и по­доходный налог) будут увеличиваться. Если предприятие, реали­зующее проект, получит бюджетные средства для выплаты тамо­женных пошлин, то бюджетный эффект такой поддержки будет нулевым: выделенные средства снова вернутся в бюджет через та­моженные органы</a:t>
            </a:r>
            <a:r>
              <a:rPr lang="ru-RU" sz="2100" dirty="0" smtClean="0">
                <a:latin typeface="Times New Roman" pitchFamily="18" charset="0"/>
                <a:cs typeface="Times New Roman" pitchFamily="18" charset="0"/>
              </a:rPr>
              <a:t>.</a:t>
            </a:r>
            <a:endParaRPr lang="ru-RU" sz="2100" dirty="0">
              <a:latin typeface="Times New Roman" pitchFamily="18" charset="0"/>
              <a:cs typeface="Times New Roman" pitchFamily="18" charset="0"/>
            </a:endParaRPr>
          </a:p>
        </p:txBody>
      </p:sp>
    </p:spTree>
    <p:extLst>
      <p:ext uri="{BB962C8B-B14F-4D97-AF65-F5344CB8AC3E}">
        <p14:creationId xmlns:p14="http://schemas.microsoft.com/office/powerpoint/2010/main" val="1903674071"/>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Часто бюджетный эффект считается критерием, на основе ко­торого решается вопрос о выделении бюджетных средств для под­держки того или иного проекта. Безусловно, бюджетный эффект от реализации инвестиционных проектов очень важен, поскольку работа механизма перераспределения средств в стране и обществе теснейшим образом связана с ростом или сокращением размера бюджетных средств. Однако достаточно часто бюджетный эффект входит в противоречие не только с финансовыми интересами уча­стников проекта, но и с общественным эффектом. Например, рост стоимости приобретаемого импортного оборудования поло­жительно влияет на показатели бюджетной эффективности, по­скольку размер ввозных таможенных пошлин, как правило, про­порционален таможенной стоимости (то есть цене СИФ на дан­ный товар). Для предприятия такой рост является двойным повы­шением затрат: во-первых, нужно больше заплатить иностран­ному поставщику; во-вторых, увеличиваются таможенные сбо­ры. Оценка влияния роста цены импортного оборудования на показатели общественной эффективности также негативна, по­скольку в лице предпринимателя и страна за то же оборудова­ние должна уплатить больше.</a:t>
            </a:r>
          </a:p>
        </p:txBody>
      </p:sp>
    </p:spTree>
    <p:extLst>
      <p:ext uri="{BB962C8B-B14F-4D97-AF65-F5344CB8AC3E}">
        <p14:creationId xmlns:p14="http://schemas.microsoft.com/office/powerpoint/2010/main" val="875930711"/>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093976"/>
          </a:xfrm>
          <a:prstGeom prst="rect">
            <a:avLst/>
          </a:prstGeom>
        </p:spPr>
        <p:txBody>
          <a:bodyPr wrap="square">
            <a:spAutoFit/>
          </a:bodyPr>
          <a:lstStyle/>
          <a:p>
            <a:pPr indent="546100" algn="just"/>
            <a:r>
              <a:rPr lang="ru-RU" sz="2600" dirty="0">
                <a:latin typeface="Times New Roman" pitchFamily="18" charset="0"/>
                <a:cs typeface="Times New Roman" pitchFamily="18" charset="0"/>
              </a:rPr>
              <a:t>Таким образом, корректный подход к принятию решений о поддержке проекта предполагает, что его общественный эффект положителен, а финансовый (предпринимательский или ком­мерческий) положителен для всех участников. Бюджетный эф­фект при этом может быть нулевым или даже отрицательным, если государство считает необходимым обеспечить за счет бюд­жетных средств реализацию проекта с высокой общественной эффективностью, но недостаточной заинтересованностью кон­кретных участников. Примерами такой бюджетной поддержки могут быть прямое бюджетное финансирование инвестиций, предприятий на выплату различных налогов и таможенных сборов. Расходы бюджета — это либо субсидирование отдель­ных видов деятельности предприятия, либо выделение бюджет­ных средств для поддержки проекта (как правило, в форме льготных кредитов).</a:t>
            </a:r>
          </a:p>
        </p:txBody>
      </p:sp>
    </p:spTree>
    <p:extLst>
      <p:ext uri="{BB962C8B-B14F-4D97-AF65-F5344CB8AC3E}">
        <p14:creationId xmlns:p14="http://schemas.microsoft.com/office/powerpoint/2010/main" val="1951471375"/>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370975"/>
          </a:xfrm>
          <a:prstGeom prst="rect">
            <a:avLst/>
          </a:prstGeom>
        </p:spPr>
        <p:txBody>
          <a:bodyPr wrap="square">
            <a:spAutoFit/>
          </a:bodyPr>
          <a:lstStyle/>
          <a:p>
            <a:pPr indent="546100" algn="just"/>
            <a:r>
              <a:rPr lang="ru-RU" sz="2400" dirty="0">
                <a:latin typeface="Times New Roman" pitchFamily="18" charset="0"/>
                <a:cs typeface="Times New Roman" pitchFamily="18" charset="0"/>
              </a:rPr>
              <a:t>Бюджетный эффект будет положительным, если расходы бюд­жета, связанные с реализацией проекта, увеличиваются меньше, чем растут его доходы, вызванные той же причиной. Например, если по проекту предусматривается повышение заработной платы или рост занятости, то налоговые поступления (отчисления и по­доходный налог) будут увеличиваться. Если предприятие, реали­зующее проект, получит бюджетные средства для выплаты тамо­женных пошлин, то бюджетный эффект такой поддержки будет нулевым: выделенные средства снова вернутся в бюджет через та­моженные органы.</a:t>
            </a:r>
          </a:p>
          <a:p>
            <a:pPr indent="546100" algn="just"/>
            <a:r>
              <a:rPr lang="ru-RU" sz="2400" dirty="0">
                <a:latin typeface="Times New Roman" pitchFamily="18" charset="0"/>
                <a:cs typeface="Times New Roman" pitchFamily="18" charset="0"/>
              </a:rPr>
              <a:t>Часто бюджетный эффект считается критерием, на основе ко­торого решается вопрос о выделении бюджетных средств для под­держки того или иного проекта. Безусловно, бюджетный эффект от реализации инвестиционных проектов очень важен, поскольку работа механизма перераспределения средств в стране и обществе теснейшим образом связана с ростом или сокращением размера бюджетных средств.</a:t>
            </a:r>
          </a:p>
        </p:txBody>
      </p:sp>
    </p:spTree>
    <p:extLst>
      <p:ext uri="{BB962C8B-B14F-4D97-AF65-F5344CB8AC3E}">
        <p14:creationId xmlns:p14="http://schemas.microsoft.com/office/powerpoint/2010/main" val="1964818769"/>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871"/>
            <a:ext cx="9144000" cy="6878806"/>
          </a:xfrm>
          <a:prstGeom prst="rect">
            <a:avLst/>
          </a:prstGeom>
        </p:spPr>
        <p:txBody>
          <a:bodyPr wrap="square">
            <a:spAutoFit/>
          </a:bodyPr>
          <a:lstStyle/>
          <a:p>
            <a:pPr indent="546100" algn="just"/>
            <a:r>
              <a:rPr lang="ru-RU" sz="2100" dirty="0">
                <a:latin typeface="Times New Roman" pitchFamily="18" charset="0"/>
                <a:cs typeface="Times New Roman" pitchFamily="18" charset="0"/>
              </a:rPr>
              <a:t>Однако достаточно часто бюджетный эффект входит в противоречие не только с финансовыми интересами уча­стников проекта, но и с общественным эффектом. Например, рост стоимости приобретаемого импортного оборудования поло­жительно влияет на показатели бюджетной эффективности, по­скольку размер ввозных таможенных пошлин, как правило, про­порционален таможенной стоимости (то есть цене СИФ на дан­ный товар). Для предприятия такой рост является двойным повы­шением затрат: во-первых, нужно больше заплатить иностран­ному поставщику; во-вторых, увеличиваются таможенные сбо­ры. Оценка влияния роста цены импортного оборудования на показатели общественной эффективности также негативна, по­скольку в лице предпринимателя и страна за то же оборудова­ние должна уплатить больше.</a:t>
            </a:r>
          </a:p>
          <a:p>
            <a:pPr indent="546100" algn="just"/>
            <a:r>
              <a:rPr lang="ru-RU" sz="2100" dirty="0">
                <a:latin typeface="Times New Roman" pitchFamily="18" charset="0"/>
                <a:cs typeface="Times New Roman" pitchFamily="18" charset="0"/>
              </a:rPr>
              <a:t>Таким образом, корректный подход к принятию решений о поддержке проекта предполагает, что его общественный эффект положителен, а финансовый (предпринимательский или ком­мерческий) положителен для всех участников. Бюджетный эф­фект при этом может быть нулевым или даже отрицательным, если государство считает необходимым обеспечить за счет бюд­жетных средств реализацию проекта с высокой общественной эффективностью, но недостаточной заинтересованностью кон­кретных участников. Примерами такой бюджетной поддержки могут быть прямое бюджетное финансирование инвестиций,</a:t>
            </a:r>
          </a:p>
        </p:txBody>
      </p:sp>
    </p:spTree>
    <p:extLst>
      <p:ext uri="{BB962C8B-B14F-4D97-AF65-F5344CB8AC3E}">
        <p14:creationId xmlns:p14="http://schemas.microsoft.com/office/powerpoint/2010/main" val="1376667258"/>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384"/>
            <a:ext cx="9144000" cy="6524863"/>
          </a:xfrm>
          <a:prstGeom prst="rect">
            <a:avLst/>
          </a:prstGeom>
        </p:spPr>
        <p:txBody>
          <a:bodyPr wrap="square">
            <a:spAutoFit/>
          </a:bodyPr>
          <a:lstStyle/>
          <a:p>
            <a:pPr algn="ctr"/>
            <a:r>
              <a:rPr lang="ru-RU" sz="2200" b="1" dirty="0">
                <a:latin typeface="Times New Roman" pitchFamily="18" charset="0"/>
                <a:cs typeface="Times New Roman" pitchFamily="18" charset="0"/>
              </a:rPr>
              <a:t>Тема 9. АНАЛИЗ РИСКОВ ИНВЕСТИЦИОННЫХ ПРОЕКТОВ</a:t>
            </a:r>
          </a:p>
          <a:p>
            <a:pPr algn="ctr"/>
            <a:r>
              <a:rPr lang="ru-RU" sz="2200" b="1" dirty="0">
                <a:latin typeface="Times New Roman" pitchFamily="18" charset="0"/>
                <a:cs typeface="Times New Roman" pitchFamily="18" charset="0"/>
              </a:rPr>
              <a:t> </a:t>
            </a:r>
            <a:endParaRPr lang="ru-RU" sz="2200" dirty="0">
              <a:latin typeface="Times New Roman" pitchFamily="18" charset="0"/>
              <a:cs typeface="Times New Roman" pitchFamily="18" charset="0"/>
            </a:endParaRPr>
          </a:p>
          <a:p>
            <a:pPr algn="ctr"/>
            <a:r>
              <a:rPr lang="ru-RU" sz="2200" b="1" dirty="0">
                <a:latin typeface="Times New Roman" pitchFamily="18" charset="0"/>
                <a:cs typeface="Times New Roman" pitchFamily="18" charset="0"/>
              </a:rPr>
              <a:t>1. ЦЕЛИ И ОСНОВНЫЕ ЭТАПЫ АНАЛИЗА РИСКОВ</a:t>
            </a:r>
            <a:endParaRPr lang="ru-RU" sz="2200" dirty="0">
              <a:latin typeface="Times New Roman" pitchFamily="18" charset="0"/>
              <a:cs typeface="Times New Roman" pitchFamily="18" charset="0"/>
            </a:endParaRPr>
          </a:p>
          <a:p>
            <a:pPr algn="ctr"/>
            <a:r>
              <a:rPr lang="ru-RU" sz="2200" dirty="0">
                <a:latin typeface="Times New Roman" pitchFamily="18" charset="0"/>
                <a:cs typeface="Times New Roman" pitchFamily="18" charset="0"/>
              </a:rPr>
              <a:t> </a:t>
            </a:r>
          </a:p>
          <a:p>
            <a:pPr indent="546100" algn="just"/>
            <a:r>
              <a:rPr lang="ru-RU" sz="2200" dirty="0">
                <a:latin typeface="Times New Roman" pitchFamily="18" charset="0"/>
                <a:cs typeface="Times New Roman" pitchFamily="18" charset="0"/>
              </a:rPr>
              <a:t>Анализ рисков рассматривается как инструмент поиска «боле­вых точек» проекта с целью подбора контрмер для противодей­ствия негативному влиянию возможных изменений окружения и (или) вероятных ошибок в оценке его параметров. Лица, прини­мающие решения, могут, ориентируясь на полученные результа­ты, либо отказаться от реализации проекта как слишком риско­ванного, либо обеспечить его пересмотр с целью снижения риска, либо принять проект к реализации. В таком случае </a:t>
            </a:r>
            <a:r>
              <a:rPr lang="ru-RU" sz="2200" i="1" dirty="0">
                <a:latin typeface="Times New Roman" pitchFamily="18" charset="0"/>
                <a:cs typeface="Times New Roman" pitchFamily="18" charset="0"/>
              </a:rPr>
              <a:t>результаты анализа рисков должны служить основой для управления проектом, </a:t>
            </a:r>
            <a:r>
              <a:rPr lang="ru-RU" sz="2200" dirty="0">
                <a:latin typeface="Times New Roman" pitchFamily="18" charset="0"/>
                <a:cs typeface="Times New Roman" pitchFamily="18" charset="0"/>
              </a:rPr>
              <a:t>в том числе проектными рисками.</a:t>
            </a:r>
          </a:p>
          <a:p>
            <a:pPr indent="546100" algn="just"/>
            <a:r>
              <a:rPr lang="ru-RU" sz="2200" dirty="0">
                <a:latin typeface="Times New Roman" pitchFamily="18" charset="0"/>
                <a:cs typeface="Times New Roman" pitchFamily="18" charset="0"/>
              </a:rPr>
              <a:t>Необходимо понимать, что абсолютно </a:t>
            </a:r>
            <a:r>
              <a:rPr lang="ru-RU" sz="2200" dirty="0" err="1">
                <a:latin typeface="Times New Roman" pitchFamily="18" charset="0"/>
                <a:cs typeface="Times New Roman" pitchFamily="18" charset="0"/>
              </a:rPr>
              <a:t>безрисковых</a:t>
            </a:r>
            <a:r>
              <a:rPr lang="ru-RU" sz="2200" dirty="0">
                <a:latin typeface="Times New Roman" pitchFamily="18" charset="0"/>
                <a:cs typeface="Times New Roman" pitchFamily="18" charset="0"/>
              </a:rPr>
              <a:t> инвестици­онных проектов не бывает. Речь может идти только о степени рис­ка и о тех конкретных причинах, которые могут привести к неосу­ществимости или неэффективности проекта. Важно как можно полнее и точнее представлять обстоятельства, которые могут быть опасными для проекта, и направлять усилия на то, чтобы избежать наиболее тяжелых из них.</a:t>
            </a:r>
          </a:p>
        </p:txBody>
      </p:sp>
    </p:spTree>
    <p:extLst>
      <p:ext uri="{BB962C8B-B14F-4D97-AF65-F5344CB8AC3E}">
        <p14:creationId xmlns:p14="http://schemas.microsoft.com/office/powerpoint/2010/main" val="1272211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555641"/>
          </a:xfrm>
          <a:prstGeom prst="rect">
            <a:avLst/>
          </a:prstGeom>
        </p:spPr>
        <p:txBody>
          <a:bodyPr wrap="square">
            <a:spAutoFit/>
          </a:bodyPr>
          <a:lstStyle/>
          <a:p>
            <a:pPr indent="441325" algn="ctr"/>
            <a:r>
              <a:rPr lang="ru-RU" sz="2000" b="1" dirty="0">
                <a:latin typeface="Times New Roman" pitchFamily="18" charset="0"/>
                <a:cs typeface="Times New Roman" pitchFamily="18" charset="0"/>
              </a:rPr>
              <a:t>Тема </a:t>
            </a:r>
            <a:r>
              <a:rPr lang="en-US" sz="2000" b="1" dirty="0">
                <a:latin typeface="Times New Roman" pitchFamily="18" charset="0"/>
                <a:cs typeface="Times New Roman" pitchFamily="18" charset="0"/>
              </a:rPr>
              <a:t>II</a:t>
            </a:r>
            <a:r>
              <a:rPr lang="ru-RU" sz="2000" b="1" dirty="0">
                <a:latin typeface="Times New Roman" pitchFamily="18" charset="0"/>
                <a:cs typeface="Times New Roman" pitchFamily="18" charset="0"/>
              </a:rPr>
              <a:t> Жизненный цикл проекта</a:t>
            </a:r>
          </a:p>
          <a:p>
            <a:pPr indent="441325"/>
            <a:r>
              <a:rPr lang="ru-RU" sz="2000" dirty="0">
                <a:latin typeface="Times New Roman" pitchFamily="18" charset="0"/>
                <a:cs typeface="Times New Roman" pitchFamily="18" charset="0"/>
              </a:rPr>
              <a:t> </a:t>
            </a:r>
          </a:p>
          <a:p>
            <a:pPr indent="441325" algn="just"/>
            <a:r>
              <a:rPr lang="ru-RU" sz="2000" dirty="0">
                <a:latin typeface="Times New Roman" pitchFamily="18" charset="0"/>
                <a:cs typeface="Times New Roman" pitchFamily="18" charset="0"/>
              </a:rPr>
              <a:t>Промежуток времени, заключенный между моментом возник­новения идеи проекта и моментом завершения процедуры оценки результатов его реализации, называют </a:t>
            </a:r>
            <a:r>
              <a:rPr lang="ru-RU" sz="2000" i="1" dirty="0">
                <a:latin typeface="Times New Roman" pitchFamily="18" charset="0"/>
                <a:cs typeface="Times New Roman" pitchFamily="18" charset="0"/>
              </a:rPr>
              <a:t>жизненным циклом </a:t>
            </a:r>
            <a:r>
              <a:rPr lang="ru-RU" sz="2000" dirty="0">
                <a:latin typeface="Times New Roman" pitchFamily="18" charset="0"/>
                <a:cs typeface="Times New Roman" pitchFamily="18" charset="0"/>
              </a:rPr>
              <a:t>(или просто циклом) проекта.</a:t>
            </a:r>
          </a:p>
          <a:p>
            <a:pPr indent="441325" algn="just"/>
            <a:r>
              <a:rPr lang="ru-RU" sz="2000" dirty="0">
                <a:latin typeface="Times New Roman" pitchFamily="18" charset="0"/>
                <a:cs typeface="Times New Roman" pitchFamily="18" charset="0"/>
              </a:rPr>
              <a:t>Обычно жизненный цикл разбивают на шесть фаз (рис. 2).</a:t>
            </a:r>
          </a:p>
          <a:p>
            <a:pPr indent="441325" algn="just"/>
            <a:r>
              <a:rPr lang="ru-RU" sz="2000" b="1" dirty="0">
                <a:latin typeface="Times New Roman" pitchFamily="18" charset="0"/>
                <a:cs typeface="Times New Roman" pitchFamily="18" charset="0"/>
              </a:rPr>
              <a:t>1. Идентификация проекта</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2. Подготовка (разработка) проекта</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3. Предварительная оценка (экспертиза) проекта</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4. Переговоры</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5. Реализация (осуществление) проекта</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6. Оценка результатов реализации проекта</a:t>
            </a:r>
            <a:endParaRPr lang="ru-RU" sz="2000" dirty="0">
              <a:latin typeface="Times New Roman" pitchFamily="18" charset="0"/>
              <a:cs typeface="Times New Roman" pitchFamily="18" charset="0"/>
            </a:endParaRPr>
          </a:p>
          <a:p>
            <a:pPr indent="441325" algn="just"/>
            <a:r>
              <a:rPr lang="ru-RU" sz="2000" b="1" dirty="0">
                <a:latin typeface="Times New Roman" pitchFamily="18" charset="0"/>
                <a:cs typeface="Times New Roman" pitchFamily="18" charset="0"/>
              </a:rPr>
              <a:t> </a:t>
            </a:r>
            <a:r>
              <a:rPr lang="ru-RU" sz="2000" b="1" dirty="0" smtClean="0">
                <a:latin typeface="Times New Roman" pitchFamily="18" charset="0"/>
                <a:cs typeface="Times New Roman" pitchFamily="18" charset="0"/>
              </a:rPr>
              <a:t>1. Первая </a:t>
            </a:r>
            <a:r>
              <a:rPr lang="ru-RU" sz="2000" b="1" dirty="0">
                <a:latin typeface="Times New Roman" pitchFamily="18" charset="0"/>
                <a:cs typeface="Times New Roman" pitchFamily="18" charset="0"/>
              </a:rPr>
              <a:t>фаза</a:t>
            </a:r>
            <a:r>
              <a:rPr lang="ru-RU" sz="2000" dirty="0">
                <a:latin typeface="Times New Roman" pitchFamily="18" charset="0"/>
                <a:cs typeface="Times New Roman" pitchFamily="18" charset="0"/>
              </a:rPr>
              <a:t>, как правило, включает в себя два этапа</a:t>
            </a:r>
            <a:r>
              <a:rPr lang="ru-RU" sz="2000" dirty="0" smtClean="0">
                <a:latin typeface="Times New Roman" pitchFamily="18" charset="0"/>
                <a:cs typeface="Times New Roman" pitchFamily="18" charset="0"/>
              </a:rPr>
              <a:t>.</a:t>
            </a:r>
          </a:p>
          <a:p>
            <a:pPr indent="441325" algn="just"/>
            <a:r>
              <a:rPr lang="en-US" sz="2000" b="1" dirty="0">
                <a:latin typeface="Times New Roman" pitchFamily="18" charset="0"/>
                <a:cs typeface="Times New Roman" pitchFamily="18" charset="0"/>
              </a:rPr>
              <a:t>I</a:t>
            </a:r>
            <a:r>
              <a:rPr lang="ru-RU" sz="2000" b="1" dirty="0">
                <a:latin typeface="Times New Roman" pitchFamily="18" charset="0"/>
                <a:cs typeface="Times New Roman" pitchFamily="18" charset="0"/>
              </a:rPr>
              <a:t> этап. Идентификация проектной идеи</a:t>
            </a:r>
            <a:r>
              <a:rPr lang="ru-RU" sz="2000" dirty="0">
                <a:latin typeface="Times New Roman" pitchFamily="18" charset="0"/>
                <a:cs typeface="Times New Roman" pitchFamily="18" charset="0"/>
              </a:rPr>
              <a:t>. Здесь проводят анализ сложившейся ситуации в данном сек­торе экономики, выявляют приоритетные проблемы, требующие первоочередного решения, и, исходя из это­го, определяют основную идею проекта. Как правило, идея может быть реализована различными путями. Поэтому на данной ста­дии необходимо провести исследование и экспертизу альтерна­тив, которые предусматривают выпол­нение следующих работ:</a:t>
            </a:r>
          </a:p>
          <a:p>
            <a:pPr marL="457200" indent="-457200" algn="just">
              <a:buAutoNum type="arabicPeriod"/>
            </a:pP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060821542"/>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494085"/>
          </a:xfrm>
          <a:prstGeom prst="rect">
            <a:avLst/>
          </a:prstGeom>
        </p:spPr>
        <p:txBody>
          <a:bodyPr wrap="square">
            <a:spAutoFit/>
          </a:bodyPr>
          <a:lstStyle/>
          <a:p>
            <a:pPr indent="546100" algn="just"/>
            <a:r>
              <a:rPr lang="ru-RU" sz="2600" dirty="0">
                <a:latin typeface="Times New Roman" pitchFamily="18" charset="0"/>
                <a:cs typeface="Times New Roman" pitchFamily="18" charset="0"/>
              </a:rPr>
              <a:t>Таким образом, анализ рисков — важнейшая часть анализа про­ектов. Он должен учитывать все аспекты. Причина, по которой проект окажется несостоятельным, может быть как социальной, так и коммерческой или институциональной. Непредсказуемые эколо­гические последствия могут полностью перечеркнуть ожидания зна­чительного финансового эффекта. Технические новшества могут обернуться как источником существенного выигрыша для нацио­нальной экономики, так и причиной значительных потерь.</a:t>
            </a:r>
          </a:p>
          <a:p>
            <a:pPr indent="546100" algn="just"/>
            <a:r>
              <a:rPr lang="ru-RU" sz="2600" dirty="0">
                <a:latin typeface="Times New Roman" pitchFamily="18" charset="0"/>
                <a:cs typeface="Times New Roman" pitchFamily="18" charset="0"/>
              </a:rPr>
              <a:t>Риском принято считать возможность возникновения таких ус­ловий, которые приведут к негативным последствиям для всех или отдельных участников проекта, то есть к снижению эффективнос­ти по сравнению с ожиданиями и некоторыми «базовыми» расче­тами или к невозможности реализовать проект без привлечения дополнительных ресурсов.</a:t>
            </a:r>
          </a:p>
        </p:txBody>
      </p:sp>
    </p:spTree>
    <p:extLst>
      <p:ext uri="{BB962C8B-B14F-4D97-AF65-F5344CB8AC3E}">
        <p14:creationId xmlns:p14="http://schemas.microsoft.com/office/powerpoint/2010/main" val="77088602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Риск связан с неопределенностью, которая характеризуется как неполнота или неточность информации об условиях реализации проекта, осуществляемых затратах и достигаемых результатах. Иными словами, неопределенными или не полностью определен­ными могут быть как текущие обстоятельства, так и в особенности будущие значения всех параметров, от которых зависит осущест­вимость проекта и эффект от его реализации. Возможности ини­циатора проекта и других его потенциальных участников по уточ­нению текущих значений даже ключевых факторов ограничены. В еще большей мере неопределенность касается будущего.</a:t>
            </a:r>
          </a:p>
          <a:p>
            <a:pPr indent="546100" algn="just"/>
            <a:r>
              <a:rPr lang="ru-RU" sz="2200" dirty="0">
                <a:latin typeface="Times New Roman" pitchFamily="18" charset="0"/>
                <a:cs typeface="Times New Roman" pitchFamily="18" charset="0"/>
              </a:rPr>
              <a:t>Поэтому не столько прогнозирование изменений, сколько оцен­ка серьезности их последствий — сущность анализа рисков. Бе­зусловно, прогнозирование также важный инструмент анализа, которым не следует пренебрегать. Однако более практичным яв­ляется поиск ответа на вопрос, насколько серьезным будет воз­действие на проект тех или иных возможных изменений. На наи­более опасных событиях имеет смысл сосредоточить внимание, в том числе оценить вероятность их наступления, проверить, как отразятся на проекте предлагаемые меры противодействия нега­тивным изменениям.</a:t>
            </a:r>
          </a:p>
        </p:txBody>
      </p:sp>
    </p:spTree>
    <p:extLst>
      <p:ext uri="{BB962C8B-B14F-4D97-AF65-F5344CB8AC3E}">
        <p14:creationId xmlns:p14="http://schemas.microsoft.com/office/powerpoint/2010/main" val="76743433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001643"/>
          </a:xfrm>
          <a:prstGeom prst="rect">
            <a:avLst/>
          </a:prstGeom>
        </p:spPr>
        <p:txBody>
          <a:bodyPr wrap="square">
            <a:spAutoFit/>
          </a:bodyPr>
          <a:lstStyle/>
          <a:p>
            <a:pPr indent="546100" algn="just"/>
            <a:r>
              <a:rPr lang="ru-RU" sz="3200" dirty="0">
                <a:latin typeface="Times New Roman" pitchFamily="18" charset="0"/>
                <a:cs typeface="Times New Roman" pitchFamily="18" charset="0"/>
              </a:rPr>
              <a:t>Анализ рисков осуществляют путем качественной и количест­венной их оценки.</a:t>
            </a:r>
          </a:p>
          <a:p>
            <a:pPr indent="546100" algn="just"/>
            <a:r>
              <a:rPr lang="ru-RU" sz="3200" i="1" dirty="0">
                <a:latin typeface="Times New Roman" pitchFamily="18" charset="0"/>
                <a:cs typeface="Times New Roman" pitchFamily="18" charset="0"/>
              </a:rPr>
              <a:t>Качественная оценка неопределенности и рисков:</a:t>
            </a:r>
            <a:endParaRPr lang="ru-RU" sz="3200" dirty="0">
              <a:latin typeface="Times New Roman" pitchFamily="18" charset="0"/>
              <a:cs typeface="Times New Roman" pitchFamily="18" charset="0"/>
            </a:endParaRPr>
          </a:p>
          <a:p>
            <a:pPr indent="546100" algn="just"/>
            <a:r>
              <a:rPr lang="ru-RU" sz="3200" dirty="0">
                <a:latin typeface="Times New Roman" pitchFamily="18" charset="0"/>
                <a:cs typeface="Times New Roman" pitchFamily="18" charset="0"/>
              </a:rPr>
              <a:t>описание возможных рисков;</a:t>
            </a:r>
          </a:p>
          <a:p>
            <a:pPr indent="546100" algn="just"/>
            <a:r>
              <a:rPr lang="ru-RU" sz="3200" dirty="0">
                <a:latin typeface="Times New Roman" pitchFamily="18" charset="0"/>
                <a:cs typeface="Times New Roman" pitchFamily="18" charset="0"/>
              </a:rPr>
              <a:t>описание последствий (с ранжированием по степени тяжести);</a:t>
            </a:r>
          </a:p>
          <a:p>
            <a:pPr indent="546100" algn="just"/>
            <a:r>
              <a:rPr lang="ru-RU" sz="3200" dirty="0">
                <a:latin typeface="Times New Roman" pitchFamily="18" charset="0"/>
                <a:cs typeface="Times New Roman" pitchFamily="18" charset="0"/>
              </a:rPr>
              <a:t>описание мероприятий по минимизации рисков.</a:t>
            </a:r>
          </a:p>
          <a:p>
            <a:pPr indent="546100" algn="just"/>
            <a:r>
              <a:rPr lang="ru-RU" sz="3200" i="1" dirty="0">
                <a:latin typeface="Times New Roman" pitchFamily="18" charset="0"/>
                <a:cs typeface="Times New Roman" pitchFamily="18" charset="0"/>
              </a:rPr>
              <a:t>Количественная оценка неопределенности и рисков:</a:t>
            </a:r>
            <a:endParaRPr lang="ru-RU" sz="3200" dirty="0">
              <a:latin typeface="Times New Roman" pitchFamily="18" charset="0"/>
              <a:cs typeface="Times New Roman" pitchFamily="18" charset="0"/>
            </a:endParaRPr>
          </a:p>
          <a:p>
            <a:pPr indent="546100" algn="just"/>
            <a:r>
              <a:rPr lang="ru-RU" sz="3200" dirty="0">
                <a:latin typeface="Times New Roman" pitchFamily="18" charset="0"/>
                <a:cs typeface="Times New Roman" pitchFamily="18" charset="0"/>
              </a:rPr>
              <a:t>субъективная количественная оценка вероятности и тяжести последствий;</a:t>
            </a:r>
          </a:p>
        </p:txBody>
      </p:sp>
    </p:spTree>
    <p:extLst>
      <p:ext uri="{BB962C8B-B14F-4D97-AF65-F5344CB8AC3E}">
        <p14:creationId xmlns:p14="http://schemas.microsoft.com/office/powerpoint/2010/main" val="110140109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44624"/>
            <a:ext cx="9144000" cy="6817251"/>
          </a:xfrm>
          <a:prstGeom prst="rect">
            <a:avLst/>
          </a:prstGeom>
        </p:spPr>
        <p:txBody>
          <a:bodyPr wrap="square">
            <a:spAutoFit/>
          </a:bodyPr>
          <a:lstStyle/>
          <a:p>
            <a:pPr marL="342900" indent="-342900" algn="just">
              <a:buFont typeface="Arial" pitchFamily="34" charset="0"/>
              <a:buChar char="•"/>
            </a:pPr>
            <a:r>
              <a:rPr lang="ru-RU" sz="2300" dirty="0">
                <a:latin typeface="Times New Roman" pitchFamily="18" charset="0"/>
                <a:cs typeface="Times New Roman" pitchFamily="18" charset="0"/>
              </a:rPr>
              <a:t>консервативные (пессимистические) прогнозы;</a:t>
            </a:r>
          </a:p>
          <a:p>
            <a:pPr marL="342900" indent="-342900" algn="just">
              <a:buFont typeface="Arial" pitchFamily="34" charset="0"/>
              <a:buChar char="•"/>
            </a:pPr>
            <a:r>
              <a:rPr lang="ru-RU" sz="2300" dirty="0">
                <a:latin typeface="Times New Roman" pitchFamily="18" charset="0"/>
                <a:cs typeface="Times New Roman" pitchFamily="18" charset="0"/>
              </a:rPr>
              <a:t>включение премии за риск в ставку дисконта;</a:t>
            </a:r>
          </a:p>
          <a:p>
            <a:pPr marL="342900" indent="-342900" algn="just">
              <a:buFont typeface="Arial" pitchFamily="34" charset="0"/>
              <a:buChar char="•"/>
            </a:pPr>
            <a:r>
              <a:rPr lang="ru-RU" sz="2300" dirty="0">
                <a:latin typeface="Times New Roman" pitchFamily="18" charset="0"/>
                <a:cs typeface="Times New Roman" pitchFamily="18" charset="0"/>
              </a:rPr>
              <a:t>использование оценок математических ожиданий;</a:t>
            </a:r>
          </a:p>
          <a:p>
            <a:pPr marL="342900" indent="-342900" algn="just">
              <a:buFont typeface="Arial" pitchFamily="34" charset="0"/>
              <a:buChar char="•"/>
            </a:pPr>
            <a:r>
              <a:rPr lang="ru-RU" sz="2300" dirty="0">
                <a:latin typeface="Times New Roman" pitchFamily="18" charset="0"/>
                <a:cs typeface="Times New Roman" pitchFamily="18" charset="0"/>
              </a:rPr>
              <a:t>построение распределения вероятностей;</a:t>
            </a:r>
          </a:p>
          <a:p>
            <a:pPr marL="342900" indent="-342900" algn="just">
              <a:buFont typeface="Arial" pitchFamily="34" charset="0"/>
              <a:buChar char="•"/>
            </a:pPr>
            <a:r>
              <a:rPr lang="ru-RU" sz="2300" dirty="0">
                <a:latin typeface="Times New Roman" pitchFamily="18" charset="0"/>
                <a:cs typeface="Times New Roman" pitchFamily="18" charset="0"/>
              </a:rPr>
              <a:t>определение пороговых значений параметров проекта;</a:t>
            </a:r>
          </a:p>
          <a:p>
            <a:pPr marL="342900" indent="-342900" algn="just">
              <a:buFont typeface="Arial" pitchFamily="34" charset="0"/>
              <a:buChar char="•"/>
            </a:pPr>
            <a:r>
              <a:rPr lang="ru-RU" sz="2300" dirty="0">
                <a:latin typeface="Times New Roman" pitchFamily="18" charset="0"/>
                <a:cs typeface="Times New Roman" pitchFamily="18" charset="0"/>
              </a:rPr>
              <a:t>анализ чувствительности проекта к возможным изменениям параметров;</a:t>
            </a:r>
          </a:p>
          <a:p>
            <a:pPr marL="342900" indent="-342900" algn="just">
              <a:buFont typeface="Arial" pitchFamily="34" charset="0"/>
              <a:buChar char="•"/>
            </a:pPr>
            <a:r>
              <a:rPr lang="ru-RU" sz="2300" dirty="0">
                <a:latin typeface="Times New Roman" pitchFamily="18" charset="0"/>
                <a:cs typeface="Times New Roman" pitchFamily="18" charset="0"/>
              </a:rPr>
              <a:t>метод сценариев;</a:t>
            </a:r>
          </a:p>
          <a:p>
            <a:pPr marL="342900" indent="-342900" algn="just">
              <a:buFont typeface="Arial" pitchFamily="34" charset="0"/>
              <a:buChar char="•"/>
            </a:pPr>
            <a:r>
              <a:rPr lang="ru-RU" sz="2300" dirty="0">
                <a:latin typeface="Times New Roman" pitchFamily="18" charset="0"/>
                <a:cs typeface="Times New Roman" pitchFamily="18" charset="0"/>
              </a:rPr>
              <a:t>анализ рисков на основе метода статистических испытаний («Монте-Карло»).</a:t>
            </a:r>
          </a:p>
          <a:p>
            <a:pPr indent="546100" algn="just"/>
            <a:r>
              <a:rPr lang="ru-RU" sz="2300" dirty="0">
                <a:latin typeface="Times New Roman" pitchFamily="18" charset="0"/>
                <a:cs typeface="Times New Roman" pitchFamily="18" charset="0"/>
              </a:rPr>
              <a:t>Международная методика предлагает проводить анализ рисков в следующем порядке: анализ чувствительности; анализ сценари­ев; анализ на основе метода статистических испытаний. Россий­ская методика предусматривает несколько иную последователь­ность. Однако в любом случае перечень этапов следует дополнить неформальным анализом рисков по всем аспектам, так как выше­указанные методы качественной и количественной оценки ориен­тированы на стоимостную оценку эффекта и проверку финансо­вой осуществимости.</a:t>
            </a:r>
          </a:p>
        </p:txBody>
      </p:sp>
    </p:spTree>
    <p:extLst>
      <p:ext uri="{BB962C8B-B14F-4D97-AF65-F5344CB8AC3E}">
        <p14:creationId xmlns:p14="http://schemas.microsoft.com/office/powerpoint/2010/main" val="12982545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555641"/>
          </a:xfrm>
          <a:prstGeom prst="rect">
            <a:avLst/>
          </a:prstGeom>
        </p:spPr>
        <p:txBody>
          <a:bodyPr wrap="square">
            <a:spAutoFit/>
          </a:bodyPr>
          <a:lstStyle/>
          <a:p>
            <a:pPr indent="546100" algn="ctr"/>
            <a:r>
              <a:rPr lang="ru-RU" sz="2100" b="1" dirty="0">
                <a:latin typeface="Times New Roman" pitchFamily="18" charset="0"/>
                <a:cs typeface="Times New Roman" pitchFamily="18" charset="0"/>
              </a:rPr>
              <a:t>2. АНАЛИЗ ЧУВСТВИТЕЛЬНОСТИ ПРОЕКТА К ВОЗМОЖНЫМ ИЗМЕНЕНИЯМ ПАРАМЕТРОВ</a:t>
            </a:r>
            <a:endParaRPr lang="ru-RU" sz="2100" dirty="0">
              <a:latin typeface="Times New Roman" pitchFamily="18" charset="0"/>
              <a:cs typeface="Times New Roman" pitchFamily="18" charset="0"/>
            </a:endParaRPr>
          </a:p>
          <a:p>
            <a:pPr indent="546100" algn="just"/>
            <a:endParaRPr lang="ru-RU" sz="2100" dirty="0" smtClean="0">
              <a:latin typeface="Times New Roman" pitchFamily="18" charset="0"/>
              <a:cs typeface="Times New Roman" pitchFamily="18" charset="0"/>
            </a:endParaRPr>
          </a:p>
          <a:p>
            <a:pPr indent="546100" algn="just"/>
            <a:r>
              <a:rPr lang="ru-RU" sz="2100" dirty="0" smtClean="0">
                <a:latin typeface="Times New Roman" pitchFamily="18" charset="0"/>
                <a:cs typeface="Times New Roman" pitchFamily="18" charset="0"/>
              </a:rPr>
              <a:t>Анализ </a:t>
            </a:r>
            <a:r>
              <a:rPr lang="ru-RU" sz="2100" dirty="0">
                <a:latin typeface="Times New Roman" pitchFamily="18" charset="0"/>
                <a:cs typeface="Times New Roman" pitchFamily="18" charset="0"/>
              </a:rPr>
              <a:t>чувствительности предполагает исследование характера влияния на показатели осуществимости и эффективности проек­та основных параметров, которые учтены в модели проекта. При этом влияние каждого параметра рассматривается отдельно от других, то есть «при прочих равных».</a:t>
            </a:r>
          </a:p>
          <a:p>
            <a:pPr indent="546100" algn="just"/>
            <a:r>
              <a:rPr lang="ru-RU" sz="2100" dirty="0">
                <a:latin typeface="Times New Roman" pitchFamily="18" charset="0"/>
                <a:cs typeface="Times New Roman" pitchFamily="18" charset="0"/>
              </a:rPr>
              <a:t>Влияние параметров рассматривается по отношению к неко­торому «базовому» сценарию, который был взят за основу и для которого построена базовая модель, отражающая основные связи между исходными параметрами и показателями эффективности и реализуемости проекта. Общая схема проведения анализа чувстви­тельности основывается на сравнении результатов, полученных при использовании базового варианта исходных данных, и их из­мененных (текущих) значений.</a:t>
            </a:r>
          </a:p>
          <a:p>
            <a:pPr indent="546100" algn="just"/>
            <a:r>
              <a:rPr lang="ru-RU" sz="2100" dirty="0">
                <a:latin typeface="Times New Roman" pitchFamily="18" charset="0"/>
                <a:cs typeface="Times New Roman" pitchFamily="18" charset="0"/>
              </a:rPr>
              <a:t>Принято выделять две основные группы характеристик чув­ствительности:</a:t>
            </a:r>
          </a:p>
          <a:p>
            <a:pPr indent="546100" algn="just"/>
            <a:r>
              <a:rPr lang="ru-RU" sz="2100" dirty="0">
                <a:latin typeface="Times New Roman" pitchFamily="18" charset="0"/>
                <a:cs typeface="Times New Roman" pitchFamily="18" charset="0"/>
              </a:rPr>
              <a:t>% изменения результата в расчете на 1 % изменения фактора (аналог коэффициента эластичности);</a:t>
            </a:r>
          </a:p>
          <a:p>
            <a:pPr indent="546100" algn="just"/>
            <a:r>
              <a:rPr lang="ru-RU" sz="2100" dirty="0">
                <a:latin typeface="Times New Roman" pitchFamily="18" charset="0"/>
                <a:cs typeface="Times New Roman" pitchFamily="18" charset="0"/>
              </a:rPr>
              <a:t>переключающее (критическое) значение фактора, при дости­жении которого результат из позитивного превращается в нега­тивный, или наоборот.</a:t>
            </a:r>
          </a:p>
        </p:txBody>
      </p:sp>
    </p:spTree>
    <p:extLst>
      <p:ext uri="{BB962C8B-B14F-4D97-AF65-F5344CB8AC3E}">
        <p14:creationId xmlns:p14="http://schemas.microsoft.com/office/powerpoint/2010/main" val="141291427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093976"/>
          </a:xfrm>
          <a:prstGeom prst="rect">
            <a:avLst/>
          </a:prstGeom>
        </p:spPr>
        <p:txBody>
          <a:bodyPr wrap="square">
            <a:spAutoFit/>
          </a:bodyPr>
          <a:lstStyle/>
          <a:p>
            <a:pPr indent="546100" algn="just"/>
            <a:r>
              <a:rPr lang="ru-RU" sz="2600" b="1" dirty="0">
                <a:latin typeface="Times New Roman" pitchFamily="18" charset="0"/>
                <a:cs typeface="Times New Roman" pitchFamily="18" charset="0"/>
              </a:rPr>
              <a:t>Схема расчета коэффициентов эластичности. </a:t>
            </a:r>
            <a:r>
              <a:rPr lang="ru-RU" sz="2600" dirty="0">
                <a:latin typeface="Times New Roman" pitchFamily="18" charset="0"/>
                <a:cs typeface="Times New Roman" pitchFamily="18" charset="0"/>
              </a:rPr>
              <a:t>Для определения значений характеристик чувствительности, относящихся к пер­вой группе, необходимо зафиксировать базовое значение конт­ролируемого результирующего показателя (</a:t>
            </a:r>
            <a:r>
              <a:rPr lang="en-US" sz="2600" dirty="0" err="1">
                <a:latin typeface="Times New Roman" pitchFamily="18" charset="0"/>
                <a:cs typeface="Times New Roman" pitchFamily="18" charset="0"/>
              </a:rPr>
              <a:t>R</a:t>
            </a:r>
            <a:r>
              <a:rPr lang="en-US" sz="2600" baseline="30000" dirty="0" err="1">
                <a:latin typeface="Times New Roman" pitchFamily="18" charset="0"/>
                <a:cs typeface="Times New Roman" pitchFamily="18" charset="0"/>
              </a:rPr>
              <a:t>b</a:t>
            </a:r>
            <a:r>
              <a:rPr lang="ru-RU" sz="2600" dirty="0">
                <a:latin typeface="Times New Roman" pitchFamily="18" charset="0"/>
                <a:cs typeface="Times New Roman" pitchFamily="18" charset="0"/>
              </a:rPr>
              <a:t>). Базовыми мы будем называть значения показателей эффективности и реали­зуемости, полученные при некотором наборе значений исход­ных параметров (</a:t>
            </a:r>
            <a:r>
              <a:rPr lang="en-US" sz="2600" dirty="0" err="1">
                <a:latin typeface="Times New Roman" pitchFamily="18" charset="0"/>
                <a:cs typeface="Times New Roman" pitchFamily="18" charset="0"/>
              </a:rPr>
              <a:t>F</a:t>
            </a:r>
            <a:r>
              <a:rPr lang="en-US" sz="2600" baseline="30000" dirty="0" err="1">
                <a:latin typeface="Times New Roman" pitchFamily="18" charset="0"/>
                <a:cs typeface="Times New Roman" pitchFamily="18" charset="0"/>
              </a:rPr>
              <a:t>b</a:t>
            </a:r>
            <a:r>
              <a:rPr lang="ru-RU" sz="2600" dirty="0">
                <a:latin typeface="Times New Roman" pitchFamily="18" charset="0"/>
                <a:cs typeface="Times New Roman" pitchFamily="18" charset="0"/>
              </a:rPr>
              <a:t>), —«базовый сценарий». Рекомендуется этот сценарий (набор параметров) формировать как «умеренно песси­мистический».</a:t>
            </a:r>
          </a:p>
          <a:p>
            <a:pPr indent="546100" algn="just"/>
            <a:r>
              <a:rPr lang="ru-RU" sz="2600" dirty="0">
                <a:latin typeface="Times New Roman" pitchFamily="18" charset="0"/>
                <a:cs typeface="Times New Roman" pitchFamily="18" charset="0"/>
              </a:rPr>
              <a:t>Далее необходимо для каждого исследуемого (</a:t>
            </a:r>
            <a:r>
              <a:rPr lang="en-US" sz="2600" dirty="0">
                <a:latin typeface="Times New Roman" pitchFamily="18" charset="0"/>
                <a:cs typeface="Times New Roman" pitchFamily="18" charset="0"/>
              </a:rPr>
              <a:t>i</a:t>
            </a:r>
            <a:r>
              <a:rPr lang="ru-RU" sz="2600" dirty="0">
                <a:latin typeface="Times New Roman" pitchFamily="18" charset="0"/>
                <a:cs typeface="Times New Roman" pitchFamily="18" charset="0"/>
              </a:rPr>
              <a:t>-</a:t>
            </a:r>
            <a:r>
              <a:rPr lang="en-US" sz="2600" dirty="0" err="1">
                <a:latin typeface="Times New Roman" pitchFamily="18" charset="0"/>
                <a:cs typeface="Times New Roman" pitchFamily="18" charset="0"/>
              </a:rPr>
              <a:t>ro</a:t>
            </a:r>
            <a:r>
              <a:rPr lang="ru-RU" sz="2600" dirty="0">
                <a:latin typeface="Times New Roman" pitchFamily="18" charset="0"/>
                <a:cs typeface="Times New Roman" pitchFamily="18" charset="0"/>
              </a:rPr>
              <a:t>) параметра использовать не базовое, а измененное (новое) значение (</a:t>
            </a:r>
            <a:r>
              <a:rPr lang="en-US" sz="2600" dirty="0">
                <a:latin typeface="Times New Roman" pitchFamily="18" charset="0"/>
                <a:cs typeface="Times New Roman" pitchFamily="18" charset="0"/>
              </a:rPr>
              <a:t>F</a:t>
            </a:r>
            <a:r>
              <a:rPr lang="ru-RU" sz="2600" dirty="0">
                <a:latin typeface="Times New Roman" pitchFamily="18" charset="0"/>
                <a:cs typeface="Times New Roman" pitchFamily="18" charset="0"/>
              </a:rPr>
              <a:t>]</a:t>
            </a:r>
            <a:r>
              <a:rPr lang="ru-RU" sz="2600" baseline="30000" dirty="0">
                <a:latin typeface="Times New Roman" pitchFamily="18" charset="0"/>
                <a:cs typeface="Times New Roman" pitchFamily="18" charset="0"/>
              </a:rPr>
              <a:t>1</a:t>
            </a:r>
            <a:r>
              <a:rPr lang="ru-RU" sz="2600" dirty="0">
                <a:latin typeface="Times New Roman" pitchFamily="18" charset="0"/>
                <a:cs typeface="Times New Roman" pitchFamily="18" charset="0"/>
              </a:rPr>
              <a:t>) и вычислить новое значение результирующего показателя (</a:t>
            </a:r>
            <a:r>
              <a:rPr lang="en-US" sz="2600" dirty="0" err="1">
                <a:latin typeface="Times New Roman" pitchFamily="18" charset="0"/>
                <a:cs typeface="Times New Roman" pitchFamily="18" charset="0"/>
              </a:rPr>
              <a:t>Rf</a:t>
            </a:r>
            <a:r>
              <a:rPr lang="ru-RU" sz="2600" dirty="0">
                <a:latin typeface="Times New Roman" pitchFamily="18" charset="0"/>
                <a:cs typeface="Times New Roman" pitchFamily="18" charset="0"/>
              </a:rPr>
              <a:t>). От­клонение нового значения от базового измеряют в процентах к базовому (</a:t>
            </a:r>
            <a:r>
              <a:rPr lang="en-US" sz="2600" dirty="0" err="1">
                <a:latin typeface="Times New Roman" pitchFamily="18" charset="0"/>
                <a:cs typeface="Times New Roman" pitchFamily="18" charset="0"/>
              </a:rPr>
              <a:t>Rf</a:t>
            </a:r>
            <a:r>
              <a:rPr lang="ru-RU" sz="2600" dirty="0">
                <a:latin typeface="Times New Roman" pitchFamily="18" charset="0"/>
                <a:cs typeface="Times New Roman" pitchFamily="18" charset="0"/>
              </a:rPr>
              <a:t>-</a:t>
            </a:r>
            <a:r>
              <a:rPr lang="en-US" sz="2600" dirty="0" err="1">
                <a:latin typeface="Times New Roman" pitchFamily="18" charset="0"/>
                <a:cs typeface="Times New Roman" pitchFamily="18" charset="0"/>
              </a:rPr>
              <a:t>R</a:t>
            </a:r>
            <a:r>
              <a:rPr lang="en-US" sz="2600" baseline="30000" dirty="0" err="1">
                <a:latin typeface="Times New Roman" pitchFamily="18" charset="0"/>
                <a:cs typeface="Times New Roman" pitchFamily="18" charset="0"/>
              </a:rPr>
              <a:t>b</a:t>
            </a:r>
            <a:r>
              <a:rPr lang="ru-RU" sz="2600" dirty="0">
                <a:latin typeface="Times New Roman" pitchFamily="18" charset="0"/>
                <a:cs typeface="Times New Roman" pitchFamily="18" charset="0"/>
              </a:rPr>
              <a:t>):</a:t>
            </a:r>
            <a:r>
              <a:rPr lang="en-US" sz="2600" dirty="0" err="1">
                <a:latin typeface="Times New Roman" pitchFamily="18" charset="0"/>
                <a:cs typeface="Times New Roman" pitchFamily="18" charset="0"/>
              </a:rPr>
              <a:t>R</a:t>
            </a:r>
            <a:r>
              <a:rPr lang="en-US" sz="2600" baseline="30000" dirty="0" err="1">
                <a:latin typeface="Times New Roman" pitchFamily="18" charset="0"/>
                <a:cs typeface="Times New Roman" pitchFamily="18" charset="0"/>
              </a:rPr>
              <a:t>b</a:t>
            </a:r>
            <a:r>
              <a:rPr lang="ru-RU" sz="2600" dirty="0">
                <a:latin typeface="Times New Roman" pitchFamily="18" charset="0"/>
                <a:cs typeface="Times New Roman" pitchFamily="18" charset="0"/>
              </a:rPr>
              <a:t>.100 %. Затем вычисляется коэффициент эластичности.</a:t>
            </a:r>
          </a:p>
        </p:txBody>
      </p:sp>
    </p:spTree>
    <p:extLst>
      <p:ext uri="{BB962C8B-B14F-4D97-AF65-F5344CB8AC3E}">
        <p14:creationId xmlns:p14="http://schemas.microsoft.com/office/powerpoint/2010/main" val="35530975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46100" algn="just"/>
            <a:r>
              <a:rPr lang="ru-RU" sz="2200" b="1" dirty="0">
                <a:latin typeface="Times New Roman" pitchFamily="18" charset="0"/>
                <a:cs typeface="Times New Roman" pitchFamily="18" charset="0"/>
              </a:rPr>
              <a:t>Расчет критических точек (переключающих или пороговых значе­ний, границ безубыточности). </a:t>
            </a:r>
            <a:r>
              <a:rPr lang="ru-RU" sz="2200" dirty="0">
                <a:latin typeface="Times New Roman" pitchFamily="18" charset="0"/>
                <a:cs typeface="Times New Roman" pitchFamily="18" charset="0"/>
              </a:rPr>
              <a:t>Для определения переключающих значений или критических точек изменение каждого из парамет­ров следует продолжать до тех пор, пока не будет получено нега­тивное значение результирующего показателя. Момент перехода от положительных значений к негативным фиксируется как важ­ная характеристика чувствительности проекта к изменениям дан­ного параметра.</a:t>
            </a:r>
          </a:p>
          <a:p>
            <a:pPr indent="546100" algn="just"/>
            <a:r>
              <a:rPr lang="ru-RU" sz="2200" b="1" dirty="0">
                <a:latin typeface="Times New Roman" pitchFamily="18" charset="0"/>
                <a:cs typeface="Times New Roman" pitchFamily="18" charset="0"/>
              </a:rPr>
              <a:t>Оформление результатов. </a:t>
            </a:r>
            <a:r>
              <a:rPr lang="ru-RU" sz="2200" dirty="0">
                <a:latin typeface="Times New Roman" pitchFamily="18" charset="0"/>
                <a:cs typeface="Times New Roman" pitchFamily="18" charset="0"/>
              </a:rPr>
              <a:t>Результаты исследования по совокуп­ности параметров удобно представить в табличной форме.</a:t>
            </a:r>
          </a:p>
          <a:p>
            <a:pPr indent="546100" algn="just"/>
            <a:r>
              <a:rPr lang="ru-RU" sz="2200" b="1" dirty="0">
                <a:latin typeface="Times New Roman" pitchFamily="18" charset="0"/>
                <a:cs typeface="Times New Roman" pitchFamily="18" charset="0"/>
              </a:rPr>
              <a:t>Линейные и нелинейные зависимости. </a:t>
            </a:r>
            <a:r>
              <a:rPr lang="ru-RU" sz="2200" dirty="0">
                <a:latin typeface="Times New Roman" pitchFamily="18" charset="0"/>
                <a:cs typeface="Times New Roman" pitchFamily="18" charset="0"/>
              </a:rPr>
              <a:t>Важный вопрос анализа чувствительности (особенно при расчете коэффициентов эластич­ности) — выбор диапазона, в котором исследуются результаты из­менений.</a:t>
            </a:r>
          </a:p>
          <a:p>
            <a:pPr indent="546100" algn="just"/>
            <a:r>
              <a:rPr lang="ru-RU" sz="2200" dirty="0">
                <a:latin typeface="Times New Roman" pitchFamily="18" charset="0"/>
                <a:cs typeface="Times New Roman" pitchFamily="18" charset="0"/>
              </a:rPr>
              <a:t>Хотя большая часть реально существующих зависимостей вклю­чается в модели проектов как линейные (рис. 39), могут быть учте­ны и более тонкие связи. Например, зависимость продуктивности коров от удельного веса концентрированных кормов в рационе или зависимость урожайности от доз внесения удобрений только в ограниченном диапазоне можно рассматривать как линейные. Бо­лее корректно подобные зависимости будут отражаться кривыми.</a:t>
            </a:r>
          </a:p>
        </p:txBody>
      </p:sp>
    </p:spTree>
    <p:extLst>
      <p:ext uri="{BB962C8B-B14F-4D97-AF65-F5344CB8AC3E}">
        <p14:creationId xmlns:p14="http://schemas.microsoft.com/office/powerpoint/2010/main" val="273414089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232475"/>
          </a:xfrm>
          <a:prstGeom prst="rect">
            <a:avLst/>
          </a:prstGeom>
        </p:spPr>
        <p:txBody>
          <a:bodyPr wrap="square">
            <a:spAutoFit/>
          </a:bodyPr>
          <a:lstStyle/>
          <a:p>
            <a:pPr indent="546100" algn="just"/>
            <a:r>
              <a:rPr lang="ru-RU" sz="2100" b="1" dirty="0">
                <a:latin typeface="Times New Roman" pitchFamily="18" charset="0"/>
                <a:cs typeface="Times New Roman" pitchFamily="18" charset="0"/>
              </a:rPr>
              <a:t>Влияние нарушения графиков реализации проектов. </a:t>
            </a:r>
            <a:r>
              <a:rPr lang="ru-RU" sz="2100" dirty="0">
                <a:latin typeface="Times New Roman" pitchFamily="18" charset="0"/>
                <a:cs typeface="Times New Roman" pitchFamily="18" charset="0"/>
              </a:rPr>
              <a:t>Следующий важный вопрос, который связан с анализом чувствительности проектов при нелинейном характере связей, — проверка влияния отклонений от намеченного базовым сценарием графика реали­зации проекта. Причинами нарушений графика могут быть как неоправданный оптимизм относительно выхода производства на проектную мощность или относительно 100%-ной реализации всей произведенной продукции без затрат средств и времени на ее рекламу, так и невыполнение строительными организациями и поставщиками оборудования своих обязательств. Каждая при­чина требует отдельного анализа, поскольку характер их влияния будет разным.</a:t>
            </a:r>
          </a:p>
          <a:p>
            <a:pPr indent="546100" algn="just"/>
            <a:r>
              <a:rPr lang="ru-RU" sz="2100" b="1" dirty="0">
                <a:latin typeface="Times New Roman" pitchFamily="18" charset="0"/>
                <a:cs typeface="Times New Roman" pitchFamily="18" charset="0"/>
              </a:rPr>
              <a:t>Выбор критериев эффективности для анализа чувствительности проекта. </a:t>
            </a:r>
            <a:r>
              <a:rPr lang="ru-RU" sz="2100" dirty="0">
                <a:latin typeface="Times New Roman" pitchFamily="18" charset="0"/>
                <a:cs typeface="Times New Roman" pitchFamily="18" charset="0"/>
              </a:rPr>
              <a:t>Многие автоматизированные системы анализа проектов обеспечивают построение таблиц, включающих характеристики влияния изменения параметров на все основные критерии эф­фективности: </a:t>
            </a:r>
            <a:r>
              <a:rPr lang="en-US" sz="2100" dirty="0">
                <a:latin typeface="Times New Roman" pitchFamily="18" charset="0"/>
                <a:cs typeface="Times New Roman" pitchFamily="18" charset="0"/>
              </a:rPr>
              <a:t>NPV</a:t>
            </a:r>
            <a:r>
              <a:rPr lang="ru-RU" sz="2100" dirty="0">
                <a:latin typeface="Times New Roman" pitchFamily="18" charset="0"/>
                <a:cs typeface="Times New Roman" pitchFamily="18" charset="0"/>
              </a:rPr>
              <a:t>, </a:t>
            </a:r>
            <a:r>
              <a:rPr lang="en-US" sz="2100" dirty="0">
                <a:latin typeface="Times New Roman" pitchFamily="18" charset="0"/>
                <a:cs typeface="Times New Roman" pitchFamily="18" charset="0"/>
              </a:rPr>
              <a:t>IRR</a:t>
            </a:r>
            <a:r>
              <a:rPr lang="ru-RU" sz="2100" dirty="0">
                <a:latin typeface="Times New Roman" pitchFamily="18" charset="0"/>
                <a:cs typeface="Times New Roman" pitchFamily="18" charset="0"/>
              </a:rPr>
              <a:t>, </a:t>
            </a:r>
            <a:r>
              <a:rPr lang="en-US" sz="2100" dirty="0">
                <a:latin typeface="Times New Roman" pitchFamily="18" charset="0"/>
                <a:cs typeface="Times New Roman" pitchFamily="18" charset="0"/>
              </a:rPr>
              <a:t>PI</a:t>
            </a:r>
            <a:r>
              <a:rPr lang="ru-RU" sz="2100" dirty="0">
                <a:latin typeface="Times New Roman" pitchFamily="18" charset="0"/>
                <a:cs typeface="Times New Roman" pitchFamily="18" charset="0"/>
              </a:rPr>
              <a:t> и др. Однако, во-первых, известно, что критические точки по каждому параметру одинаковы для всех критериев (см. главу 3); во-вторых, при расчете коэффици­ентов эластичности требуется, чтобы при любом значении всего набора параметров существовало единственное значение показа­теля эффективности. Для показателя </a:t>
            </a:r>
            <a:r>
              <a:rPr lang="en-US" sz="2100" b="1" dirty="0">
                <a:latin typeface="Times New Roman" pitchFamily="18" charset="0"/>
                <a:cs typeface="Times New Roman" pitchFamily="18" charset="0"/>
              </a:rPr>
              <a:t>IRR </a:t>
            </a:r>
            <a:r>
              <a:rPr lang="ru-RU" sz="2100" dirty="0">
                <a:latin typeface="Times New Roman" pitchFamily="18" charset="0"/>
                <a:cs typeface="Times New Roman" pitchFamily="18" charset="0"/>
              </a:rPr>
              <a:t>это требование выпол­няется не всегда.</a:t>
            </a:r>
          </a:p>
        </p:txBody>
      </p:sp>
    </p:spTree>
    <p:extLst>
      <p:ext uri="{BB962C8B-B14F-4D97-AF65-F5344CB8AC3E}">
        <p14:creationId xmlns:p14="http://schemas.microsoft.com/office/powerpoint/2010/main" val="120945403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512" y="188640"/>
            <a:ext cx="9180512" cy="6555641"/>
          </a:xfrm>
          <a:prstGeom prst="rect">
            <a:avLst/>
          </a:prstGeom>
        </p:spPr>
        <p:txBody>
          <a:bodyPr wrap="square">
            <a:spAutoFit/>
          </a:bodyPr>
          <a:lstStyle/>
          <a:p>
            <a:pPr algn="ctr"/>
            <a:r>
              <a:rPr lang="ru-RU" sz="2000" b="1" dirty="0">
                <a:latin typeface="Times New Roman" pitchFamily="18" charset="0"/>
                <a:cs typeface="Times New Roman" pitchFamily="18" charset="0"/>
              </a:rPr>
              <a:t>3. АНАЛИЗ СЦЕНАРИЕВ</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При проведении анализа чувствительности проекта к колеба­ниям урожайности мы уже отступали от классической схемы, когда влияние изменения каждого параметра рассматривается при неизменных значениях остальных. В данном случае менять урожайность только одного года было бы некорректно, посколь­ку в таком случае изменялась бы средняя урожайность. Так как целью нашего исследования была оценка влияния именно коле­баний вокруг заданной средней величины, мы вынуждены были рассматривать </a:t>
            </a:r>
            <a:r>
              <a:rPr lang="ru-RU" sz="2000" i="1" dirty="0">
                <a:latin typeface="Times New Roman" pitchFamily="18" charset="0"/>
                <a:cs typeface="Times New Roman" pitchFamily="18" charset="0"/>
              </a:rPr>
              <a:t>сценарии, </a:t>
            </a:r>
            <a:r>
              <a:rPr lang="ru-RU" sz="2000" dirty="0">
                <a:latin typeface="Times New Roman" pitchFamily="18" charset="0"/>
                <a:cs typeface="Times New Roman" pitchFamily="18" charset="0"/>
              </a:rPr>
              <a:t>то есть взаимосвязанное изменение не­скольких факторов: падение урожайности в 1-м году проекта при росте в 4-м; падение урожайности во 2-м году при росте в 3-м или 4-м и т. д.</a:t>
            </a:r>
          </a:p>
          <a:p>
            <a:pPr indent="546100" algn="just"/>
            <a:r>
              <a:rPr lang="ru-RU" sz="2000" dirty="0">
                <a:latin typeface="Times New Roman" pitchFamily="18" charset="0"/>
                <a:cs typeface="Times New Roman" pitchFamily="18" charset="0"/>
              </a:rPr>
              <a:t>Действительно, в жизни изменение одного параметра, как правило, связано с изменением ряда других. Так, рост цен на топливо почти всегда приводит к удорожанию транспортных ус­луг, а возможно, и к росту тарифов на электроэнергию. Повыше­ние урожайности, связанное с погодными условиями, скорее всего, вызовет относительное падение закупочных цен, поскольку увеличения валовых сборов можно ожидать одновременно во многих хозяйствах. При этом заготовительные организации по­лучают дополнительные возможности диктовать цены произво­дителям. В то же время рост стоимости семенного картофеля, ве­роятно, будет происходить одновременно с ростом цен реализа­ции картофеля из хранилищ.</a:t>
            </a:r>
          </a:p>
        </p:txBody>
      </p:sp>
    </p:spTree>
    <p:extLst>
      <p:ext uri="{BB962C8B-B14F-4D97-AF65-F5344CB8AC3E}">
        <p14:creationId xmlns:p14="http://schemas.microsoft.com/office/powerpoint/2010/main" val="1992520665"/>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Каждый из сценариев рассматривается как возможная непро­тиворечивая комбинация изменений множества параметров, оп­ределяющих результаты реализации проекта. Основным сценари­ем мы считаем базовый набор значений всех факторов, учтенных в модели проекта, а также результаты, которые должны быть полу­чены, если все учтенное будет таким, как предусмотрено.</a:t>
            </a:r>
          </a:p>
          <a:p>
            <a:pPr indent="546100" algn="just"/>
            <a:r>
              <a:rPr lang="ru-RU" sz="2200" dirty="0">
                <a:latin typeface="Times New Roman" pitchFamily="18" charset="0"/>
                <a:cs typeface="Times New Roman" pitchFamily="18" charset="0"/>
              </a:rPr>
              <a:t>Число сценариев практически бесконечно. Поэтому по мето­дике Всемирного банка предполагается формирование двух край­них сценариев: пессимистического и оптимистического. В первом случае в модель закладываются наихудшие предположения, во втором — наилучшие.</a:t>
            </a:r>
          </a:p>
          <a:p>
            <a:pPr indent="546100" algn="just"/>
            <a:r>
              <a:rPr lang="ru-RU" sz="2200" dirty="0">
                <a:latin typeface="Times New Roman" pitchFamily="18" charset="0"/>
                <a:cs typeface="Times New Roman" pitchFamily="18" charset="0"/>
              </a:rPr>
              <a:t>Не следует забывать, что набор значений факторов при любом сценарии не должен быть противоречивым. Например, в боль­шинстве случаев погодные условия будут одинаково сказываться на урожайности культур как в ситуации «с проектом», так и в си­туации «без проекта». Если по проекту не предусмотрен переход на какую-либо другую (устойчивую к погоде) технологию выра­щивания овощей, то было бы некорректно включать в сценарий падение (или повышение) урожайности в случае реализации про­екта при одновременном повышении (или падении) урожайности «без проекта».</a:t>
            </a:r>
          </a:p>
        </p:txBody>
      </p:sp>
    </p:spTree>
    <p:extLst>
      <p:ext uri="{BB962C8B-B14F-4D97-AF65-F5344CB8AC3E}">
        <p14:creationId xmlns:p14="http://schemas.microsoft.com/office/powerpoint/2010/main" val="2310391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78806"/>
          </a:xfrm>
          <a:prstGeom prst="rect">
            <a:avLst/>
          </a:prstGeom>
        </p:spPr>
        <p:txBody>
          <a:bodyPr wrap="square">
            <a:spAutoFit/>
          </a:bodyPr>
          <a:lstStyle/>
          <a:p>
            <a:pPr indent="361950" algn="just">
              <a:buFont typeface="Arial" pitchFamily="34" charset="0"/>
              <a:buChar char="•"/>
            </a:pPr>
            <a:r>
              <a:rPr lang="ru-RU" sz="2100" dirty="0">
                <a:latin typeface="Times New Roman" pitchFamily="18" charset="0"/>
                <a:cs typeface="Times New Roman" pitchFamily="18" charset="0"/>
              </a:rPr>
              <a:t>обоснование обшей концепции проекта;</a:t>
            </a:r>
          </a:p>
          <a:p>
            <a:pPr indent="361950" algn="just">
              <a:buFont typeface="Arial" pitchFamily="34" charset="0"/>
              <a:buChar char="•"/>
            </a:pPr>
            <a:r>
              <a:rPr lang="ru-RU" sz="2100" dirty="0">
                <a:latin typeface="Times New Roman" pitchFamily="18" charset="0"/>
                <a:cs typeface="Times New Roman" pitchFamily="18" charset="0"/>
              </a:rPr>
              <a:t>изучение институционального окружения предполагаемого проекта;</a:t>
            </a:r>
          </a:p>
          <a:p>
            <a:pPr indent="361950" algn="just">
              <a:buFont typeface="Arial" pitchFamily="34" charset="0"/>
              <a:buChar char="•"/>
            </a:pPr>
            <a:r>
              <a:rPr lang="ru-RU" sz="2100" dirty="0">
                <a:latin typeface="Times New Roman" pitchFamily="18" charset="0"/>
                <a:cs typeface="Times New Roman" pitchFamily="18" charset="0"/>
              </a:rPr>
              <a:t>изучение социального окружения;</a:t>
            </a:r>
          </a:p>
          <a:p>
            <a:pPr indent="361950" algn="just">
              <a:buFont typeface="Arial" pitchFamily="34" charset="0"/>
              <a:buChar char="•"/>
            </a:pPr>
            <a:r>
              <a:rPr lang="ru-RU" sz="2100" dirty="0">
                <a:latin typeface="Times New Roman" pitchFamily="18" charset="0"/>
                <a:cs typeface="Times New Roman" pitchFamily="18" charset="0"/>
              </a:rPr>
              <a:t>исследование возможного влияния проекта на окружаю­щую среду; исследование рынков продукции, ресурсов и сырья, необходи­мого для реализации проекта;</a:t>
            </a:r>
          </a:p>
          <a:p>
            <a:pPr indent="361950" algn="just">
              <a:buFont typeface="Arial" pitchFamily="34" charset="0"/>
              <a:buChar char="•"/>
            </a:pPr>
            <a:r>
              <a:rPr lang="ru-RU" sz="2100" dirty="0">
                <a:latin typeface="Times New Roman" pitchFamily="18" charset="0"/>
                <a:cs typeface="Times New Roman" pitchFamily="18" charset="0"/>
              </a:rPr>
              <a:t>предварительная оценка сроков начала реализации, ввода объек­тов в эксплуатацию и завершения проекта; прогнозная оценка размера инвестиций;</a:t>
            </a:r>
          </a:p>
          <a:p>
            <a:pPr indent="361950" algn="just">
              <a:buFont typeface="Arial" pitchFamily="34" charset="0"/>
              <a:buChar char="•"/>
            </a:pPr>
            <a:r>
              <a:rPr lang="ru-RU" sz="2100" dirty="0">
                <a:latin typeface="Times New Roman" pitchFamily="18" charset="0"/>
                <a:cs typeface="Times New Roman" pitchFamily="18" charset="0"/>
              </a:rPr>
              <a:t>прогноз эксплуатационных затрат и поступлений от проекта (в том числе в случае отказа от его реализации);</a:t>
            </a:r>
          </a:p>
          <a:p>
            <a:pPr indent="361950" algn="just">
              <a:buFont typeface="Arial" pitchFamily="34" charset="0"/>
              <a:buChar char="•"/>
            </a:pPr>
            <a:r>
              <a:rPr lang="ru-RU" sz="2100" dirty="0">
                <a:latin typeface="Times New Roman" pitchFamily="18" charset="0"/>
                <a:cs typeface="Times New Roman" pitchFamily="18" charset="0"/>
              </a:rPr>
              <a:t>предварительный поиск источников и оценка условий финан­сирования проекта;</a:t>
            </a:r>
          </a:p>
          <a:p>
            <a:pPr indent="361950" algn="just">
              <a:buFont typeface="Arial" pitchFamily="34" charset="0"/>
              <a:buChar char="•"/>
            </a:pPr>
            <a:r>
              <a:rPr lang="ru-RU" sz="2100" dirty="0">
                <a:latin typeface="Times New Roman" pitchFamily="18" charset="0"/>
                <a:cs typeface="Times New Roman" pitchFamily="18" charset="0"/>
              </a:rPr>
              <a:t>предварительная оценка эффективности и реализуемости проекта с позиций всех заинтересованных сторон, сравнительный анализ вариантов.</a:t>
            </a:r>
          </a:p>
          <a:p>
            <a:pPr indent="441325" algn="just"/>
            <a:r>
              <a:rPr lang="ru-RU" sz="2100" dirty="0">
                <a:latin typeface="Times New Roman" pitchFamily="18" charset="0"/>
                <a:cs typeface="Times New Roman" pitchFamily="18" charset="0"/>
              </a:rPr>
              <a:t>На основе полученных результатов производится </a:t>
            </a:r>
            <a:r>
              <a:rPr lang="ru-RU" sz="2100" b="1" dirty="0">
                <a:latin typeface="Times New Roman" pitchFamily="18" charset="0"/>
                <a:cs typeface="Times New Roman" pitchFamily="18" charset="0"/>
              </a:rPr>
              <a:t>выбор и предварительная оценка вариантов проекта (</a:t>
            </a:r>
            <a:r>
              <a:rPr lang="en-US" sz="2100" b="1" dirty="0">
                <a:latin typeface="Times New Roman" pitchFamily="18" charset="0"/>
                <a:cs typeface="Times New Roman" pitchFamily="18" charset="0"/>
              </a:rPr>
              <a:t>II</a:t>
            </a:r>
            <a:r>
              <a:rPr lang="ru-RU" sz="2100" b="1" dirty="0">
                <a:latin typeface="Times New Roman" pitchFamily="18" charset="0"/>
                <a:cs typeface="Times New Roman" pitchFamily="18" charset="0"/>
              </a:rPr>
              <a:t> этап). </a:t>
            </a:r>
            <a:r>
              <a:rPr lang="ru-RU" sz="2100" dirty="0">
                <a:latin typeface="Times New Roman" pitchFamily="18" charset="0"/>
                <a:cs typeface="Times New Roman" pitchFamily="18" charset="0"/>
              </a:rPr>
              <a:t>Цель идентифи­кации заключается в том, чтобы на самой начальной стадии отказаться от заведомо неплодотворных проектных идей, а также выя­вить возможные альтернативы и определить наиболее привлекательные варианты проектного пред­ложения. </a:t>
            </a:r>
            <a:r>
              <a:rPr lang="ru-RU" sz="2100" b="1" dirty="0">
                <a:latin typeface="Times New Roman" pitchFamily="18" charset="0"/>
                <a:cs typeface="Times New Roman" pitchFamily="18" charset="0"/>
              </a:rPr>
              <a:t>На </a:t>
            </a:r>
            <a:r>
              <a:rPr lang="ru-RU" sz="2100" dirty="0">
                <a:latin typeface="Times New Roman" pitchFamily="18" charset="0"/>
                <a:cs typeface="Times New Roman" pitchFamily="18" charset="0"/>
              </a:rPr>
              <a:t>данном этапе не предполагается полного отказа от всех вы­явленных альтернатив в пользу одной, представляющейся са­мой выгодной</a:t>
            </a:r>
            <a:r>
              <a:rPr lang="ru-RU" sz="2100" dirty="0" smtClean="0">
                <a:latin typeface="Times New Roman" pitchFamily="18" charset="0"/>
                <a:cs typeface="Times New Roman" pitchFamily="18" charset="0"/>
              </a:rPr>
              <a:t>.</a:t>
            </a:r>
            <a:endParaRPr lang="ru-RU" sz="2100" dirty="0">
              <a:latin typeface="Times New Roman" pitchFamily="18" charset="0"/>
              <a:cs typeface="Times New Roman" pitchFamily="18" charset="0"/>
            </a:endParaRPr>
          </a:p>
        </p:txBody>
      </p:sp>
    </p:spTree>
    <p:extLst>
      <p:ext uri="{BB962C8B-B14F-4D97-AF65-F5344CB8AC3E}">
        <p14:creationId xmlns:p14="http://schemas.microsoft.com/office/powerpoint/2010/main" val="1800361141"/>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370975"/>
          </a:xfrm>
          <a:prstGeom prst="rect">
            <a:avLst/>
          </a:prstGeom>
        </p:spPr>
        <p:txBody>
          <a:bodyPr wrap="square">
            <a:spAutoFit/>
          </a:bodyPr>
          <a:lstStyle/>
          <a:p>
            <a:pPr algn="ctr"/>
            <a:r>
              <a:rPr lang="ru-RU" sz="2400" b="1" dirty="0">
                <a:latin typeface="Times New Roman" pitchFamily="18" charset="0"/>
                <a:cs typeface="Times New Roman" pitchFamily="18" charset="0"/>
              </a:rPr>
              <a:t>4. АНАЛИЗ РИСКОВ НА ОСНОВЕ МЕТОДА СТАТИСТИЧЕСКИХ ИСПЫТАНИИ</a:t>
            </a:r>
            <a:endParaRPr lang="ru-RU" sz="2400" dirty="0">
              <a:latin typeface="Times New Roman" pitchFamily="18" charset="0"/>
              <a:cs typeface="Times New Roman" pitchFamily="18" charset="0"/>
            </a:endParaRPr>
          </a:p>
          <a:p>
            <a:pPr indent="546100" algn="just"/>
            <a:r>
              <a:rPr lang="ru-RU" sz="2400" dirty="0">
                <a:latin typeface="Times New Roman" pitchFamily="18" charset="0"/>
                <a:cs typeface="Times New Roman" pitchFamily="18" charset="0"/>
              </a:rPr>
              <a:t>Метод статистических испытаний основан на </a:t>
            </a:r>
            <a:r>
              <a:rPr lang="ru-RU" sz="2400" dirty="0" smtClean="0">
                <a:latin typeface="Times New Roman" pitchFamily="18" charset="0"/>
                <a:cs typeface="Times New Roman" pitchFamily="18" charset="0"/>
              </a:rPr>
              <a:t>использовании случайных </a:t>
            </a:r>
            <a:r>
              <a:rPr lang="ru-RU" sz="2400" dirty="0">
                <a:latin typeface="Times New Roman" pitchFamily="18" charset="0"/>
                <a:cs typeface="Times New Roman" pitchFamily="18" charset="0"/>
              </a:rPr>
              <a:t>комбинаций значений исходных параметров. Для </a:t>
            </a:r>
            <a:r>
              <a:rPr lang="ru-RU" sz="2400" dirty="0" smtClean="0">
                <a:latin typeface="Times New Roman" pitchFamily="18" charset="0"/>
                <a:cs typeface="Times New Roman" pitchFamily="18" charset="0"/>
              </a:rPr>
              <a:t>ана­лиза </a:t>
            </a:r>
            <a:r>
              <a:rPr lang="ru-RU" sz="2400" dirty="0">
                <a:latin typeface="Times New Roman" pitchFamily="18" charset="0"/>
                <a:cs typeface="Times New Roman" pitchFamily="18" charset="0"/>
              </a:rPr>
              <a:t>рисков на основе этого метода необходимы надежные </a:t>
            </a:r>
            <a:r>
              <a:rPr lang="ru-RU" sz="2400" dirty="0" smtClean="0">
                <a:latin typeface="Times New Roman" pitchFamily="18" charset="0"/>
                <a:cs typeface="Times New Roman" pitchFamily="18" charset="0"/>
              </a:rPr>
              <a:t>статис­тические </a:t>
            </a:r>
            <a:r>
              <a:rPr lang="ru-RU" sz="2400" dirty="0">
                <a:latin typeface="Times New Roman" pitchFamily="18" charset="0"/>
                <a:cs typeface="Times New Roman" pitchFamily="18" charset="0"/>
              </a:rPr>
              <a:t>данные об изменениях параметров, обработанные </a:t>
            </a:r>
            <a:r>
              <a:rPr lang="ru-RU" sz="2400" dirty="0" smtClean="0">
                <a:latin typeface="Times New Roman" pitchFamily="18" charset="0"/>
                <a:cs typeface="Times New Roman" pitchFamily="18" charset="0"/>
              </a:rPr>
              <a:t>мето­дами </a:t>
            </a:r>
            <a:r>
              <a:rPr lang="ru-RU" sz="2400" dirty="0">
                <a:latin typeface="Times New Roman" pitchFamily="18" charset="0"/>
                <a:cs typeface="Times New Roman" pitchFamily="18" charset="0"/>
              </a:rPr>
              <a:t>математической статистики для выявления закономерных и</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случайных составляющих. Закономерные связи следует отразить </a:t>
            </a:r>
            <a:r>
              <a:rPr lang="ru-RU" sz="2400" dirty="0" smtClean="0">
                <a:latin typeface="Times New Roman" pitchFamily="18" charset="0"/>
                <a:cs typeface="Times New Roman" pitchFamily="18" charset="0"/>
              </a:rPr>
              <a:t>в модели</a:t>
            </a:r>
            <a:r>
              <a:rPr lang="ru-RU" sz="2400" dirty="0">
                <a:latin typeface="Times New Roman" pitchFamily="18" charset="0"/>
                <a:cs typeface="Times New Roman" pitchFamily="18" charset="0"/>
              </a:rPr>
              <a:t>, описывающей проект. Данные о характере случайных </a:t>
            </a:r>
            <a:r>
              <a:rPr lang="ru-RU" sz="2400" dirty="0" smtClean="0">
                <a:latin typeface="Times New Roman" pitchFamily="18" charset="0"/>
                <a:cs typeface="Times New Roman" pitchFamily="18" charset="0"/>
              </a:rPr>
              <a:t>ко­лебаний </a:t>
            </a:r>
            <a:r>
              <a:rPr lang="ru-RU" sz="2400" dirty="0">
                <a:latin typeface="Times New Roman" pitchFamily="18" charset="0"/>
                <a:cs typeface="Times New Roman" pitchFamily="18" charset="0"/>
              </a:rPr>
              <a:t>значений параметров и наличии корреляционных </a:t>
            </a:r>
            <a:r>
              <a:rPr lang="ru-RU" sz="2400" dirty="0" smtClean="0">
                <a:latin typeface="Times New Roman" pitchFamily="18" charset="0"/>
                <a:cs typeface="Times New Roman" pitchFamily="18" charset="0"/>
              </a:rPr>
              <a:t>связей между </a:t>
            </a:r>
            <a:r>
              <a:rPr lang="ru-RU" sz="2400" dirty="0">
                <a:latin typeface="Times New Roman" pitchFamily="18" charset="0"/>
                <a:cs typeface="Times New Roman" pitchFamily="18" charset="0"/>
              </a:rPr>
              <a:t>ними используются для автоматизированного составления</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множества сценариев. Каждый сценарий считается </a:t>
            </a:r>
            <a:r>
              <a:rPr lang="ru-RU" sz="2400" dirty="0" smtClean="0">
                <a:latin typeface="Times New Roman" pitchFamily="18" charset="0"/>
                <a:cs typeface="Times New Roman" pitchFamily="18" charset="0"/>
              </a:rPr>
              <a:t>равновероят­ным </a:t>
            </a:r>
            <a:r>
              <a:rPr lang="ru-RU" sz="2400" dirty="0">
                <a:latin typeface="Times New Roman" pitchFamily="18" charset="0"/>
                <a:cs typeface="Times New Roman" pitchFamily="18" charset="0"/>
              </a:rPr>
              <a:t>но значения исходных данных подбираются с </a:t>
            </a:r>
            <a:r>
              <a:rPr lang="ru-RU" sz="2400" dirty="0" smtClean="0">
                <a:latin typeface="Times New Roman" pitchFamily="18" charset="0"/>
                <a:cs typeface="Times New Roman" pitchFamily="18" charset="0"/>
              </a:rPr>
              <a:t>использовани­ем </a:t>
            </a:r>
            <a:r>
              <a:rPr lang="ru-RU" sz="2400" dirty="0">
                <a:latin typeface="Times New Roman" pitchFamily="18" charset="0"/>
                <a:cs typeface="Times New Roman" pitchFamily="18" charset="0"/>
              </a:rPr>
              <a:t>сведений об их распределениях. Таким образом, в состав </a:t>
            </a:r>
            <a:r>
              <a:rPr lang="ru-RU" sz="2400" dirty="0" smtClean="0">
                <a:latin typeface="Times New Roman" pitchFamily="18" charset="0"/>
                <a:cs typeface="Times New Roman" pitchFamily="18" charset="0"/>
              </a:rPr>
              <a:t>ком­бинаций </a:t>
            </a:r>
            <a:r>
              <a:rPr lang="ru-RU" sz="2400" dirty="0">
                <a:latin typeface="Times New Roman" pitchFamily="18" charset="0"/>
                <a:cs typeface="Times New Roman" pitchFamily="18" charset="0"/>
              </a:rPr>
              <a:t>значений исходных данных будут входить чаще наиболее</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вероятные значения каждого параметра, значительно реже - </a:t>
            </a:r>
            <a:r>
              <a:rPr lang="ru-RU" sz="2400" dirty="0" smtClean="0">
                <a:latin typeface="Times New Roman" pitchFamily="18" charset="0"/>
                <a:cs typeface="Times New Roman" pitchFamily="18" charset="0"/>
              </a:rPr>
              <a:t>ме­нее </a:t>
            </a:r>
            <a:r>
              <a:rPr lang="ru-RU" sz="2400" dirty="0">
                <a:latin typeface="Times New Roman" pitchFamily="18" charset="0"/>
                <a:cs typeface="Times New Roman" pitchFamily="18" charset="0"/>
              </a:rPr>
              <a:t>вероятные.</a:t>
            </a:r>
          </a:p>
        </p:txBody>
      </p:sp>
    </p:spTree>
    <p:extLst>
      <p:ext uri="{BB962C8B-B14F-4D97-AF65-F5344CB8AC3E}">
        <p14:creationId xmlns:p14="http://schemas.microsoft.com/office/powerpoint/2010/main" val="1639778506"/>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46100" algn="just"/>
            <a:r>
              <a:rPr lang="ru-RU" sz="2000" dirty="0">
                <a:latin typeface="Times New Roman" pitchFamily="18" charset="0"/>
                <a:cs typeface="Times New Roman" pitchFamily="18" charset="0"/>
              </a:rPr>
              <a:t>Допустим анализ чувствительности показал высокую степень зависимости результатов реализации проекта от урожайности зер­новых При этом отмечено, что средняя урожайность оказывает заметное влияние на показатели эффективности, а от колебании урожайности существенно зависит реализуемость проекта. В этом случае целесообразно изучить отмечавшийся в прошлом размах</a:t>
            </a:r>
          </a:p>
          <a:p>
            <a:pPr indent="546100" algn="just"/>
            <a:r>
              <a:rPr lang="ru-RU" sz="2000" dirty="0">
                <a:latin typeface="Times New Roman" pitchFamily="18" charset="0"/>
                <a:cs typeface="Times New Roman" pitchFamily="18" charset="0"/>
              </a:rPr>
              <a:t>Отклонения от тренда можно считать случайными величинами, распределенными по нормальному закону. Строгое доказательст­во здесь опускается, но косвенно справедливость этого утвержде­ния подтверждает график распределения отклонений в диапазоне: средняя —3 сигмы — средняя +3 сигмы, приведенный ниже. Сле­дует обратить внимание на то, что распределение урожайности (без учета тренда) явно не соответствует нормальному.</a:t>
            </a:r>
          </a:p>
          <a:p>
            <a:pPr indent="546100" algn="just"/>
            <a:r>
              <a:rPr lang="ru-RU" sz="2000" dirty="0">
                <a:latin typeface="Times New Roman" pitchFamily="18" charset="0"/>
                <a:cs typeface="Times New Roman" pitchFamily="18" charset="0"/>
              </a:rPr>
              <a:t>Полученные данные нужны не только при использовании ме­тода статистических испытаний, но и для простого сравнения с результатами анализа чувствительности. Если пороговое (пере­ключающее) значение по урожайности выходит за пределы диапа­зона ± 3 сигмы, то вероятность негативного результата реализации проекта вследствие колебаний урожайности меньше 5 %. В про­тивном случае можно считать неосуществимость или потерю эф­фективности из-за погодных условий вполне вероятными событи­ями для данного </a:t>
            </a:r>
            <a:r>
              <a:rPr lang="ru-RU" sz="2000" dirty="0" smtClean="0">
                <a:latin typeface="Times New Roman" pitchFamily="18" charset="0"/>
                <a:cs typeface="Times New Roman" pitchFamily="18" charset="0"/>
              </a:rPr>
              <a:t>проекта.</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Другая совокупность случайных значений, предназначенных для построения сценариев, может быть получена на основе дан­ных о сезонных колебаниях цен реализации продукции и объемов продаж, которые характерны для большинства отраслей сельскохозяйственного производства.</a:t>
            </a:r>
          </a:p>
        </p:txBody>
      </p:sp>
    </p:spTree>
    <p:extLst>
      <p:ext uri="{BB962C8B-B14F-4D97-AF65-F5344CB8AC3E}">
        <p14:creationId xmlns:p14="http://schemas.microsoft.com/office/powerpoint/2010/main" val="318849848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algn="ctr"/>
            <a:r>
              <a:rPr lang="ru-RU" sz="2200" b="1" dirty="0">
                <a:latin typeface="Times New Roman" pitchFamily="18" charset="0"/>
                <a:cs typeface="Times New Roman" pitchFamily="18" charset="0"/>
              </a:rPr>
              <a:t>5. АНАЛИЗ РИСКОВ С ПОЗИЦИЙ ОТДЕЛЬНЫХ УЧАСТНИКОВ</a:t>
            </a:r>
            <a:endParaRPr lang="ru-RU" sz="2200" dirty="0">
              <a:latin typeface="Times New Roman" pitchFamily="18" charset="0"/>
              <a:cs typeface="Times New Roman" pitchFamily="18" charset="0"/>
            </a:endParaRPr>
          </a:p>
          <a:p>
            <a:pPr indent="546100" algn="just"/>
            <a:r>
              <a:rPr lang="ru-RU" sz="2200" dirty="0">
                <a:latin typeface="Times New Roman" pitchFamily="18" charset="0"/>
                <a:cs typeface="Times New Roman" pitchFamily="18" charset="0"/>
              </a:rPr>
              <a:t>При анализе эффективности и реализуемости проекта нельзя исходить из интересов и возможностей какого-либо одного его участника (например, предприятия-инициатора), следует учиты­вать интересы каждого участника. При этом каждый из участников должен быть в состоянии понести взятую на себя часть затрат.</a:t>
            </a:r>
          </a:p>
          <a:p>
            <a:pPr indent="546100" algn="just"/>
            <a:r>
              <a:rPr lang="ru-RU" sz="2200" dirty="0">
                <a:latin typeface="Times New Roman" pitchFamily="18" charset="0"/>
                <a:cs typeface="Times New Roman" pitchFamily="18" charset="0"/>
              </a:rPr>
              <a:t>Однако между участниками могут существовать противоречия. Это одна из причин повышенных рисков проектов. В таких случа­ях, если удалось найти компромиссное решение, необходимо про­верить его на устойчивость к возможным изменениям правил рас­пределения затрат и выгод, установленных партнерами, а также внешних условий.</a:t>
            </a:r>
          </a:p>
          <a:p>
            <a:pPr indent="546100" algn="just"/>
            <a:r>
              <a:rPr lang="ru-RU" sz="2200" dirty="0">
                <a:latin typeface="Times New Roman" pitchFamily="18" charset="0"/>
                <a:cs typeface="Times New Roman" pitchFamily="18" charset="0"/>
              </a:rPr>
              <a:t>Пороговые значения определяются для каждого участника не только по показателям эффективности (</a:t>
            </a:r>
            <a:r>
              <a:rPr lang="en-US" sz="2200" dirty="0">
                <a:latin typeface="Times New Roman" pitchFamily="18" charset="0"/>
                <a:cs typeface="Times New Roman" pitchFamily="18" charset="0"/>
              </a:rPr>
              <a:t>NPV</a:t>
            </a:r>
            <a:r>
              <a:rPr lang="ru-RU" sz="2200" dirty="0">
                <a:latin typeface="Times New Roman" pitchFamily="18" charset="0"/>
                <a:cs typeface="Times New Roman" pitchFamily="18" charset="0"/>
              </a:rPr>
              <a:t> и др.), но и по кри­терию осуществимости (</a:t>
            </a:r>
            <a:r>
              <a:rPr lang="ru-RU" sz="2200" dirty="0" err="1">
                <a:latin typeface="Times New Roman" pitchFamily="18" charset="0"/>
                <a:cs typeface="Times New Roman" pitchFamily="18" charset="0"/>
              </a:rPr>
              <a:t>неотрицательность</a:t>
            </a:r>
            <a:r>
              <a:rPr lang="ru-RU" sz="2200" dirty="0">
                <a:latin typeface="Times New Roman" pitchFamily="18" charset="0"/>
                <a:cs typeface="Times New Roman" pitchFamily="18" charset="0"/>
              </a:rPr>
              <a:t> накопленного сальдо). Например, для всех участников удорожание оборудования может привести лишь к потере эффективности, поскольку требуется оп­ределенное увеличение их взноса в проект (возможно, это им по силам). Если удорожание комбикормов не позволяет фермерам своевременно произвести все платежи, хотя осенние поступления перекрывают весенние затраты, то пороговое значение фиксиру­ется по критерию осуществимости.</a:t>
            </a:r>
          </a:p>
        </p:txBody>
      </p:sp>
    </p:spTree>
    <p:extLst>
      <p:ext uri="{BB962C8B-B14F-4D97-AF65-F5344CB8AC3E}">
        <p14:creationId xmlns:p14="http://schemas.microsoft.com/office/powerpoint/2010/main" val="216224347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384"/>
            <a:ext cx="9144000" cy="6863417"/>
          </a:xfrm>
          <a:prstGeom prst="rect">
            <a:avLst/>
          </a:prstGeom>
        </p:spPr>
        <p:txBody>
          <a:bodyPr wrap="square">
            <a:spAutoFit/>
          </a:bodyPr>
          <a:lstStyle/>
          <a:p>
            <a:pPr algn="ctr"/>
            <a:r>
              <a:rPr lang="ru-RU" sz="2200" b="1" dirty="0">
                <a:latin typeface="Times New Roman" pitchFamily="18" charset="0"/>
                <a:cs typeface="Times New Roman" pitchFamily="18" charset="0"/>
              </a:rPr>
              <a:t>Тема 10.</a:t>
            </a:r>
            <a:r>
              <a:rPr lang="ru-RU" sz="2200" dirty="0">
                <a:latin typeface="Times New Roman" pitchFamily="18" charset="0"/>
                <a:cs typeface="Times New Roman" pitchFamily="18" charset="0"/>
              </a:rPr>
              <a:t> </a:t>
            </a:r>
            <a:r>
              <a:rPr lang="ru-RU" sz="2200" b="1" dirty="0">
                <a:latin typeface="Times New Roman" pitchFamily="18" charset="0"/>
                <a:cs typeface="Times New Roman" pitchFamily="18" charset="0"/>
              </a:rPr>
              <a:t>РАЗРАБОТКА БИЗНЕС-ПЛАНОВ ИНВЕСТИЦИОННЫХ ПРОЕКТОВ</a:t>
            </a:r>
            <a:endParaRPr lang="ru-RU" sz="2200" dirty="0">
              <a:latin typeface="Times New Roman" pitchFamily="18" charset="0"/>
              <a:cs typeface="Times New Roman" pitchFamily="18" charset="0"/>
            </a:endParaRPr>
          </a:p>
          <a:p>
            <a:pPr algn="ctr"/>
            <a:r>
              <a:rPr lang="ru-RU" sz="2200" b="1" dirty="0">
                <a:latin typeface="Times New Roman" pitchFamily="18" charset="0"/>
                <a:cs typeface="Times New Roman" pitchFamily="18" charset="0"/>
              </a:rPr>
              <a:t>1. НАЗНАЧЕНИЕ БИЗНЕС-ПЛАНОВ ИНВЕСТИЦИОННЫХ ПРОЕКТОВ</a:t>
            </a:r>
            <a:endParaRPr lang="ru-RU" sz="2200" dirty="0">
              <a:latin typeface="Times New Roman" pitchFamily="18" charset="0"/>
              <a:cs typeface="Times New Roman" pitchFamily="18" charset="0"/>
            </a:endParaRPr>
          </a:p>
          <a:p>
            <a:pPr indent="546100" algn="just"/>
            <a:r>
              <a:rPr lang="ru-RU" sz="2200" dirty="0">
                <a:latin typeface="Times New Roman" pitchFamily="18" charset="0"/>
                <a:cs typeface="Times New Roman" pitchFamily="18" charset="0"/>
              </a:rPr>
              <a:t>Под термином «бизнес-план» понимают детальный план дея­тельности предприятия на обозримое будущее. В бизнес-плане должны быть сформулированы цели и задачи организации на предстоящий период, определены основные мероприятия и ожи­даемые финансовые результаты. На его основе осуществляются мониторинг и оценка текущей деятельности, выявляются откло­нения от намеченных программ. В бизнес-плане должны быть предусмотрены и меры противодействия возможным негативным явлениям, которые реализуются в случае серьезных отклонений фактического положения от плана.</a:t>
            </a:r>
          </a:p>
          <a:p>
            <a:pPr indent="546100" algn="just"/>
            <a:r>
              <a:rPr lang="ru-RU" sz="2200" dirty="0">
                <a:latin typeface="Times New Roman" pitchFamily="18" charset="0"/>
                <a:cs typeface="Times New Roman" pitchFamily="18" charset="0"/>
              </a:rPr>
              <a:t>Как правило, речь идет о всестороннем рассмотрении вопросов производства и реализации продукции или услуг с учетом страте­гии развития, состояния рынков продукции и необходимых ресур­сов, методов противодействия конкурентам, стимулирования ра­ботников предприятия и его партнеров. Важно отметить, что во многих случаях при планировании следует учитывать необходи­мость радикального обновления оборудования, изменения техно­логии, открытия новых производств и т. д. </a:t>
            </a:r>
          </a:p>
        </p:txBody>
      </p:sp>
    </p:spTree>
    <p:extLst>
      <p:ext uri="{BB962C8B-B14F-4D97-AF65-F5344CB8AC3E}">
        <p14:creationId xmlns:p14="http://schemas.microsoft.com/office/powerpoint/2010/main" val="175023769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7014"/>
            <a:ext cx="9144000" cy="6863417"/>
          </a:xfrm>
          <a:prstGeom prst="rect">
            <a:avLst/>
          </a:prstGeom>
        </p:spPr>
        <p:txBody>
          <a:bodyPr wrap="square">
            <a:spAutoFit/>
          </a:bodyPr>
          <a:lstStyle/>
          <a:p>
            <a:pPr algn="just"/>
            <a:r>
              <a:rPr lang="ru-RU" sz="2200" dirty="0" smtClean="0">
                <a:latin typeface="Times New Roman" pitchFamily="18" charset="0"/>
                <a:cs typeface="Times New Roman" pitchFamily="18" charset="0"/>
              </a:rPr>
              <a:t>Во всех этих случаях важно грамотно соизмерить затраты инвестиционного характера и ожидаемые изменения текущих затрат и выгод.</a:t>
            </a:r>
          </a:p>
          <a:p>
            <a:pPr indent="625475" algn="just"/>
            <a:r>
              <a:rPr lang="ru-RU" sz="2200" dirty="0" smtClean="0">
                <a:latin typeface="Times New Roman" pitchFamily="18" charset="0"/>
                <a:cs typeface="Times New Roman" pitchFamily="18" charset="0"/>
              </a:rPr>
              <a:t>В состав бизнес-плана предприятия должны входить разделы, посвященные реализации инвестиционных проектов. Рассматри­вая влияние любого проекта на деятельность предприятия, необ­ходимо увязать все виды предстоящих в случае его реализации за­трат и выгод (не только капитальных, но и текущих).</a:t>
            </a:r>
          </a:p>
          <a:p>
            <a:pPr indent="625475" algn="just"/>
            <a:r>
              <a:rPr lang="ru-RU" sz="2200" dirty="0">
                <a:latin typeface="Times New Roman" pitchFamily="18" charset="0"/>
                <a:cs typeface="Times New Roman" pitchFamily="18" charset="0"/>
              </a:rPr>
              <a:t>Можно обнаружить множество совпадений между бизнес-пла­ном текущей деятельности предприятия и бизнес-планами инвес­тиционных проектов. Это, в частности, необходимость анализа:</a:t>
            </a:r>
          </a:p>
          <a:p>
            <a:pPr indent="625475" algn="just">
              <a:buFont typeface="Arial" pitchFamily="34" charset="0"/>
              <a:buChar char="•"/>
            </a:pPr>
            <a:r>
              <a:rPr lang="ru-RU" sz="2200" dirty="0">
                <a:latin typeface="Times New Roman" pitchFamily="18" charset="0"/>
                <a:cs typeface="Times New Roman" pitchFamily="18" charset="0"/>
              </a:rPr>
              <a:t>рынка, его состояния на данный момент и перспективу с уче­том возможного его отклика на планируемые действия (коммер­ческий анализ);</a:t>
            </a:r>
          </a:p>
          <a:p>
            <a:pPr indent="625475" algn="just">
              <a:buFont typeface="Arial" pitchFamily="34" charset="0"/>
              <a:buChar char="•"/>
            </a:pPr>
            <a:r>
              <a:rPr lang="ru-RU" sz="2200" dirty="0">
                <a:latin typeface="Times New Roman" pitchFamily="18" charset="0"/>
                <a:cs typeface="Times New Roman" pitchFamily="18" charset="0"/>
              </a:rPr>
              <a:t>заинтересованности работников предприятия и отношения населения к тем или иным намечаемым мероприятиям (соци­альный анализ);</a:t>
            </a:r>
          </a:p>
          <a:p>
            <a:pPr indent="625475" algn="just">
              <a:buFont typeface="Arial" pitchFamily="34" charset="0"/>
              <a:buChar char="•"/>
            </a:pPr>
            <a:r>
              <a:rPr lang="ru-RU" sz="2200" dirty="0">
                <a:latin typeface="Times New Roman" pitchFamily="18" charset="0"/>
                <a:cs typeface="Times New Roman" pitchFamily="18" charset="0"/>
              </a:rPr>
              <a:t>заинтересованности и готовности к сотрудничеству партнер­ских организаций и собственных подразделений (институцио­нальный анализ);</a:t>
            </a:r>
          </a:p>
          <a:p>
            <a:pPr indent="625475" algn="just">
              <a:buFont typeface="Arial" pitchFamily="34" charset="0"/>
              <a:buChar char="•"/>
            </a:pPr>
            <a:r>
              <a:rPr lang="ru-RU" sz="2200" dirty="0">
                <a:latin typeface="Times New Roman" pitchFamily="18" charset="0"/>
                <a:cs typeface="Times New Roman" pitchFamily="18" charset="0"/>
              </a:rPr>
              <a:t>финансовой эффективности и финансовой реализуемости на­мечаемых действий (финансовый анализ) и т. д.</a:t>
            </a:r>
          </a:p>
          <a:p>
            <a:pPr indent="625475" algn="just">
              <a:buFont typeface="Arial" pitchFamily="34" charset="0"/>
              <a:buChar char="•"/>
            </a:pP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93516143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555641"/>
          </a:xfrm>
          <a:prstGeom prst="rect">
            <a:avLst/>
          </a:prstGeom>
        </p:spPr>
        <p:txBody>
          <a:bodyPr wrap="square">
            <a:spAutoFit/>
          </a:bodyPr>
          <a:lstStyle/>
          <a:p>
            <a:pPr indent="546100" algn="just"/>
            <a:r>
              <a:rPr lang="ru-RU" sz="2800" dirty="0">
                <a:latin typeface="Times New Roman" pitchFamily="18" charset="0"/>
                <a:cs typeface="Times New Roman" pitchFamily="18" charset="0"/>
              </a:rPr>
              <a:t>В то же время существуют и различия в подходах: при разра­ботке бизнес-планов инвестиционных проектов основное вни­мание уделяется оценке эффективности капитальных затрат, которые должны давать отдачу длительное время. В связи с этим важнейшими вопросами становятся техническая осущест­вимость, влияние проектов на экологию, экономику страны. Особую важность приобретает оценка последствий реализации проекта для рынка, социальной среды, финансового состояния участников. При этом обязательна оценка не только самого плана, но и альтернатив, включая важнейшую альтернативу — развитие предприятия в ситуации «без проекта». Здесь необхо­димо использование всех рассмотренных выше инструментов и правил проведения анализа.</a:t>
            </a:r>
          </a:p>
        </p:txBody>
      </p:sp>
    </p:spTree>
    <p:extLst>
      <p:ext uri="{BB962C8B-B14F-4D97-AF65-F5344CB8AC3E}">
        <p14:creationId xmlns:p14="http://schemas.microsoft.com/office/powerpoint/2010/main" val="19438503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746"/>
            <a:ext cx="9144000" cy="6186309"/>
          </a:xfrm>
          <a:prstGeom prst="rect">
            <a:avLst/>
          </a:prstGeom>
        </p:spPr>
        <p:txBody>
          <a:bodyPr wrap="square">
            <a:spAutoFit/>
          </a:bodyPr>
          <a:lstStyle/>
          <a:p>
            <a:pPr indent="546100" algn="just"/>
            <a:r>
              <a:rPr lang="ru-RU" sz="2200" dirty="0">
                <a:latin typeface="Times New Roman" pitchFamily="18" charset="0"/>
                <a:cs typeface="Times New Roman" pitchFamily="18" charset="0"/>
              </a:rPr>
              <a:t>Таким образом, бизнес-план инвестиционного проекта сле­дует рассматривать как документ, в котором главное внимание уделено описанию данного проекта с учетом масштабности из­менений в деятельности предприятия, связанных с его реали­зацией (синоним — «технико-экономическое обоснование про­екта», англ. </a:t>
            </a:r>
            <a:r>
              <a:rPr lang="en-US" sz="2200" dirty="0">
                <a:latin typeface="Times New Roman" pitchFamily="18" charset="0"/>
                <a:cs typeface="Times New Roman" pitchFamily="18" charset="0"/>
              </a:rPr>
              <a:t>feasibility </a:t>
            </a:r>
            <a:r>
              <a:rPr lang="en-US" sz="2200" dirty="0" err="1">
                <a:latin typeface="Times New Roman" pitchFamily="18" charset="0"/>
                <a:cs typeface="Times New Roman" pitchFamily="18" charset="0"/>
              </a:rPr>
              <a:t>stady</a:t>
            </a:r>
            <a:r>
              <a:rPr lang="ru-RU" sz="2200" dirty="0">
                <a:latin typeface="Times New Roman" pitchFamily="18" charset="0"/>
                <a:cs typeface="Times New Roman" pitchFamily="18" charset="0"/>
              </a:rPr>
              <a:t>).</a:t>
            </a:r>
          </a:p>
          <a:p>
            <a:pPr indent="546100" algn="just"/>
            <a:r>
              <a:rPr lang="ru-RU" sz="2200" dirty="0">
                <a:latin typeface="Times New Roman" pitchFamily="18" charset="0"/>
                <a:cs typeface="Times New Roman" pitchFamily="18" charset="0"/>
              </a:rPr>
              <a:t>Все детали анализа ситуации и расчеты, пути поиска оптималь­ного решения стоящих перед организацией проблем, выявленные обстоятельства, промежуточные решения и т.д., безусловно, не следует включать в документ, который выходит за пределы орга­низации. В связи с этим важно различать официальный документ, предназначенный для всех предполагаемых партнеров по реализа­ции проекта, и материалы анализа, которые остаются на предпри­ятии — инициаторе проекта (бизнес-план «для себя»). Последний по назначению и содержанию схож с бизнес-планом текущей дея­тельности (аналог производственно-финансового плана сельско­хозяйственного предприятия), поскольку в нем должны быть от­ражены все важные для управления проектом обстоятельства, а также варианты действий при изменении каких-либо условий реа­лизации проекта.</a:t>
            </a:r>
          </a:p>
        </p:txBody>
      </p:sp>
    </p:spTree>
    <p:extLst>
      <p:ext uri="{BB962C8B-B14F-4D97-AF65-F5344CB8AC3E}">
        <p14:creationId xmlns:p14="http://schemas.microsoft.com/office/powerpoint/2010/main" val="28233343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370975"/>
          </a:xfrm>
          <a:prstGeom prst="rect">
            <a:avLst/>
          </a:prstGeom>
        </p:spPr>
        <p:txBody>
          <a:bodyPr wrap="square">
            <a:spAutoFit/>
          </a:bodyPr>
          <a:lstStyle/>
          <a:p>
            <a:pPr indent="546100" algn="just"/>
            <a:r>
              <a:rPr lang="ru-RU" sz="2400" dirty="0">
                <a:latin typeface="Times New Roman" pitchFamily="18" charset="0"/>
                <a:cs typeface="Times New Roman" pitchFamily="18" charset="0"/>
              </a:rPr>
              <a:t>Экономическая оценка инвестиций нужна не только для разра­ботки бизнес-планов инвестиционных проектов. Материалы про­ектного анализа, которые имеются в распоряжении предприятия-инициатора, позволяют на их основе готовить официальные доку­менты разной структуры и содержания по требованию финанси­рующих организаций или других участников проекта. Если анализ проведен в полном объеме с соблюдением всех основных методи­ческих правил, то оформление документов в соответствии с теми или иными формальными требованиями не представляет особого труда.</a:t>
            </a:r>
          </a:p>
          <a:p>
            <a:pPr indent="546100" algn="just"/>
            <a:r>
              <a:rPr lang="ru-RU" sz="2400" dirty="0">
                <a:latin typeface="Times New Roman" pitchFamily="18" charset="0"/>
                <a:cs typeface="Times New Roman" pitchFamily="18" charset="0"/>
              </a:rPr>
              <a:t>В тех случаях, когда анализ проводится с целью формально обосновать уже принятое решение, бизнес-план (как официаль­ный документ) подобен зданию без фундамента. Любой критичес­кий взгляд на изложенные в таком документе сведения, как пра­вило, обнаруживает массу недоработок, излишне оптимистичес­ких ожиданий, отсутствие ответов на вопросы, от решения кото­рых зависит успех или провал проекта.</a:t>
            </a:r>
          </a:p>
        </p:txBody>
      </p:sp>
    </p:spTree>
    <p:extLst>
      <p:ext uri="{BB962C8B-B14F-4D97-AF65-F5344CB8AC3E}">
        <p14:creationId xmlns:p14="http://schemas.microsoft.com/office/powerpoint/2010/main" val="385362896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247864"/>
          </a:xfrm>
          <a:prstGeom prst="rect">
            <a:avLst/>
          </a:prstGeom>
        </p:spPr>
        <p:txBody>
          <a:bodyPr wrap="square">
            <a:spAutoFit/>
          </a:bodyPr>
          <a:lstStyle/>
          <a:p>
            <a:pPr indent="546100" algn="just"/>
            <a:r>
              <a:rPr lang="ru-RU" sz="2500" dirty="0">
                <a:latin typeface="Times New Roman" pitchFamily="18" charset="0"/>
                <a:cs typeface="Times New Roman" pitchFamily="18" charset="0"/>
              </a:rPr>
              <a:t>Было бы большой ошибкой считать, что простое следование требованиям любого финансирующего органа (регионального фон­да развития, федерального министерства, банка и др.) по заполне­нию определенных форм и проведению расчетов эффективности и осуществимости проекта решает вопросы его оценки с позиции предприятия-инициатора. Обычно такие документы не дают отве­та на главные вопросы:</a:t>
            </a:r>
          </a:p>
          <a:p>
            <a:pPr indent="546100" algn="just"/>
            <a:r>
              <a:rPr lang="ru-RU" sz="2500" dirty="0">
                <a:latin typeface="Times New Roman" pitchFamily="18" charset="0"/>
                <a:cs typeface="Times New Roman" pitchFamily="18" charset="0"/>
              </a:rPr>
              <a:t>эффективен ли проект для инициатора;</a:t>
            </a:r>
          </a:p>
          <a:p>
            <a:pPr indent="546100" algn="just"/>
            <a:r>
              <a:rPr lang="ru-RU" sz="2500" dirty="0">
                <a:latin typeface="Times New Roman" pitchFamily="18" charset="0"/>
                <a:cs typeface="Times New Roman" pitchFamily="18" charset="0"/>
              </a:rPr>
              <a:t>каков лучший для него вариант реализации проекта;</a:t>
            </a:r>
          </a:p>
          <a:p>
            <a:pPr indent="546100" algn="just"/>
            <a:r>
              <a:rPr lang="ru-RU" sz="2500" dirty="0">
                <a:latin typeface="Times New Roman" pitchFamily="18" charset="0"/>
                <a:cs typeface="Times New Roman" pitchFamily="18" charset="0"/>
              </a:rPr>
              <a:t>какова лучшая для него схема финансирования проекта и схема обслуживания долга при использовании заемных средств;</a:t>
            </a:r>
          </a:p>
          <a:p>
            <a:pPr indent="546100" algn="just"/>
            <a:r>
              <a:rPr lang="ru-RU" sz="2500" dirty="0">
                <a:latin typeface="Times New Roman" pitchFamily="18" charset="0"/>
                <a:cs typeface="Times New Roman" pitchFamily="18" charset="0"/>
              </a:rPr>
              <a:t>какие отступления от лучшего варианта являются допус­тимыми при переговорах с партнерами и поиске компромис­сных решений, а какие из них недопустимы из-за высоко­го риска неосуществимости, потери эффективности и по другим причинам.</a:t>
            </a:r>
          </a:p>
        </p:txBody>
      </p:sp>
    </p:spTree>
    <p:extLst>
      <p:ext uri="{BB962C8B-B14F-4D97-AF65-F5344CB8AC3E}">
        <p14:creationId xmlns:p14="http://schemas.microsoft.com/office/powerpoint/2010/main" val="54957076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algn="ctr"/>
            <a:r>
              <a:rPr lang="ru-RU" sz="2200" b="1" dirty="0">
                <a:latin typeface="Times New Roman" pitchFamily="18" charset="0"/>
                <a:cs typeface="Times New Roman" pitchFamily="18" charset="0"/>
              </a:rPr>
              <a:t>2. СОСТАВ ТИПОВОГО БИЗНЕС-ПЛАНА ИНВЕСТИЦИОННОГО ПРОЕКТА</a:t>
            </a:r>
            <a:endParaRPr lang="ru-RU" sz="2200" dirty="0">
              <a:latin typeface="Times New Roman" pitchFamily="18" charset="0"/>
              <a:cs typeface="Times New Roman" pitchFamily="18" charset="0"/>
            </a:endParaRPr>
          </a:p>
          <a:p>
            <a:pPr indent="546100" algn="just"/>
            <a:r>
              <a:rPr lang="ru-RU" sz="2200" dirty="0">
                <a:latin typeface="Times New Roman" pitchFamily="18" charset="0"/>
                <a:cs typeface="Times New Roman" pitchFamily="18" charset="0"/>
              </a:rPr>
              <a:t>Практически каждая финансирующая организация предъяв­ляет свои специфические требования к оформлению документов, которые она готова принять к рассмотрению на разных стадиях проектного цикла. Примером могут служить такие международ­ные организации, как Европейский банк реконструкции и раз­вития (ЕБРР), Международное агентство негосударственных ин­вестиций, Международная финансовая корпорация (МФК), ко­торые достаточно активно работают с российскими предприяти­ями, в том числе сельскохозяйственными. В частности, в ЕБРР принята практика поэтапного рассмотрения сначала первичных заявок (объемом 5—7 страниц), затем более детальных и, нако­нец, полного бизнес-плана. Состав информации на каждом эта­пе практически соответствует рассмотренным стадиям проектно­го цикла: предварительное определение, определение, разработ­ка, экспертиза. Для упрощения процедур формы заявок и биз­нес-плана регламентированы.</a:t>
            </a:r>
          </a:p>
          <a:p>
            <a:pPr indent="546100" algn="just"/>
            <a:r>
              <a:rPr lang="ru-RU" sz="2200" dirty="0">
                <a:latin typeface="Times New Roman" pitchFamily="18" charset="0"/>
                <a:cs typeface="Times New Roman" pitchFamily="18" charset="0"/>
              </a:rPr>
              <a:t>Отечественные финансирующие организации также следуют этой практике. При этом в ряде случаев за основу взяты те же фор­мы ЕБРР или другой авторитетной организации.</a:t>
            </a:r>
          </a:p>
        </p:txBody>
      </p:sp>
    </p:spTree>
    <p:extLst>
      <p:ext uri="{BB962C8B-B14F-4D97-AF65-F5344CB8AC3E}">
        <p14:creationId xmlns:p14="http://schemas.microsoft.com/office/powerpoint/2010/main" val="2517841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24863"/>
          </a:xfrm>
          <a:prstGeom prst="rect">
            <a:avLst/>
          </a:prstGeom>
        </p:spPr>
        <p:txBody>
          <a:bodyPr wrap="square">
            <a:spAutoFit/>
          </a:bodyPr>
          <a:lstStyle/>
          <a:p>
            <a:pPr indent="441325" algn="just"/>
            <a:r>
              <a:rPr lang="ru-RU" sz="2200" b="1" dirty="0">
                <a:latin typeface="Times New Roman" pitchFamily="18" charset="0"/>
                <a:cs typeface="Times New Roman" pitchFamily="18" charset="0"/>
              </a:rPr>
              <a:t>2. Эта фаза </a:t>
            </a:r>
            <a:r>
              <a:rPr lang="ru-RU" sz="2200" dirty="0">
                <a:latin typeface="Times New Roman" pitchFamily="18" charset="0"/>
                <a:cs typeface="Times New Roman" pitchFamily="18" charset="0"/>
              </a:rPr>
              <a:t>включает работы, которые позволяют с максимальной степенью достоверности доказать обоснованность или ошибоч­ность идеи проекта, определенной к этому моменту.</a:t>
            </a:r>
          </a:p>
          <a:p>
            <a:pPr indent="441325" algn="just"/>
            <a:r>
              <a:rPr lang="ru-RU" sz="2200" dirty="0">
                <a:latin typeface="Times New Roman" pitchFamily="18" charset="0"/>
                <a:cs typeface="Times New Roman" pitchFamily="18" charset="0"/>
              </a:rPr>
              <a:t>Задача решается в два этапа.</a:t>
            </a:r>
          </a:p>
          <a:p>
            <a:pPr indent="441325" algn="just"/>
            <a:r>
              <a:rPr lang="en-US" sz="2200" b="1" dirty="0">
                <a:latin typeface="Times New Roman" pitchFamily="18" charset="0"/>
                <a:cs typeface="Times New Roman" pitchFamily="18" charset="0"/>
              </a:rPr>
              <a:t>I</a:t>
            </a:r>
            <a:r>
              <a:rPr lang="ru-RU" sz="2200" b="1" dirty="0">
                <a:latin typeface="Times New Roman" pitchFamily="18" charset="0"/>
                <a:cs typeface="Times New Roman" pitchFamily="18" charset="0"/>
              </a:rPr>
              <a:t> этап. Разработка технико-экономического обоснования проекта </a:t>
            </a:r>
            <a:r>
              <a:rPr lang="ru-RU" sz="2200" dirty="0">
                <a:latin typeface="Times New Roman" pitchFamily="18" charset="0"/>
                <a:cs typeface="Times New Roman" pitchFamily="18" charset="0"/>
              </a:rPr>
              <a:t>предполагает его детальную проработку по всем основным аспектам (институциональному, социальному, экологическому, коммерческому, финансовому, техническому и экономическому). Кроме того, проект оценивается с позиций всех воз­можных его участников и других заинтересованных сторон.</a:t>
            </a:r>
          </a:p>
          <a:p>
            <a:pPr indent="441325" algn="just"/>
            <a:r>
              <a:rPr lang="ru-RU" sz="2200" dirty="0">
                <a:latin typeface="Times New Roman" pitchFamily="18" charset="0"/>
                <a:cs typeface="Times New Roman" pitchFamily="18" charset="0"/>
              </a:rPr>
              <a:t>Результаты всех этих работ оформляются в виде технико-эко­номического обоснования (ТЭО) или бизнес-плана проекта. ТЭО и бизнес-план являются документами, на основании которых ин­вестором принимается решение о возможности (или невозможно­сти) финансирования проекта.</a:t>
            </a:r>
          </a:p>
          <a:p>
            <a:pPr indent="441325" algn="just"/>
            <a:r>
              <a:rPr lang="ru-RU" sz="2200" dirty="0">
                <a:latin typeface="Times New Roman" pitchFamily="18" charset="0"/>
                <a:cs typeface="Times New Roman" pitchFamily="18" charset="0"/>
              </a:rPr>
              <a:t>На данном этапе решается проблема «ликвидации альтерна­тив», то есть из широкого ряда предварительно (но с высокой степенью неопределенности) идентифицированных альтернатив выбирается одна или несколько наиболее реальных для последую­щего осуществления.</a:t>
            </a:r>
          </a:p>
        </p:txBody>
      </p:sp>
    </p:spTree>
    <p:extLst>
      <p:ext uri="{BB962C8B-B14F-4D97-AF65-F5344CB8AC3E}">
        <p14:creationId xmlns:p14="http://schemas.microsoft.com/office/powerpoint/2010/main" val="2737981193"/>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310004"/>
            <a:ext cx="9144000"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ru-RU" sz="2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Далее в качестве основного примера будут рассмотрены требо­вания к бизнес-планам инвестиционных проектов, которые сфор­мулированы в постановлении Правительства РФ № 1470 от 22 но­ября 1997 г. Первоначально на его основе выделялись средства для поддержки реализации и инвестиционных проектов за счет бюд­жета развития РФ. В дальнейшем это постановление было взято за основу многими региональными администрациями, которые адап­тировали к местным условиям правила проведения конкурсов инвестиционных проектов, выделения соответствующих средств или предоставления гарантий. Таким образом, данное Положение можно считать не только хорошим образцом, но и реально дей­ствующим (в том числе для предприятий АПК) документом, хотя его основной разработчик (Минэкономики РФ) частично пере­шел на другие правила работы с проектами.</a:t>
            </a:r>
            <a:endParaRPr kumimoji="0" lang="ru-RU"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83652081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001643"/>
          </a:xfrm>
          <a:prstGeom prst="rect">
            <a:avLst/>
          </a:prstGeom>
        </p:spPr>
        <p:txBody>
          <a:bodyPr wrap="square">
            <a:spAutoFit/>
          </a:bodyPr>
          <a:lstStyle/>
          <a:p>
            <a:pPr indent="546100" algn="just"/>
            <a:r>
              <a:rPr lang="ru-RU" sz="3200" dirty="0">
                <a:latin typeface="Times New Roman" pitchFamily="18" charset="0"/>
                <a:cs typeface="Times New Roman" pitchFamily="18" charset="0"/>
              </a:rPr>
              <a:t>В соответствии с указанным Положением в состав бизнес-пла­на, который предприятие — инициатор проекта должно предоста­вить для участия в конкурсе на получение финансовой поддерж­ки, входят следующие основные разделы:</a:t>
            </a:r>
          </a:p>
          <a:p>
            <a:pPr marL="457200" indent="-457200" algn="just">
              <a:buFont typeface="Arial" pitchFamily="34" charset="0"/>
              <a:buChar char="•"/>
            </a:pPr>
            <a:r>
              <a:rPr lang="ru-RU" sz="3200" dirty="0">
                <a:latin typeface="Times New Roman" pitchFamily="18" charset="0"/>
                <a:cs typeface="Times New Roman" pitchFamily="18" charset="0"/>
              </a:rPr>
              <a:t>резюме проекта;</a:t>
            </a:r>
          </a:p>
          <a:p>
            <a:pPr marL="457200" indent="-457200" algn="just">
              <a:buFont typeface="Arial" pitchFamily="34" charset="0"/>
              <a:buChar char="•"/>
            </a:pPr>
            <a:r>
              <a:rPr lang="ru-RU" sz="3200" dirty="0">
                <a:latin typeface="Times New Roman" pitchFamily="18" charset="0"/>
                <a:cs typeface="Times New Roman" pitchFamily="18" charset="0"/>
              </a:rPr>
              <a:t>вводная часть;</a:t>
            </a:r>
          </a:p>
          <a:p>
            <a:pPr marL="457200" indent="-457200" algn="just">
              <a:buFont typeface="Arial" pitchFamily="34" charset="0"/>
              <a:buChar char="•"/>
            </a:pPr>
            <a:r>
              <a:rPr lang="ru-RU" sz="3200" dirty="0">
                <a:latin typeface="Times New Roman" pitchFamily="18" charset="0"/>
                <a:cs typeface="Times New Roman" pitchFamily="18" charset="0"/>
              </a:rPr>
              <a:t>анализ положения дел в отрасли;</a:t>
            </a:r>
          </a:p>
          <a:p>
            <a:pPr marL="457200" indent="-457200" algn="just">
              <a:buFont typeface="Arial" pitchFamily="34" charset="0"/>
              <a:buChar char="•"/>
            </a:pPr>
            <a:r>
              <a:rPr lang="ru-RU" sz="3200" dirty="0">
                <a:latin typeface="Times New Roman" pitchFamily="18" charset="0"/>
                <a:cs typeface="Times New Roman" pitchFamily="18" charset="0"/>
              </a:rPr>
              <a:t>производственный план;</a:t>
            </a:r>
          </a:p>
          <a:p>
            <a:pPr marL="457200" indent="-457200" algn="just">
              <a:buFont typeface="Arial" pitchFamily="34" charset="0"/>
              <a:buChar char="•"/>
            </a:pPr>
            <a:r>
              <a:rPr lang="ru-RU" sz="3200" dirty="0">
                <a:latin typeface="Times New Roman" pitchFamily="18" charset="0"/>
                <a:cs typeface="Times New Roman" pitchFamily="18" charset="0"/>
              </a:rPr>
              <a:t>план маркетинга;</a:t>
            </a:r>
          </a:p>
          <a:p>
            <a:pPr marL="457200" indent="-457200" algn="just">
              <a:buFont typeface="Arial" pitchFamily="34" charset="0"/>
              <a:buChar char="•"/>
            </a:pPr>
            <a:r>
              <a:rPr lang="ru-RU" sz="3200" dirty="0">
                <a:latin typeface="Times New Roman" pitchFamily="18" charset="0"/>
                <a:cs typeface="Times New Roman" pitchFamily="18" charset="0"/>
              </a:rPr>
              <a:t>организационный план;</a:t>
            </a:r>
          </a:p>
          <a:p>
            <a:pPr marL="457200" indent="-457200" algn="just">
              <a:buFont typeface="Arial" pitchFamily="34" charset="0"/>
              <a:buChar char="•"/>
            </a:pPr>
            <a:r>
              <a:rPr lang="ru-RU" sz="3200" dirty="0">
                <a:latin typeface="Times New Roman" pitchFamily="18" charset="0"/>
                <a:cs typeface="Times New Roman" pitchFamily="18" charset="0"/>
              </a:rPr>
              <a:t>финансовый план.</a:t>
            </a:r>
          </a:p>
        </p:txBody>
      </p:sp>
    </p:spTree>
    <p:extLst>
      <p:ext uri="{BB962C8B-B14F-4D97-AF65-F5344CB8AC3E}">
        <p14:creationId xmlns:p14="http://schemas.microsoft.com/office/powerpoint/2010/main" val="50523661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370975"/>
          </a:xfrm>
          <a:prstGeom prst="rect">
            <a:avLst/>
          </a:prstGeom>
        </p:spPr>
        <p:txBody>
          <a:bodyPr wrap="square">
            <a:spAutoFit/>
          </a:bodyPr>
          <a:lstStyle/>
          <a:p>
            <a:pPr algn="ctr"/>
            <a:r>
              <a:rPr lang="ru-RU" sz="2400" b="1" dirty="0">
                <a:latin typeface="Times New Roman" pitchFamily="18" charset="0"/>
                <a:cs typeface="Times New Roman" pitchFamily="18" charset="0"/>
              </a:rPr>
              <a:t>3. ОСНОВНЫЕ ТРЕБОВАНИЯ К ПРОГРАММНОМУ        ОБЕСПЕЧЕНИЮ ЭКОНОМИЧЕСКОЙ  ОЦЕНКИ ИНВЕСТИЦИИ</a:t>
            </a:r>
            <a:endParaRPr lang="ru-RU" sz="2400" dirty="0">
              <a:latin typeface="Times New Roman" pitchFamily="18" charset="0"/>
              <a:cs typeface="Times New Roman" pitchFamily="18" charset="0"/>
            </a:endParaRPr>
          </a:p>
          <a:p>
            <a:pPr indent="546100" algn="just"/>
            <a:r>
              <a:rPr lang="ru-RU" sz="2400" dirty="0">
                <a:latin typeface="Times New Roman" pitchFamily="18" charset="0"/>
                <a:cs typeface="Times New Roman" pitchFamily="18" charset="0"/>
              </a:rPr>
              <a:t>Фирмы — разработчики специализированных систем автомати­зированных расчетов, необходимых для анализа проектов и офор­мления бизнес-планов, как правило, располагают необходимыми специалистами, уделяют достаточно много времени процедурам тестирования и отладки программ, организации их сопровожде­ния, подготовке инструкций для пользователей и т. п. Надежность программных продуктов, прошедших длительную обкатку во мно­гих организациях, недостижима для разовых и уникальных разра­боток. К тому же уровень сервиса для таких систем значительно выше того, который характерен для простейших разработок, вы­полненных под конкретный проект.</a:t>
            </a:r>
          </a:p>
          <a:p>
            <a:pPr indent="546100" algn="just"/>
            <a:r>
              <a:rPr lang="ru-RU" sz="2400" dirty="0">
                <a:latin typeface="Times New Roman" pitchFamily="18" charset="0"/>
                <a:cs typeface="Times New Roman" pitchFamily="18" charset="0"/>
              </a:rPr>
              <a:t>Любой пакет прикладных программ по анализу инвестицион­ных проектов должен включать средства, позволяющие решать следующие задачи:</a:t>
            </a:r>
          </a:p>
        </p:txBody>
      </p:sp>
    </p:spTree>
    <p:extLst>
      <p:ext uri="{BB962C8B-B14F-4D97-AF65-F5344CB8AC3E}">
        <p14:creationId xmlns:p14="http://schemas.microsoft.com/office/powerpoint/2010/main" val="166886751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17251"/>
          </a:xfrm>
          <a:prstGeom prst="rect">
            <a:avLst/>
          </a:prstGeom>
        </p:spPr>
        <p:txBody>
          <a:bodyPr wrap="square">
            <a:spAutoFit/>
          </a:bodyPr>
          <a:lstStyle/>
          <a:p>
            <a:pPr algn="just"/>
            <a:r>
              <a:rPr lang="ru-RU" sz="2300" dirty="0">
                <a:latin typeface="Times New Roman" pitchFamily="18" charset="0"/>
                <a:cs typeface="Times New Roman" pitchFamily="18" charset="0"/>
              </a:rPr>
              <a:t>построение денежных потоков, характеризующих проект и его воздействие на участников, включая расчеты:</a:t>
            </a:r>
          </a:p>
          <a:p>
            <a:pPr algn="just"/>
            <a:r>
              <a:rPr lang="ru-RU" sz="2300" dirty="0">
                <a:latin typeface="Times New Roman" pitchFamily="18" charset="0"/>
                <a:cs typeface="Times New Roman" pitchFamily="18" charset="0"/>
              </a:rPr>
              <a:t>а)	выручки от продаж продукции и услуг с учетом ассортимен­та, графика и каналов реализации;</a:t>
            </a:r>
          </a:p>
          <a:p>
            <a:pPr algn="just"/>
            <a:r>
              <a:rPr lang="ru-RU" sz="2300" dirty="0">
                <a:latin typeface="Times New Roman" pitchFamily="18" charset="0"/>
                <a:cs typeface="Times New Roman" pitchFamily="18" charset="0"/>
              </a:rPr>
              <a:t>б)	текущих затрат на производство и реализацию продукции с</a:t>
            </a:r>
            <a:br>
              <a:rPr lang="ru-RU" sz="2300" dirty="0">
                <a:latin typeface="Times New Roman" pitchFamily="18" charset="0"/>
                <a:cs typeface="Times New Roman" pitchFamily="18" charset="0"/>
              </a:rPr>
            </a:br>
            <a:r>
              <a:rPr lang="ru-RU" sz="2300" dirty="0">
                <a:latin typeface="Times New Roman" pitchFamily="18" charset="0"/>
                <a:cs typeface="Times New Roman" pitchFamily="18" charset="0"/>
              </a:rPr>
              <a:t>учетом структуры затрат (по статьям затрат, видам сырья и комп­лектующих и т. д.);</a:t>
            </a:r>
          </a:p>
          <a:p>
            <a:pPr algn="just"/>
            <a:r>
              <a:rPr lang="ru-RU" sz="2300" dirty="0">
                <a:latin typeface="Times New Roman" pitchFamily="18" charset="0"/>
                <a:cs typeface="Times New Roman" pitchFamily="18" charset="0"/>
              </a:rPr>
              <a:t>в)	капитальных затрат с учетом их состава и графика осуществления;</a:t>
            </a:r>
          </a:p>
          <a:p>
            <a:pPr algn="just"/>
            <a:r>
              <a:rPr lang="ru-RU" sz="2300" dirty="0">
                <a:latin typeface="Times New Roman" pitchFamily="18" charset="0"/>
                <a:cs typeface="Times New Roman" pitchFamily="18" charset="0"/>
              </a:rPr>
              <a:t>г)	затрат на формирование запаса оборотных средств (на при­</a:t>
            </a:r>
            <a:br>
              <a:rPr lang="ru-RU" sz="2300" dirty="0">
                <a:latin typeface="Times New Roman" pitchFamily="18" charset="0"/>
                <a:cs typeface="Times New Roman" pitchFamily="18" charset="0"/>
              </a:rPr>
            </a:br>
            <a:r>
              <a:rPr lang="ru-RU" sz="2300" dirty="0">
                <a:latin typeface="Times New Roman" pitchFamily="18" charset="0"/>
                <a:cs typeface="Times New Roman" pitchFamily="18" charset="0"/>
              </a:rPr>
              <a:t>рост рабочего капитала);</a:t>
            </a:r>
          </a:p>
          <a:p>
            <a:pPr algn="just"/>
            <a:r>
              <a:rPr lang="ru-RU" sz="2300" dirty="0">
                <a:latin typeface="Times New Roman" pitchFamily="18" charset="0"/>
                <a:cs typeface="Times New Roman" pitchFamily="18" charset="0"/>
              </a:rPr>
              <a:t>д)	остаточной стоимости инвестиций;</a:t>
            </a:r>
          </a:p>
          <a:p>
            <a:pPr algn="just"/>
            <a:r>
              <a:rPr lang="ru-RU" sz="2300" dirty="0">
                <a:latin typeface="Times New Roman" pitchFamily="18" charset="0"/>
                <a:cs typeface="Times New Roman" pitchFamily="18" charset="0"/>
              </a:rPr>
              <a:t>е)	прочих затрат и прочих выгод, связанных с проектом;</a:t>
            </a:r>
          </a:p>
          <a:p>
            <a:pPr algn="just"/>
            <a:r>
              <a:rPr lang="ru-RU" sz="2300" dirty="0">
                <a:latin typeface="Times New Roman" pitchFamily="18" charset="0"/>
                <a:cs typeface="Times New Roman" pitchFamily="18" charset="0"/>
              </a:rPr>
              <a:t>расчет показателей эффективности проекта (включая сравне­ние ситуаций «с проектом» и «без проекта») и показателей его ре­ализуемости в ценах базисного периода, в прогнозных ценах и в расчетных ценах;</a:t>
            </a:r>
          </a:p>
          <a:p>
            <a:pPr algn="just"/>
            <a:r>
              <a:rPr lang="ru-RU" sz="2300" dirty="0">
                <a:latin typeface="Times New Roman" pitchFamily="18" charset="0"/>
                <a:cs typeface="Times New Roman" pitchFamily="18" charset="0"/>
              </a:rPr>
              <a:t>учет налогового законодательства и его воздействия на денеж­ные потоки предприятия, реализующего проект</a:t>
            </a:r>
            <a:r>
              <a:rPr lang="ru-RU" sz="2300" dirty="0" smtClean="0">
                <a:latin typeface="Times New Roman" pitchFamily="18" charset="0"/>
                <a:cs typeface="Times New Roman" pitchFamily="18" charset="0"/>
              </a:rPr>
              <a:t>;</a:t>
            </a:r>
            <a:endParaRPr lang="ru-RU" sz="2300" dirty="0">
              <a:latin typeface="Times New Roman" pitchFamily="18" charset="0"/>
              <a:cs typeface="Times New Roman" pitchFamily="18" charset="0"/>
            </a:endParaRPr>
          </a:p>
        </p:txBody>
      </p:sp>
    </p:spTree>
    <p:extLst>
      <p:ext uri="{BB962C8B-B14F-4D97-AF65-F5344CB8AC3E}">
        <p14:creationId xmlns:p14="http://schemas.microsoft.com/office/powerpoint/2010/main" val="15934874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370975"/>
          </a:xfrm>
          <a:prstGeom prst="rect">
            <a:avLst/>
          </a:prstGeom>
        </p:spPr>
        <p:txBody>
          <a:bodyPr wrap="square">
            <a:spAutoFit/>
          </a:bodyPr>
          <a:lstStyle/>
          <a:p>
            <a:pPr algn="just"/>
            <a:r>
              <a:rPr lang="ru-RU" sz="2400" dirty="0" smtClean="0">
                <a:latin typeface="Times New Roman" pitchFamily="18" charset="0"/>
                <a:cs typeface="Times New Roman" pitchFamily="18" charset="0"/>
              </a:rPr>
              <a:t>учет </a:t>
            </a:r>
            <a:r>
              <a:rPr lang="ru-RU" sz="2400" dirty="0">
                <a:latin typeface="Times New Roman" pitchFamily="18" charset="0"/>
                <a:cs typeface="Times New Roman" pitchFamily="18" charset="0"/>
              </a:rPr>
              <a:t>вариантов финансирования проекта, кредитных операций, операций с наличностью и схем обслуживания долга (с возможно­стью подбора схемы, обеспечивающей достаточный эффект и вы­сокую устойчивость проекта к вероятным изменениям условий его реализации);</a:t>
            </a:r>
          </a:p>
          <a:p>
            <a:pPr algn="just"/>
            <a:r>
              <a:rPr lang="ru-RU" sz="2400" dirty="0">
                <a:latin typeface="Times New Roman" pitchFamily="18" charset="0"/>
                <a:cs typeface="Times New Roman" pitchFamily="18" charset="0"/>
              </a:rPr>
              <a:t>проведение анализа рисков проекта и проверка действенности предлагаемых мер по его снижению;</a:t>
            </a:r>
          </a:p>
          <a:p>
            <a:pPr algn="just"/>
            <a:r>
              <a:rPr lang="ru-RU" sz="2400" dirty="0">
                <a:latin typeface="Times New Roman" pitchFamily="18" charset="0"/>
                <a:cs typeface="Times New Roman" pitchFamily="18" charset="0"/>
              </a:rPr>
              <a:t>оценка проекта с разных позиций, включая учет точек зрения</a:t>
            </a:r>
          </a:p>
          <a:p>
            <a:pPr algn="just"/>
            <a:r>
              <a:rPr lang="ru-RU" sz="2400" dirty="0">
                <a:latin typeface="Times New Roman" pitchFamily="18" charset="0"/>
                <a:cs typeface="Times New Roman" pitchFamily="18" charset="0"/>
              </a:rPr>
              <a:t>других участников проекта (не только предприятия-инициато­ра), а также определение общественной и бюджетной эффектив­ности проекта;</a:t>
            </a:r>
          </a:p>
          <a:p>
            <a:pPr algn="just"/>
            <a:r>
              <a:rPr lang="ru-RU" sz="2400" dirty="0">
                <a:latin typeface="Times New Roman" pitchFamily="18" charset="0"/>
                <a:cs typeface="Times New Roman" pitchFamily="18" charset="0"/>
              </a:rPr>
              <a:t>расчет показателей, характеризующих финансовое состояние предприятий — участников проекта не только на момент экспер­тизы проекта, но и на перспективу в случае его реализации;</a:t>
            </a:r>
          </a:p>
          <a:p>
            <a:pPr algn="just"/>
            <a:r>
              <a:rPr lang="ru-RU" sz="2400" dirty="0">
                <a:latin typeface="Times New Roman" pitchFamily="18" charset="0"/>
                <a:cs typeface="Times New Roman" pitchFamily="18" charset="0"/>
              </a:rPr>
              <a:t>сокращение затрат на оформление результатов расчета в виде документов, включаемых в состав бизнес-плана инвестиционного проекта.</a:t>
            </a:r>
          </a:p>
        </p:txBody>
      </p:sp>
    </p:spTree>
    <p:extLst>
      <p:ext uri="{BB962C8B-B14F-4D97-AF65-F5344CB8AC3E}">
        <p14:creationId xmlns:p14="http://schemas.microsoft.com/office/powerpoint/2010/main" val="149125414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370975"/>
          </a:xfrm>
          <a:prstGeom prst="rect">
            <a:avLst/>
          </a:prstGeom>
        </p:spPr>
        <p:txBody>
          <a:bodyPr wrap="square">
            <a:spAutoFit/>
          </a:bodyPr>
          <a:lstStyle/>
          <a:p>
            <a:pPr indent="546100" algn="just"/>
            <a:r>
              <a:rPr lang="ru-RU" sz="2400" dirty="0">
                <a:latin typeface="Times New Roman" pitchFamily="18" charset="0"/>
                <a:cs typeface="Times New Roman" pitchFamily="18" charset="0"/>
              </a:rPr>
              <a:t>Полного соответствия перечисленным требованиям нет ни в одном из известных авторам пакетов прикладных программ. В Рос­сии наиболее популярными являются программные продукты фир­мы «Альт», программный комплекс </a:t>
            </a:r>
            <a:r>
              <a:rPr lang="en-US" sz="2400" dirty="0">
                <a:latin typeface="Times New Roman" pitchFamily="18" charset="0"/>
                <a:cs typeface="Times New Roman" pitchFamily="18" charset="0"/>
              </a:rPr>
              <a:t>Project Expert</a:t>
            </a:r>
            <a:r>
              <a:rPr lang="ru-RU" sz="2400" dirty="0">
                <a:latin typeface="Times New Roman" pitchFamily="18" charset="0"/>
                <a:cs typeface="Times New Roman" pitchFamily="18" charset="0"/>
              </a:rPr>
              <a:t> с модификация­ми, разработки фирмы ИНЭК (ТЭО-</a:t>
            </a:r>
            <a:r>
              <a:rPr lang="ru-RU" sz="2400" dirty="0" err="1">
                <a:latin typeface="Times New Roman" pitchFamily="18" charset="0"/>
                <a:cs typeface="Times New Roman" pitchFamily="18" charset="0"/>
              </a:rPr>
              <a:t>инвест</a:t>
            </a:r>
            <a:r>
              <a:rPr lang="ru-RU" sz="2400" dirty="0">
                <a:latin typeface="Times New Roman" pitchFamily="18" charset="0"/>
                <a:cs typeface="Times New Roman" pitchFamily="18" charset="0"/>
              </a:rPr>
              <a:t>). В некоторых отраслях эксплуатируются специализированные программные средства (на­пример, разработка РГУНГ им. Губкина для отраслей нефте­газового комплекса). Из зарубежных пакетов наиболее известен </a:t>
            </a:r>
            <a:r>
              <a:rPr lang="en-US" sz="2400" dirty="0">
                <a:latin typeface="Times New Roman" pitchFamily="18" charset="0"/>
                <a:cs typeface="Times New Roman" pitchFamily="18" charset="0"/>
              </a:rPr>
              <a:t>COMFAR</a:t>
            </a:r>
            <a:r>
              <a:rPr lang="ru-RU" sz="2400" dirty="0">
                <a:latin typeface="Times New Roman" pitchFamily="18" charset="0"/>
                <a:cs typeface="Times New Roman" pitchFamily="18" charset="0"/>
              </a:rPr>
              <a:t>, сертифицированный и используемый </a:t>
            </a:r>
            <a:r>
              <a:rPr lang="en-US" sz="2400" dirty="0">
                <a:latin typeface="Times New Roman" pitchFamily="18" charset="0"/>
                <a:cs typeface="Times New Roman" pitchFamily="18" charset="0"/>
              </a:rPr>
              <a:t>UNIDO</a:t>
            </a:r>
            <a:r>
              <a:rPr lang="ru-RU" sz="2400" dirty="0">
                <a:latin typeface="Times New Roman" pitchFamily="18" charset="0"/>
                <a:cs typeface="Times New Roman" pitchFamily="18" charset="0"/>
              </a:rPr>
              <a:t>. Во Все­мирном банке используются уже </a:t>
            </a:r>
            <a:r>
              <a:rPr lang="ru-RU" sz="2400" dirty="0" err="1">
                <a:latin typeface="Times New Roman" pitchFamily="18" charset="0"/>
                <a:cs typeface="Times New Roman" pitchFamily="18" charset="0"/>
              </a:rPr>
              <a:t>упоминавшаяся</a:t>
            </a:r>
            <a:r>
              <a:rPr lang="ru-RU" sz="2400" dirty="0">
                <a:latin typeface="Times New Roman" pitchFamily="18" charset="0"/>
                <a:cs typeface="Times New Roman" pitchFamily="18" charset="0"/>
              </a:rPr>
              <a:t> система </a:t>
            </a:r>
            <a:r>
              <a:rPr lang="en-US" sz="2400" dirty="0">
                <a:latin typeface="Times New Roman" pitchFamily="18" charset="0"/>
                <a:cs typeface="Times New Roman" pitchFamily="18" charset="0"/>
              </a:rPr>
              <a:t>COSTAB</a:t>
            </a:r>
            <a:r>
              <a:rPr lang="ru-RU" sz="2400" dirty="0">
                <a:latin typeface="Times New Roman" pitchFamily="18" charset="0"/>
                <a:cs typeface="Times New Roman" pitchFamily="18" charset="0"/>
              </a:rPr>
              <a:t>, а для аграрных проектов — система </a:t>
            </a:r>
            <a:r>
              <a:rPr lang="en-US" sz="2400" dirty="0">
                <a:latin typeface="Times New Roman" pitchFamily="18" charset="0"/>
                <a:cs typeface="Times New Roman" pitchFamily="18" charset="0"/>
              </a:rPr>
              <a:t>FARMOD</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Farmer</a:t>
            </a:r>
            <a:r>
              <a:rPr lang="ru-RU" sz="2400" dirty="0">
                <a:latin typeface="Times New Roman" pitchFamily="18" charset="0"/>
                <a:cs typeface="Times New Roman" pitchFamily="18" charset="0"/>
              </a:rPr>
              <a:t> &amp; </a:t>
            </a:r>
            <a:r>
              <a:rPr lang="en-US" sz="2400" dirty="0">
                <a:latin typeface="Times New Roman" pitchFamily="18" charset="0"/>
                <a:cs typeface="Times New Roman" pitchFamily="18" charset="0"/>
              </a:rPr>
              <a:t>Model</a:t>
            </a:r>
            <a:r>
              <a:rPr lang="ru-RU" sz="2400" dirty="0">
                <a:latin typeface="Times New Roman" pitchFamily="18" charset="0"/>
                <a:cs typeface="Times New Roman" pitchFamily="18" charset="0"/>
              </a:rPr>
              <a:t>).</a:t>
            </a:r>
          </a:p>
          <a:p>
            <a:pPr indent="546100" algn="just"/>
            <a:r>
              <a:rPr lang="ru-RU" sz="2400" dirty="0">
                <a:latin typeface="Times New Roman" pitchFamily="18" charset="0"/>
                <a:cs typeface="Times New Roman" pitchFamily="18" charset="0"/>
              </a:rPr>
              <a:t>Перечисленные системы могут быть классифицированы по це­лому ряду признаков: по степени универсальности, по возможнос­ти адаптации к отраслевой или региональной специфике, по соот­ветствию схемы расчетов и форм таблиц требованиям той или иной структуры бизнес-плана, по степени удобства подготовки разделов бизнес-плана.</a:t>
            </a:r>
          </a:p>
        </p:txBody>
      </p:sp>
    </p:spTree>
    <p:extLst>
      <p:ext uri="{BB962C8B-B14F-4D97-AF65-F5344CB8AC3E}">
        <p14:creationId xmlns:p14="http://schemas.microsoft.com/office/powerpoint/2010/main" val="3736193915"/>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Важной характеристикой пакета прикладных программ являет­ся степень его открытости. Закрытые программные продукты, как правило, не позволяют пользователям ничего изменять в алгорит­ме, и система расчетов является для них «черным ящиком». Ос­новное достоинство закрытости — то, что лица, не обладающие достаточной квалификацией, ничего не могут испортить в предла­гаемом продукте. Но оно легко становится недостатком, посколь­ку приходится полностью принимать на веру методические реше­ния разработчиков. Проследить их логику и выяснить причины получения тех или иных результатов (иногда весьма неожидан­ных) практически невозможно. Затруднено и объединение закры­тых систем с другими программами, которые в ряде случае целе­сообразно было бы подключать к пакету на входе или на выходе. В то же время закрытые системы обычно обеспечивают более вы­сокий уровень сервиса во всех остальных отношениях (гибкое уп­равление процессами подготовки данных, расчетов и вывода ре­зультатов; обеспечение автоматизированного выполнения расче­тов по анализу чувствительности; активное применение графичес­ких методов представления результатов и т. п.). Их отличитель­ным свойством является также высокий уровень защиты от не­санкционированного использования и копирования.</a:t>
            </a:r>
          </a:p>
        </p:txBody>
      </p:sp>
    </p:spTree>
    <p:extLst>
      <p:ext uri="{BB962C8B-B14F-4D97-AF65-F5344CB8AC3E}">
        <p14:creationId xmlns:p14="http://schemas.microsoft.com/office/powerpoint/2010/main" val="167743961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555641"/>
          </a:xfrm>
          <a:prstGeom prst="rect">
            <a:avLst/>
          </a:prstGeom>
        </p:spPr>
        <p:txBody>
          <a:bodyPr wrap="square">
            <a:spAutoFit/>
          </a:bodyPr>
          <a:lstStyle/>
          <a:p>
            <a:pPr algn="just"/>
            <a:r>
              <a:rPr lang="ru-RU" sz="2800" dirty="0">
                <a:latin typeface="Times New Roman" pitchFamily="18" charset="0"/>
                <a:cs typeface="Times New Roman" pitchFamily="18" charset="0"/>
              </a:rPr>
              <a:t>Открытые системы, как правило, разрабатываются на базе </a:t>
            </a:r>
            <a:r>
              <a:rPr lang="en-US" sz="2800" dirty="0">
                <a:latin typeface="Times New Roman" pitchFamily="18" charset="0"/>
                <a:cs typeface="Times New Roman" pitchFamily="18" charset="0"/>
              </a:rPr>
              <a:t>Excel</a:t>
            </a:r>
            <a:r>
              <a:rPr lang="ru-RU" sz="2800" dirty="0">
                <a:latin typeface="Times New Roman" pitchFamily="18" charset="0"/>
                <a:cs typeface="Times New Roman" pitchFamily="18" charset="0"/>
              </a:rPr>
              <a:t> с помощью языка </a:t>
            </a:r>
            <a:r>
              <a:rPr lang="en-US" sz="2800" dirty="0">
                <a:latin typeface="Times New Roman" pitchFamily="18" charset="0"/>
                <a:cs typeface="Times New Roman" pitchFamily="18" charset="0"/>
              </a:rPr>
              <a:t>Visual Basic</a:t>
            </a:r>
            <a:r>
              <a:rPr lang="ru-RU" sz="2800" dirty="0">
                <a:latin typeface="Times New Roman" pitchFamily="18" charset="0"/>
                <a:cs typeface="Times New Roman" pitchFamily="18" charset="0"/>
              </a:rPr>
              <a:t>. Они характеризуются более низким уровнем сервиса и защиты от незаконного распростране­ния. В то же время пользователь без труда может дополнить от­крытую систему собственными разработками (например, обеспе­чить с помощью собственной программы расчет исходных данных для анализа, а результаты ее работы подать на вход системы). Без особого труда можно организовать и дополнительную обработку данных, полученных от системы на выходе. Эти дополнительные программные блоки могут обеспечить хороший учет отраслевой и любой другой специфики. В то же время сложные финансовые расчеты, учет налогообложения, кредитных операций будет вы­полнять основная часть системы.</a:t>
            </a:r>
          </a:p>
        </p:txBody>
      </p:sp>
    </p:spTree>
    <p:extLst>
      <p:ext uri="{BB962C8B-B14F-4D97-AF65-F5344CB8AC3E}">
        <p14:creationId xmlns:p14="http://schemas.microsoft.com/office/powerpoint/2010/main" val="163799102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740307"/>
          </a:xfrm>
          <a:prstGeom prst="rect">
            <a:avLst/>
          </a:prstGeom>
        </p:spPr>
        <p:txBody>
          <a:bodyPr wrap="square">
            <a:spAutoFit/>
          </a:bodyPr>
          <a:lstStyle/>
          <a:p>
            <a:pPr indent="546100" algn="just"/>
            <a:r>
              <a:rPr lang="ru-RU" sz="2400" dirty="0">
                <a:latin typeface="Times New Roman" pitchFamily="18" charset="0"/>
                <a:cs typeface="Times New Roman" pitchFamily="18" charset="0"/>
              </a:rPr>
              <a:t>Классическими примерами закрытых систем можно считать раз­работки российской фирмы «Про-Инвест Консалтинг». Програм­мные продукты фирмы «Альт» (Альт-Инвест, Альт-Инвест-Прим, Альт-</a:t>
            </a:r>
            <a:r>
              <a:rPr lang="ru-RU" sz="2400" dirty="0" err="1">
                <a:latin typeface="Times New Roman" pitchFamily="18" charset="0"/>
                <a:cs typeface="Times New Roman" pitchFamily="18" charset="0"/>
              </a:rPr>
              <a:t>Финанс</a:t>
            </a:r>
            <a:r>
              <a:rPr lang="ru-RU" sz="2400" dirty="0">
                <a:latin typeface="Times New Roman" pitchFamily="18" charset="0"/>
                <a:cs typeface="Times New Roman" pitchFamily="18" charset="0"/>
              </a:rPr>
              <a:t>, Альт-Прогноз) являются открытыми. В табл. 125 представлены некоторые сравнительные характеристики этих оте­чественных разработок и системы </a:t>
            </a:r>
            <a:r>
              <a:rPr lang="en-US" sz="2400" dirty="0">
                <a:latin typeface="Times New Roman" pitchFamily="18" charset="0"/>
                <a:cs typeface="Times New Roman" pitchFamily="18" charset="0"/>
              </a:rPr>
              <a:t>COMFAR</a:t>
            </a:r>
            <a:r>
              <a:rPr lang="ru-RU" sz="2400" dirty="0">
                <a:latin typeface="Times New Roman" pitchFamily="18" charset="0"/>
                <a:cs typeface="Times New Roman" pitchFamily="18" charset="0"/>
              </a:rPr>
              <a:t>.</a:t>
            </a:r>
          </a:p>
          <a:p>
            <a:pPr indent="546100" algn="just"/>
            <a:r>
              <a:rPr lang="ru-RU" sz="2400" dirty="0">
                <a:latin typeface="Times New Roman" pitchFamily="18" charset="0"/>
                <a:cs typeface="Times New Roman" pitchFamily="18" charset="0"/>
              </a:rPr>
              <a:t>При выборе между приобретением специализированного паке­та прикладных программ и периодической разработкой (или кор­ректировкой) собственных электронных таблиц в системе </a:t>
            </a:r>
            <a:r>
              <a:rPr lang="en-US" sz="2400" dirty="0">
                <a:latin typeface="Times New Roman" pitchFamily="18" charset="0"/>
                <a:cs typeface="Times New Roman" pitchFamily="18" charset="0"/>
              </a:rPr>
              <a:t>Excel</a:t>
            </a:r>
            <a:r>
              <a:rPr lang="ru-RU" sz="2400" dirty="0">
                <a:latin typeface="Times New Roman" pitchFamily="18" charset="0"/>
                <a:cs typeface="Times New Roman" pitchFamily="18" charset="0"/>
              </a:rPr>
              <a:t> пользователь должен соизмерить затраты инвестиционного харак­тера (покупка программного продукта, обучение персонала, изме­нение и регламентация работ по оценке проектов, вызванная при­менением новой программы) с изменением выгод и затрат, свя­занным с регулярным или эпизодическим использованием приоб­ретаемого пакета. Важно учесть также квалификацию сотруд­ников, занимающихся разработкой бизнес-планов, как в вопросах проектного анализа, так и в работе с указанными программными средствами.</a:t>
            </a:r>
          </a:p>
        </p:txBody>
      </p:sp>
    </p:spTree>
    <p:extLst>
      <p:ext uri="{BB962C8B-B14F-4D97-AF65-F5344CB8AC3E}">
        <p14:creationId xmlns:p14="http://schemas.microsoft.com/office/powerpoint/2010/main" val="955033274"/>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ChangeAspect="1"/>
          </p:cNvGraphicFramePr>
          <p:nvPr>
            <p:extLst>
              <p:ext uri="{D42A27DB-BD31-4B8C-83A1-F6EECF244321}">
                <p14:modId xmlns:p14="http://schemas.microsoft.com/office/powerpoint/2010/main" val="1861522831"/>
              </p:ext>
            </p:extLst>
          </p:nvPr>
        </p:nvGraphicFramePr>
        <p:xfrm>
          <a:off x="3779911" y="2308458"/>
          <a:ext cx="2382633" cy="904518"/>
        </p:xfrm>
        <a:graphic>
          <a:graphicData uri="http://schemas.openxmlformats.org/presentationml/2006/ole">
            <mc:AlternateContent xmlns:mc="http://schemas.openxmlformats.org/markup-compatibility/2006">
              <mc:Choice xmlns:v="urn:schemas-microsoft-com:vml" Requires="v">
                <p:oleObj spid="_x0000_s1042" name="Формула" r:id="rId3" imgW="1028254" imgH="393529" progId="Equation.3">
                  <p:embed/>
                </p:oleObj>
              </mc:Choice>
              <mc:Fallback>
                <p:oleObj name="Формула" r:id="rId3" imgW="1028254"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911" y="2308458"/>
                        <a:ext cx="2382633" cy="904518"/>
                      </a:xfrm>
                      <a:prstGeom prst="rect">
                        <a:avLst/>
                      </a:prstGeom>
                      <a:noFill/>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1718577949"/>
              </p:ext>
            </p:extLst>
          </p:nvPr>
        </p:nvGraphicFramePr>
        <p:xfrm>
          <a:off x="3707904" y="5517232"/>
          <a:ext cx="2831493" cy="1045867"/>
        </p:xfrm>
        <a:graphic>
          <a:graphicData uri="http://schemas.openxmlformats.org/presentationml/2006/ole">
            <mc:AlternateContent xmlns:mc="http://schemas.openxmlformats.org/markup-compatibility/2006">
              <mc:Choice xmlns:v="urn:schemas-microsoft-com:vml" Requires="v">
                <p:oleObj spid="_x0000_s1043" name="Формула" r:id="rId5" imgW="1054100" imgH="393700" progId="Equation.3">
                  <p:embed/>
                </p:oleObj>
              </mc:Choice>
              <mc:Fallback>
                <p:oleObj name="Формула" r:id="rId5" imgW="1054100" imgH="3937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5517232"/>
                        <a:ext cx="2831493" cy="1045867"/>
                      </a:xfrm>
                      <a:prstGeom prst="rect">
                        <a:avLst/>
                      </a:prstGeom>
                      <a:noFill/>
                    </p:spPr>
                  </p:pic>
                </p:oleObj>
              </mc:Fallback>
            </mc:AlternateContent>
          </a:graphicData>
        </a:graphic>
      </p:graphicFrame>
      <p:sp>
        <p:nvSpPr>
          <p:cNvPr id="6" name="Rectangle 3"/>
          <p:cNvSpPr>
            <a:spLocks noChangeArrowheads="1"/>
          </p:cNvSpPr>
          <p:nvPr/>
        </p:nvSpPr>
        <p:spPr bwMode="auto">
          <a:xfrm>
            <a:off x="0" y="44624"/>
            <a:ext cx="8964488"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 Кредит выдан сроком до 1 года в сумме 200 тыс. руб. с условием возврата 300 тыс. руб. Рассчитайте процентную и учетную ставки (дисконт).</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Методические указания.</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Процентная ставка определяется отношением суммы нара­щения к начальной сумме. Формула расчета: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4"/>
          <p:cNvSpPr>
            <a:spLocks noChangeArrowheads="1"/>
          </p:cNvSpPr>
          <p:nvPr/>
        </p:nvSpPr>
        <p:spPr bwMode="auto">
          <a:xfrm>
            <a:off x="8563" y="3140968"/>
            <a:ext cx="9135438"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где г(t) — процентная ставка;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FV — будущая стоимость;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PV — текущая стоимость.</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Учетная ставка (дисконт) определяется отношением приращения ссуженной суммы к наращенной будущей стоимости. Формула расчета: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0629409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740307"/>
          </a:xfrm>
          <a:prstGeom prst="rect">
            <a:avLst/>
          </a:prstGeom>
        </p:spPr>
        <p:txBody>
          <a:bodyPr wrap="square">
            <a:spAutoFit/>
          </a:bodyPr>
          <a:lstStyle/>
          <a:p>
            <a:pPr indent="441325" algn="just"/>
            <a:endParaRPr lang="ru-RU" sz="2400" b="1" dirty="0" smtClean="0">
              <a:latin typeface="Times New Roman" pitchFamily="18" charset="0"/>
              <a:cs typeface="Times New Roman" pitchFamily="18" charset="0"/>
            </a:endParaRPr>
          </a:p>
          <a:p>
            <a:pPr indent="441325" algn="just"/>
            <a:endParaRPr lang="ru-RU" sz="2400" b="1" dirty="0">
              <a:latin typeface="Times New Roman" pitchFamily="18" charset="0"/>
              <a:cs typeface="Times New Roman" pitchFamily="18" charset="0"/>
            </a:endParaRPr>
          </a:p>
          <a:p>
            <a:pPr indent="441325" algn="just"/>
            <a:r>
              <a:rPr lang="en-US" sz="2400" b="1" dirty="0" smtClean="0">
                <a:latin typeface="Times New Roman" pitchFamily="18" charset="0"/>
                <a:cs typeface="Times New Roman" pitchFamily="18" charset="0"/>
              </a:rPr>
              <a:t>II</a:t>
            </a:r>
            <a:r>
              <a:rPr lang="ru-RU" sz="2400" b="1" dirty="0" smtClean="0">
                <a:latin typeface="Times New Roman" pitchFamily="18" charset="0"/>
                <a:cs typeface="Times New Roman" pitchFamily="18" charset="0"/>
              </a:rPr>
              <a:t> </a:t>
            </a:r>
            <a:r>
              <a:rPr lang="ru-RU" sz="2400" b="1" dirty="0">
                <a:latin typeface="Times New Roman" pitchFamily="18" charset="0"/>
                <a:cs typeface="Times New Roman" pitchFamily="18" charset="0"/>
              </a:rPr>
              <a:t>этап — детальная разработка проекта </a:t>
            </a:r>
            <a:r>
              <a:rPr lang="ru-RU" sz="2400" dirty="0">
                <a:latin typeface="Times New Roman" pitchFamily="18" charset="0"/>
                <a:cs typeface="Times New Roman" pitchFamily="18" charset="0"/>
              </a:rPr>
              <a:t>включает проектирование всех технических и технологических деталей в их взаимосвязи с экономическими и финансовыми расче­тами и обоснованиями, а также уточнение и детализацию смет инвестиционных и текущих затрат.</a:t>
            </a:r>
          </a:p>
          <a:p>
            <a:pPr indent="441325" algn="just"/>
            <a:r>
              <a:rPr lang="ru-RU" sz="2400" dirty="0">
                <a:latin typeface="Times New Roman" pitchFamily="18" charset="0"/>
                <a:cs typeface="Times New Roman" pitchFamily="18" charset="0"/>
              </a:rPr>
              <a:t>Техническое проектирование является продолжением деталь­ного планирования работ по реализации проекта. Его цель заклю­чается в более точном и подробном обосновании бизнес-плана на инженерно-технологическом уровне.</a:t>
            </a:r>
          </a:p>
          <a:p>
            <a:pPr indent="441325" algn="just"/>
            <a:r>
              <a:rPr lang="ru-RU" sz="2400" dirty="0">
                <a:latin typeface="Times New Roman" pitchFamily="18" charset="0"/>
                <a:cs typeface="Times New Roman" pitchFamily="18" charset="0"/>
              </a:rPr>
              <a:t> </a:t>
            </a:r>
          </a:p>
          <a:p>
            <a:pPr indent="441325" algn="just"/>
            <a:r>
              <a:rPr lang="ru-RU" sz="2400" b="1" dirty="0">
                <a:latin typeface="Times New Roman" pitchFamily="18" charset="0"/>
                <a:cs typeface="Times New Roman" pitchFamily="18" charset="0"/>
              </a:rPr>
              <a:t>3.</a:t>
            </a:r>
            <a:r>
              <a:rPr lang="ru-RU" sz="2400" dirty="0">
                <a:latin typeface="Times New Roman" pitchFamily="18" charset="0"/>
                <a:cs typeface="Times New Roman" pitchFamily="18" charset="0"/>
              </a:rPr>
              <a:t> После завершения стадий технико-экономического обоснова­ния, технического проектирования и в случае, когда участни­ки (бенефициарии) проекта нашли их результаты позитивными (то есть готовы продолжить свою деятельность по реализации проекта), наступает момент, когда требуется независимая внеш­няя оценка предлагаемого проекта.</a:t>
            </a:r>
          </a:p>
        </p:txBody>
      </p:sp>
    </p:spTree>
    <p:extLst>
      <p:ext uri="{BB962C8B-B14F-4D97-AF65-F5344CB8AC3E}">
        <p14:creationId xmlns:p14="http://schemas.microsoft.com/office/powerpoint/2010/main" val="3430716705"/>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9144000" cy="4154984"/>
          </a:xfrm>
          <a:prstGeom prst="rect">
            <a:avLst/>
          </a:prstGeom>
        </p:spPr>
        <p:txBody>
          <a:bodyPr wrap="square">
            <a:spAutoFit/>
          </a:bodyPr>
          <a:lstStyle/>
          <a:p>
            <a:r>
              <a:rPr lang="ru-RU" sz="2400" dirty="0">
                <a:latin typeface="Times New Roman" pitchFamily="18" charset="0"/>
                <a:cs typeface="Times New Roman" pitchFamily="18" charset="0"/>
              </a:rPr>
              <a:t>	</a:t>
            </a:r>
            <a:r>
              <a:rPr lang="ru-RU" sz="2400" b="1" dirty="0" smtClean="0">
                <a:latin typeface="Times New Roman" pitchFamily="18" charset="0"/>
                <a:cs typeface="Times New Roman" pitchFamily="18" charset="0"/>
              </a:rPr>
              <a:t>2</a:t>
            </a:r>
            <a:r>
              <a:rPr lang="ru-RU" sz="2400" b="1" dirty="0">
                <a:latin typeface="Times New Roman" pitchFamily="18" charset="0"/>
                <a:cs typeface="Times New Roman" pitchFamily="18" charset="0"/>
              </a:rPr>
              <a:t>. Организация приобрела в банке вексель, по которому через год должна получить 10 млн руб. (номинальная стоимость вексе­ля). В момент приобретения цена векселя составила 8 млн руб. Определить процентную и учетную ставки (дисконт).</a:t>
            </a:r>
          </a:p>
          <a:p>
            <a:r>
              <a:rPr lang="ru-RU" sz="2400" b="1" dirty="0">
                <a:latin typeface="Times New Roman" pitchFamily="18" charset="0"/>
                <a:cs typeface="Times New Roman" pitchFamily="18" charset="0"/>
              </a:rPr>
              <a:t> </a:t>
            </a:r>
          </a:p>
          <a:p>
            <a:r>
              <a:rPr lang="ru-RU" sz="2400" b="1" dirty="0" smtClean="0">
                <a:latin typeface="Times New Roman" pitchFamily="18" charset="0"/>
                <a:cs typeface="Times New Roman" pitchFamily="18" charset="0"/>
              </a:rPr>
              <a:t>	3</a:t>
            </a:r>
            <a:r>
              <a:rPr lang="ru-RU" sz="2400" b="1" dirty="0">
                <a:latin typeface="Times New Roman" pitchFamily="18" charset="0"/>
                <a:cs typeface="Times New Roman" pitchFamily="18" charset="0"/>
              </a:rPr>
              <a:t>. Банк выдал ссуду в размере 300 тыс. руб. сроком на 6 месяцев под простые проценты по ставке 10% в -месяц. Рассчи­тать наращенное значение долга:</a:t>
            </a:r>
          </a:p>
          <a:p>
            <a:r>
              <a:rPr lang="ru-RU" sz="2400" b="1" dirty="0">
                <a:latin typeface="Times New Roman" pitchFamily="18" charset="0"/>
                <a:cs typeface="Times New Roman" pitchFamily="18" charset="0"/>
              </a:rPr>
              <a:t>а) в конце каждого месяца (п = 1, 2, 3, 4, 5, 6);   </a:t>
            </a:r>
          </a:p>
          <a:p>
            <a:r>
              <a:rPr lang="ru-RU" sz="2400" b="1" dirty="0">
                <a:latin typeface="Times New Roman" pitchFamily="18" charset="0"/>
                <a:cs typeface="Times New Roman" pitchFamily="18" charset="0"/>
              </a:rPr>
              <a:t>б) по истечении 6 месяцев. </a:t>
            </a:r>
            <a:endParaRPr lang="ru-RU" sz="2400" b="1" dirty="0" smtClean="0">
              <a:latin typeface="Times New Roman" pitchFamily="18" charset="0"/>
              <a:cs typeface="Times New Roman" pitchFamily="18" charset="0"/>
            </a:endParaRPr>
          </a:p>
          <a:p>
            <a:r>
              <a:rPr lang="ru-RU" sz="2400" b="1" dirty="0" smtClean="0">
                <a:latin typeface="Times New Roman" pitchFamily="18" charset="0"/>
                <a:cs typeface="Times New Roman" pitchFamily="18" charset="0"/>
              </a:rPr>
              <a:t>Формула </a:t>
            </a:r>
            <a:r>
              <a:rPr lang="ru-RU" sz="2400" b="1" dirty="0">
                <a:latin typeface="Times New Roman" pitchFamily="18" charset="0"/>
                <a:cs typeface="Times New Roman" pitchFamily="18" charset="0"/>
              </a:rPr>
              <a:t>расчета</a:t>
            </a:r>
            <a:r>
              <a:rPr lang="ru-RU" sz="2400" b="1" dirty="0" smtClean="0">
                <a:latin typeface="Times New Roman" pitchFamily="18" charset="0"/>
                <a:cs typeface="Times New Roman" pitchFamily="18" charset="0"/>
              </a:rPr>
              <a:t>:</a:t>
            </a:r>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1129607216"/>
              </p:ext>
            </p:extLst>
          </p:nvPr>
        </p:nvGraphicFramePr>
        <p:xfrm>
          <a:off x="2339752" y="4189305"/>
          <a:ext cx="3672408" cy="607847"/>
        </p:xfrm>
        <a:graphic>
          <a:graphicData uri="http://schemas.openxmlformats.org/presentationml/2006/ole">
            <mc:AlternateContent xmlns:mc="http://schemas.openxmlformats.org/markup-compatibility/2006">
              <mc:Choice xmlns:v="urn:schemas-microsoft-com:vml" Requires="v">
                <p:oleObj spid="_x0000_s2058" name="Формула" r:id="rId3" imgW="1384300" imgH="228600" progId="Equation.3">
                  <p:embed/>
                </p:oleObj>
              </mc:Choice>
              <mc:Fallback>
                <p:oleObj name="Формула" r:id="rId3" imgW="13843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4189305"/>
                        <a:ext cx="3672408" cy="607847"/>
                      </a:xfrm>
                      <a:prstGeom prst="rect">
                        <a:avLst/>
                      </a:prstGeom>
                      <a:noFill/>
                    </p:spPr>
                  </p:pic>
                </p:oleObj>
              </mc:Fallback>
            </mc:AlternateContent>
          </a:graphicData>
        </a:graphic>
      </p:graphicFrame>
      <p:sp>
        <p:nvSpPr>
          <p:cNvPr id="8" name="Прямоугольник 7"/>
          <p:cNvSpPr/>
          <p:nvPr/>
        </p:nvSpPr>
        <p:spPr>
          <a:xfrm>
            <a:off x="0" y="4869160"/>
            <a:ext cx="9144000" cy="1815882"/>
          </a:xfrm>
          <a:prstGeom prst="rect">
            <a:avLst/>
          </a:prstGeom>
        </p:spPr>
        <p:txBody>
          <a:bodyPr wrap="square">
            <a:spAutoFit/>
          </a:bodyPr>
          <a:lstStyle/>
          <a:p>
            <a:r>
              <a:rPr lang="ru-RU" sz="2800" b="1" dirty="0">
                <a:latin typeface="Times New Roman" pitchFamily="18" charset="0"/>
                <a:cs typeface="Times New Roman" pitchFamily="18" charset="0"/>
              </a:rPr>
              <a:t>где </a:t>
            </a:r>
            <a:r>
              <a:rPr lang="ru-RU" sz="2800" b="1" dirty="0" err="1">
                <a:latin typeface="Times New Roman" pitchFamily="18" charset="0"/>
                <a:cs typeface="Times New Roman" pitchFamily="18" charset="0"/>
              </a:rPr>
              <a:t>FV</a:t>
            </a:r>
            <a:r>
              <a:rPr lang="ru-RU" sz="2800" b="1" baseline="-25000" dirty="0" err="1">
                <a:latin typeface="Times New Roman" pitchFamily="18" charset="0"/>
                <a:cs typeface="Times New Roman" pitchFamily="18" charset="0"/>
              </a:rPr>
              <a:t>n</a:t>
            </a:r>
            <a:r>
              <a:rPr lang="ru-RU" sz="2800" b="1" dirty="0">
                <a:latin typeface="Times New Roman" pitchFamily="18" charset="0"/>
                <a:cs typeface="Times New Roman" pitchFamily="18" charset="0"/>
              </a:rPr>
              <a:t> — будущая сумма долга; </a:t>
            </a:r>
          </a:p>
          <a:p>
            <a:r>
              <a:rPr lang="ru-RU" sz="2800" b="1" dirty="0">
                <a:latin typeface="Times New Roman" pitchFamily="18" charset="0"/>
                <a:cs typeface="Times New Roman" pitchFamily="18" charset="0"/>
              </a:rPr>
              <a:t>PV — исходная сумма капитала;</a:t>
            </a:r>
          </a:p>
          <a:p>
            <a:r>
              <a:rPr lang="ru-RU" sz="2800" b="1" dirty="0">
                <a:latin typeface="Times New Roman" pitchFamily="18" charset="0"/>
                <a:cs typeface="Times New Roman" pitchFamily="18" charset="0"/>
              </a:rPr>
              <a:t>r — процентная ставка; </a:t>
            </a:r>
          </a:p>
          <a:p>
            <a:r>
              <a:rPr lang="ru-RU" sz="2800" b="1" dirty="0">
                <a:latin typeface="Times New Roman" pitchFamily="18" charset="0"/>
                <a:cs typeface="Times New Roman" pitchFamily="18" charset="0"/>
              </a:rPr>
              <a:t>n — период времени.</a:t>
            </a:r>
          </a:p>
        </p:txBody>
      </p:sp>
    </p:spTree>
    <p:extLst>
      <p:ext uri="{BB962C8B-B14F-4D97-AF65-F5344CB8AC3E}">
        <p14:creationId xmlns:p14="http://schemas.microsoft.com/office/powerpoint/2010/main" val="3763563796"/>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509200"/>
          </a:xfrm>
          <a:prstGeom prst="rect">
            <a:avLst/>
          </a:prstGeom>
        </p:spPr>
        <p:txBody>
          <a:bodyPr wrap="square">
            <a:spAutoFit/>
          </a:bodyPr>
          <a:lstStyle/>
          <a:p>
            <a:r>
              <a:rPr lang="ru-RU" sz="3200" b="1" dirty="0" smtClean="0">
                <a:latin typeface="Times New Roman" pitchFamily="18" charset="0"/>
                <a:cs typeface="Times New Roman" pitchFamily="18" charset="0"/>
              </a:rPr>
              <a:t>	4</a:t>
            </a:r>
            <a:r>
              <a:rPr lang="ru-RU" sz="3200" b="1" dirty="0">
                <a:latin typeface="Times New Roman" pitchFamily="18" charset="0"/>
                <a:cs typeface="Times New Roman" pitchFamily="18" charset="0"/>
              </a:rPr>
              <a:t>. Вы имеете 10 тыс. руб. и хотели бы удвоить эту сумму через 5 лет. Каково минимальное приемлемое значение простой, процентной ставки?	</a:t>
            </a:r>
          </a:p>
          <a:p>
            <a:r>
              <a:rPr lang="ru-RU" sz="3200" b="1" dirty="0">
                <a:latin typeface="Times New Roman" pitchFamily="18" charset="0"/>
                <a:cs typeface="Times New Roman" pitchFamily="18" charset="0"/>
              </a:rPr>
              <a:t> </a:t>
            </a:r>
          </a:p>
          <a:p>
            <a:r>
              <a:rPr lang="ru-RU" sz="3200" b="1" dirty="0" smtClean="0">
                <a:latin typeface="Times New Roman" pitchFamily="18" charset="0"/>
                <a:cs typeface="Times New Roman" pitchFamily="18" charset="0"/>
              </a:rPr>
              <a:t>	5</a:t>
            </a:r>
            <a:r>
              <a:rPr lang="ru-RU" sz="3200" b="1" dirty="0">
                <a:latin typeface="Times New Roman" pitchFamily="18" charset="0"/>
                <a:cs typeface="Times New Roman" pitchFamily="18" charset="0"/>
              </a:rPr>
              <a:t>. Организация на счёте в банке имеет 1,5 млн руб., банк платит 28 % годовых. Есть возможность войти всем капиталом в совмест­ное предприятие, при этом предполагается удвоение капитала че­рез 4 года. Следует ли воспользоваться этой возможностью?</a:t>
            </a:r>
          </a:p>
        </p:txBody>
      </p:sp>
    </p:spTree>
    <p:extLst>
      <p:ext uri="{BB962C8B-B14F-4D97-AF65-F5344CB8AC3E}">
        <p14:creationId xmlns:p14="http://schemas.microsoft.com/office/powerpoint/2010/main" val="827470308"/>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ChangeAspect="1"/>
          </p:cNvGraphicFramePr>
          <p:nvPr>
            <p:extLst>
              <p:ext uri="{D42A27DB-BD31-4B8C-83A1-F6EECF244321}">
                <p14:modId xmlns:p14="http://schemas.microsoft.com/office/powerpoint/2010/main" val="1083052548"/>
              </p:ext>
            </p:extLst>
          </p:nvPr>
        </p:nvGraphicFramePr>
        <p:xfrm>
          <a:off x="2123728" y="2348880"/>
          <a:ext cx="3395897" cy="648072"/>
        </p:xfrm>
        <a:graphic>
          <a:graphicData uri="http://schemas.openxmlformats.org/presentationml/2006/ole">
            <mc:AlternateContent xmlns:mc="http://schemas.openxmlformats.org/markup-compatibility/2006">
              <mc:Choice xmlns:v="urn:schemas-microsoft-com:vml" Requires="v">
                <p:oleObj spid="_x0000_s3090" name="Формула" r:id="rId3" imgW="1244600" imgH="241300" progId="Equation.3">
                  <p:embed/>
                </p:oleObj>
              </mc:Choice>
              <mc:Fallback>
                <p:oleObj name="Формула" r:id="rId3" imgW="12446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2348880"/>
                        <a:ext cx="3395897" cy="648072"/>
                      </a:xfrm>
                      <a:prstGeom prst="rect">
                        <a:avLst/>
                      </a:prstGeom>
                      <a:noFill/>
                    </p:spPr>
                  </p:pic>
                </p:oleObj>
              </mc:Fallback>
            </mc:AlternateContent>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2282139806"/>
              </p:ext>
            </p:extLst>
          </p:nvPr>
        </p:nvGraphicFramePr>
        <p:xfrm>
          <a:off x="2843808" y="5589240"/>
          <a:ext cx="3663767" cy="576064"/>
        </p:xfrm>
        <a:graphic>
          <a:graphicData uri="http://schemas.openxmlformats.org/presentationml/2006/ole">
            <mc:AlternateContent xmlns:mc="http://schemas.openxmlformats.org/markup-compatibility/2006">
              <mc:Choice xmlns:v="urn:schemas-microsoft-com:vml" Requires="v">
                <p:oleObj spid="_x0000_s3091" name="Формула" r:id="rId5" imgW="1511300" imgH="241300" progId="Equation.3">
                  <p:embed/>
                </p:oleObj>
              </mc:Choice>
              <mc:Fallback>
                <p:oleObj name="Формула" r:id="rId5" imgW="1511300" imgH="2413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8" y="5589240"/>
                        <a:ext cx="3663767" cy="576064"/>
                      </a:xfrm>
                      <a:prstGeom prst="rect">
                        <a:avLst/>
                      </a:prstGeom>
                      <a:noFill/>
                    </p:spPr>
                  </p:pic>
                </p:oleObj>
              </mc:Fallback>
            </mc:AlternateContent>
          </a:graphicData>
        </a:graphic>
      </p:graphicFrame>
      <p:sp>
        <p:nvSpPr>
          <p:cNvPr id="4" name="Rectangle 3"/>
          <p:cNvSpPr>
            <a:spLocks noChangeArrowheads="1"/>
          </p:cNvSpPr>
          <p:nvPr/>
        </p:nvSpPr>
        <p:spPr bwMode="auto">
          <a:xfrm>
            <a:off x="6333" y="188640"/>
            <a:ext cx="913766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lang="ru-RU" sz="2400" b="1" dirty="0">
                <a:solidFill>
                  <a:srgbClr val="000000"/>
                </a:solidFill>
                <a:latin typeface="Times New Roman" pitchFamily="18" charset="0"/>
                <a:ea typeface="Times New Roman" pitchFamily="18" charset="0"/>
                <a:cs typeface="Times New Roman" pitchFamily="18" charset="0"/>
              </a:rPr>
              <a:t>6</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Кредит размером в 250 тыс. руб. выдан под сложные про­центы по ставке 32% годовых на срок: а) 2 года; б) 5 лет; в) 8 лет. Найдите полную сумму долга к концу каждого срока и коэффици­енты наращения.</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a:spLocks noChangeArrowheads="1"/>
          </p:cNvSpPr>
          <p:nvPr/>
        </p:nvSpPr>
        <p:spPr bwMode="auto">
          <a:xfrm>
            <a:off x="6333" y="2902292"/>
            <a:ext cx="913766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237490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где (1+г)</a:t>
            </a:r>
            <a:r>
              <a:rPr kumimoji="0" lang="ru-RU" sz="2400" b="1" i="0"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n</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 коэффициент наращения, или факторный множитель,</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37490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7. Сумма в 20 тыс. руб. помещена в банк на депозит сроком на 2 года. Ставка по депозиту — 15% годовых. Проценты по депозиту начисляются раз в квартал. Какова будет величина депозита в конце срока?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37490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374900" algn="l"/>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a:spLocks noChangeArrowheads="1"/>
          </p:cNvSpPr>
          <p:nvPr/>
        </p:nvSpPr>
        <p:spPr bwMode="auto">
          <a:xfrm>
            <a:off x="6333" y="6198403"/>
            <a:ext cx="91376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где, </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число периодов начисления в году,</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174903611"/>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ChangeAspect="1"/>
          </p:cNvGraphicFramePr>
          <p:nvPr>
            <p:extLst>
              <p:ext uri="{D42A27DB-BD31-4B8C-83A1-F6EECF244321}">
                <p14:modId xmlns:p14="http://schemas.microsoft.com/office/powerpoint/2010/main" val="1123059739"/>
              </p:ext>
            </p:extLst>
          </p:nvPr>
        </p:nvGraphicFramePr>
        <p:xfrm>
          <a:off x="3275856" y="836712"/>
          <a:ext cx="2146920" cy="1015953"/>
        </p:xfrm>
        <a:graphic>
          <a:graphicData uri="http://schemas.openxmlformats.org/presentationml/2006/ole">
            <mc:AlternateContent xmlns:mc="http://schemas.openxmlformats.org/markup-compatibility/2006">
              <mc:Choice xmlns:v="urn:schemas-microsoft-com:vml" Requires="v">
                <p:oleObj spid="_x0000_s4122" name="Формула" r:id="rId3" imgW="1066800" imgH="508000" progId="Equation.3">
                  <p:embed/>
                </p:oleObj>
              </mc:Choice>
              <mc:Fallback>
                <p:oleObj name="Формула" r:id="rId3" imgW="1066800" imgH="508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836712"/>
                        <a:ext cx="2146920" cy="1015953"/>
                      </a:xfrm>
                      <a:prstGeom prst="rect">
                        <a:avLst/>
                      </a:prstGeom>
                      <a:noFill/>
                    </p:spPr>
                  </p:pic>
                </p:oleObj>
              </mc:Fallback>
            </mc:AlternateContent>
          </a:graphicData>
        </a:graphic>
      </p:graphicFrame>
      <p:graphicFrame>
        <p:nvGraphicFramePr>
          <p:cNvPr id="4" name="Объект 3"/>
          <p:cNvGraphicFramePr>
            <a:graphicFrameLocks noChangeAspect="1"/>
          </p:cNvGraphicFramePr>
          <p:nvPr>
            <p:extLst>
              <p:ext uri="{D42A27DB-BD31-4B8C-83A1-F6EECF244321}">
                <p14:modId xmlns:p14="http://schemas.microsoft.com/office/powerpoint/2010/main" val="2225720968"/>
              </p:ext>
            </p:extLst>
          </p:nvPr>
        </p:nvGraphicFramePr>
        <p:xfrm>
          <a:off x="2843807" y="4174033"/>
          <a:ext cx="3564241" cy="623119"/>
        </p:xfrm>
        <a:graphic>
          <a:graphicData uri="http://schemas.openxmlformats.org/presentationml/2006/ole">
            <mc:AlternateContent xmlns:mc="http://schemas.openxmlformats.org/markup-compatibility/2006">
              <mc:Choice xmlns:v="urn:schemas-microsoft-com:vml" Requires="v">
                <p:oleObj spid="_x0000_s4123" name="Формула" r:id="rId5" imgW="1358310" imgH="241195" progId="Equation.3">
                  <p:embed/>
                </p:oleObj>
              </mc:Choice>
              <mc:Fallback>
                <p:oleObj name="Формула" r:id="rId5" imgW="1358310" imgH="241195"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3807" y="4174033"/>
                        <a:ext cx="3564241" cy="623119"/>
                      </a:xfrm>
                      <a:prstGeom prst="rect">
                        <a:avLst/>
                      </a:prstGeom>
                      <a:noFill/>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19888871"/>
              </p:ext>
            </p:extLst>
          </p:nvPr>
        </p:nvGraphicFramePr>
        <p:xfrm>
          <a:off x="2555776" y="5855171"/>
          <a:ext cx="4522127" cy="598165"/>
        </p:xfrm>
        <a:graphic>
          <a:graphicData uri="http://schemas.openxmlformats.org/presentationml/2006/ole">
            <mc:AlternateContent xmlns:mc="http://schemas.openxmlformats.org/markup-compatibility/2006">
              <mc:Choice xmlns:v="urn:schemas-microsoft-com:vml" Requires="v">
                <p:oleObj spid="_x0000_s4124" name="Формула" r:id="rId7" imgW="1803400" imgH="241300" progId="Equation.3">
                  <p:embed/>
                </p:oleObj>
              </mc:Choice>
              <mc:Fallback>
                <p:oleObj name="Формула" r:id="rId7" imgW="1803400" imgH="2413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776" y="5855171"/>
                        <a:ext cx="4522127" cy="598165"/>
                      </a:xfrm>
                      <a:prstGeom prst="rect">
                        <a:avLst/>
                      </a:prstGeom>
                      <a:noFill/>
                    </p:spPr>
                  </p:pic>
                </p:oleObj>
              </mc:Fallback>
            </mc:AlternateContent>
          </a:graphicData>
        </a:graphic>
      </p:graphicFrame>
      <p:sp>
        <p:nvSpPr>
          <p:cNvPr id="6" name="Rectangle 5"/>
          <p:cNvSpPr>
            <a:spLocks noChangeArrowheads="1"/>
          </p:cNvSpPr>
          <p:nvPr/>
        </p:nvSpPr>
        <p:spPr bwMode="auto">
          <a:xfrm>
            <a:off x="-7754" y="49848"/>
            <a:ext cx="915175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8. Сумма в 20 тыс. руб., помещенная в банк на 4года,</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составила величину 36.2 тыс. рублей. Определить процентную</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ставку.</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7"/>
          <p:cNvSpPr>
            <a:spLocks noChangeArrowheads="1"/>
          </p:cNvSpPr>
          <p:nvPr/>
        </p:nvSpPr>
        <p:spPr bwMode="auto">
          <a:xfrm>
            <a:off x="-36512" y="2132856"/>
            <a:ext cx="9180512"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9. Банк предоставил ссуду в размере 500 тыс. руб. на 30 месяцев под 60% годовых на условиях годового начисления процентов. Рассчитайте возвращаемую сумму при различных схемах начисления процентов: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схема сложных процентов:</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8"/>
          <p:cNvSpPr>
            <a:spLocks noChangeArrowheads="1"/>
          </p:cNvSpPr>
          <p:nvPr/>
        </p:nvSpPr>
        <p:spPr bwMode="auto">
          <a:xfrm>
            <a:off x="0" y="4899402"/>
            <a:ext cx="9143999"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404495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где t — дробная часть года;	</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04495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смешанная схема: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4044950" algn="l"/>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9"/>
          <p:cNvSpPr>
            <a:spLocks noChangeArrowheads="1"/>
          </p:cNvSpPr>
          <p:nvPr/>
        </p:nvSpPr>
        <p:spPr bwMode="auto">
          <a:xfrm>
            <a:off x="0" y="2807643"/>
            <a:ext cx="184731" cy="4616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1161250642"/>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ChangeAspect="1"/>
          </p:cNvGraphicFramePr>
          <p:nvPr>
            <p:extLst>
              <p:ext uri="{D42A27DB-BD31-4B8C-83A1-F6EECF244321}">
                <p14:modId xmlns:p14="http://schemas.microsoft.com/office/powerpoint/2010/main" val="771538360"/>
              </p:ext>
            </p:extLst>
          </p:nvPr>
        </p:nvGraphicFramePr>
        <p:xfrm>
          <a:off x="1403648" y="3153505"/>
          <a:ext cx="6984776" cy="779551"/>
        </p:xfrm>
        <a:graphic>
          <a:graphicData uri="http://schemas.openxmlformats.org/presentationml/2006/ole">
            <mc:AlternateContent xmlns:mc="http://schemas.openxmlformats.org/markup-compatibility/2006">
              <mc:Choice xmlns:v="urn:schemas-microsoft-com:vml" Requires="v">
                <p:oleObj spid="_x0000_s5138" name="Формула" r:id="rId3" imgW="2133600" imgH="241300" progId="Equation.3">
                  <p:embed/>
                </p:oleObj>
              </mc:Choice>
              <mc:Fallback>
                <p:oleObj name="Формула" r:id="rId3" imgW="21336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3648" y="3153505"/>
                        <a:ext cx="6984776" cy="779551"/>
                      </a:xfrm>
                      <a:prstGeom prst="rect">
                        <a:avLst/>
                      </a:prstGeom>
                      <a:noFill/>
                    </p:spPr>
                  </p:pic>
                </p:oleObj>
              </mc:Fallback>
            </mc:AlternateContent>
          </a:graphicData>
        </a:graphic>
      </p:graphicFrame>
      <p:graphicFrame>
        <p:nvGraphicFramePr>
          <p:cNvPr id="5" name="Объект 4"/>
          <p:cNvGraphicFramePr>
            <a:graphicFrameLocks noChangeAspect="1"/>
          </p:cNvGraphicFramePr>
          <p:nvPr>
            <p:extLst>
              <p:ext uri="{D42A27DB-BD31-4B8C-83A1-F6EECF244321}">
                <p14:modId xmlns:p14="http://schemas.microsoft.com/office/powerpoint/2010/main" val="936079147"/>
              </p:ext>
            </p:extLst>
          </p:nvPr>
        </p:nvGraphicFramePr>
        <p:xfrm>
          <a:off x="251520" y="4749754"/>
          <a:ext cx="8640960" cy="911494"/>
        </p:xfrm>
        <a:graphic>
          <a:graphicData uri="http://schemas.openxmlformats.org/presentationml/2006/ole">
            <mc:AlternateContent xmlns:mc="http://schemas.openxmlformats.org/markup-compatibility/2006">
              <mc:Choice xmlns:v="urn:schemas-microsoft-com:vml" Requires="v">
                <p:oleObj spid="_x0000_s5139" name="Формула" r:id="rId5" imgW="2260600" imgH="241300" progId="Equation.3">
                  <p:embed/>
                </p:oleObj>
              </mc:Choice>
              <mc:Fallback>
                <p:oleObj name="Формула" r:id="rId5" imgW="2260600" imgH="2413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520" y="4749754"/>
                        <a:ext cx="8640960" cy="911494"/>
                      </a:xfrm>
                      <a:prstGeom prst="rect">
                        <a:avLst/>
                      </a:prstGeom>
                      <a:noFill/>
                    </p:spPr>
                  </p:pic>
                </p:oleObj>
              </mc:Fallback>
            </mc:AlternateContent>
          </a:graphicData>
        </a:graphic>
      </p:graphicFrame>
      <p:sp>
        <p:nvSpPr>
          <p:cNvPr id="6" name="Rectangle 3"/>
          <p:cNvSpPr>
            <a:spLocks noChangeArrowheads="1"/>
          </p:cNvSpPr>
          <p:nvPr/>
        </p:nvSpPr>
        <p:spPr bwMode="auto">
          <a:xfrm>
            <a:off x="0" y="-27384"/>
            <a:ext cx="914400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10. Получена в банке ссуда в размере 300 тыс. руб. на 27 месяцев под 40% годовых на условиях полугодового начисления процентов. Рассчитайте возвращаемую сумму при различных схе­мах сложных процентов:</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схема сложных процентов:</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4"/>
          <p:cNvSpPr>
            <a:spLocks noChangeArrowheads="1"/>
          </p:cNvSpPr>
          <p:nvPr/>
        </p:nvSpPr>
        <p:spPr bwMode="auto">
          <a:xfrm>
            <a:off x="0" y="3232811"/>
            <a:ext cx="390632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endParaRPr lang="ru-RU" sz="2400" b="1" dirty="0">
              <a:solidFill>
                <a:srgbClr val="000000"/>
              </a:solidFill>
              <a:latin typeface="Times New Roman" pitchFamily="18" charset="0"/>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по смешанной схеме:</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5"/>
          <p:cNvSpPr>
            <a:spLocks noChangeArrowheads="1"/>
          </p:cNvSpPr>
          <p:nvPr/>
        </p:nvSpPr>
        <p:spPr bwMode="auto">
          <a:xfrm>
            <a:off x="0" y="139065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83685635"/>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27384"/>
            <a:ext cx="91440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11. Какая сумма должна быть инвестирована сегодня для получения 400 тыс. руб. через 3 года при начислении процентов</a:t>
            </a:r>
            <a:r>
              <a:rPr kumimoji="0" lang="ru-RU" sz="3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 ставке 25% годовых:</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 в конце каждого квартала;</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 в конце каждого полугодия;</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в конце каждого года. </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44440634"/>
              </p:ext>
            </p:extLst>
          </p:nvPr>
        </p:nvGraphicFramePr>
        <p:xfrm>
          <a:off x="1187624" y="4847059"/>
          <a:ext cx="6061587" cy="886197"/>
        </p:xfrm>
        <a:graphic>
          <a:graphicData uri="http://schemas.openxmlformats.org/presentationml/2006/ole">
            <mc:AlternateContent xmlns:mc="http://schemas.openxmlformats.org/markup-compatibility/2006">
              <mc:Choice xmlns:v="urn:schemas-microsoft-com:vml" Requires="v">
                <p:oleObj spid="_x0000_s6154" name="Формула" r:id="rId3" imgW="1625600" imgH="241300" progId="Equation.3">
                  <p:embed/>
                </p:oleObj>
              </mc:Choice>
              <mc:Fallback>
                <p:oleObj name="Формула" r:id="rId3" imgW="16256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4847059"/>
                        <a:ext cx="6061587" cy="886197"/>
                      </a:xfrm>
                      <a:prstGeom prst="rect">
                        <a:avLst/>
                      </a:prstGeom>
                      <a:noFill/>
                    </p:spPr>
                  </p:pic>
                </p:oleObj>
              </mc:Fallback>
            </mc:AlternateContent>
          </a:graphicData>
        </a:graphic>
      </p:graphicFrame>
      <p:sp>
        <p:nvSpPr>
          <p:cNvPr id="4" name="Rectangle 3"/>
          <p:cNvSpPr>
            <a:spLocks noChangeArrowheads="1"/>
          </p:cNvSpPr>
          <p:nvPr/>
        </p:nvSpPr>
        <p:spPr bwMode="auto">
          <a:xfrm>
            <a:off x="0" y="695325"/>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19416055"/>
      </p:ext>
    </p:extLst>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ChangeAspect="1"/>
          </p:cNvGraphicFramePr>
          <p:nvPr>
            <p:extLst>
              <p:ext uri="{D42A27DB-BD31-4B8C-83A1-F6EECF244321}">
                <p14:modId xmlns:p14="http://schemas.microsoft.com/office/powerpoint/2010/main" val="3162785762"/>
              </p:ext>
            </p:extLst>
          </p:nvPr>
        </p:nvGraphicFramePr>
        <p:xfrm>
          <a:off x="2961999" y="2708920"/>
          <a:ext cx="3626225" cy="1131588"/>
        </p:xfrm>
        <a:graphic>
          <a:graphicData uri="http://schemas.openxmlformats.org/presentationml/2006/ole">
            <mc:AlternateContent xmlns:mc="http://schemas.openxmlformats.org/markup-compatibility/2006">
              <mc:Choice xmlns:v="urn:schemas-microsoft-com:vml" Requires="v">
                <p:oleObj spid="_x0000_s7186" name="Формула" r:id="rId3" imgW="1346200" imgH="419100" progId="Equation.3">
                  <p:embed/>
                </p:oleObj>
              </mc:Choice>
              <mc:Fallback>
                <p:oleObj name="Формула" r:id="rId3" imgW="13462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1999" y="2708920"/>
                        <a:ext cx="3626225" cy="1131588"/>
                      </a:xfrm>
                      <a:prstGeom prst="rect">
                        <a:avLst/>
                      </a:prstGeom>
                      <a:noFill/>
                    </p:spPr>
                  </p:pic>
                </p:oleObj>
              </mc:Fallback>
            </mc:AlternateContent>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2629311799"/>
              </p:ext>
            </p:extLst>
          </p:nvPr>
        </p:nvGraphicFramePr>
        <p:xfrm>
          <a:off x="3549837" y="4581129"/>
          <a:ext cx="2846983" cy="749206"/>
        </p:xfrm>
        <a:graphic>
          <a:graphicData uri="http://schemas.openxmlformats.org/presentationml/2006/ole">
            <mc:AlternateContent xmlns:mc="http://schemas.openxmlformats.org/markup-compatibility/2006">
              <mc:Choice xmlns:v="urn:schemas-microsoft-com:vml" Requires="v">
                <p:oleObj spid="_x0000_s7187" name="Формула" r:id="rId5" imgW="901309" imgH="241195" progId="Equation.3">
                  <p:embed/>
                </p:oleObj>
              </mc:Choice>
              <mc:Fallback>
                <p:oleObj name="Формула" r:id="rId5" imgW="901309" imgH="241195"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9837" y="4581129"/>
                        <a:ext cx="2846983" cy="749206"/>
                      </a:xfrm>
                      <a:prstGeom prst="rect">
                        <a:avLst/>
                      </a:prstGeom>
                      <a:noFill/>
                    </p:spPr>
                  </p:pic>
                </p:oleObj>
              </mc:Fallback>
            </mc:AlternateContent>
          </a:graphicData>
        </a:graphic>
      </p:graphicFrame>
      <p:sp>
        <p:nvSpPr>
          <p:cNvPr id="4" name="Rectangle 3"/>
          <p:cNvSpPr>
            <a:spLocks noChangeArrowheads="1"/>
          </p:cNvSpPr>
          <p:nvPr/>
        </p:nvSpPr>
        <p:spPr bwMode="auto">
          <a:xfrm>
            <a:off x="10840" y="176441"/>
            <a:ext cx="913316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12. Организация приняла решение о создании инвестиционного фонда. С этой целью в течение 5 лет в конце каждого года (</a:t>
            </a:r>
            <a:r>
              <a:rPr kumimoji="0" lang="ru-RU" sz="2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постнумерандо</a:t>
            </a: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вносится 10 млн. руб. под 20% годовых, с последующей капитализацией. Определить размер этого фонда.</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a:spLocks noChangeArrowheads="1"/>
          </p:cNvSpPr>
          <p:nvPr/>
        </p:nvSpPr>
        <p:spPr bwMode="auto">
          <a:xfrm>
            <a:off x="3923928" y="3894147"/>
            <a:ext cx="112402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или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a:spLocks noChangeArrowheads="1"/>
          </p:cNvSpPr>
          <p:nvPr/>
        </p:nvSpPr>
        <p:spPr bwMode="auto">
          <a:xfrm>
            <a:off x="0" y="5330334"/>
            <a:ext cx="912192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где А — величина ежегодного взноса;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a:t>
            </a:r>
            <a:r>
              <a:rPr kumimoji="0" lang="ru-RU" sz="2400" b="1" i="0" u="none" strike="noStrike" cap="none" normalizeH="0" baseline="-30000" dirty="0" err="1" smtClean="0">
                <a:ln>
                  <a:noFill/>
                </a:ln>
                <a:solidFill>
                  <a:srgbClr val="000000"/>
                </a:solidFill>
                <a:effectLst/>
                <a:latin typeface="Times New Roman" pitchFamily="18" charset="0"/>
                <a:ea typeface="Times New Roman" pitchFamily="18" charset="0"/>
                <a:cs typeface="Times New Roman" pitchFamily="18" charset="0"/>
              </a:rPr>
              <a:t>n,r</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коэффициент наращения годовой ренты (аннуитета)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3042661983"/>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224543"/>
            <a:ext cx="91440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13. Страховая компания, заключившая договор с производственной фирмой на 5 лет, поступающие ежегодные страховые взносы в размере 10 млн руб. помещает в банк под 20% годовых с начислением процентов по полугодиям. Какую сумму получит страховая компания по истечении срока договора?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3861607262"/>
              </p:ext>
            </p:extLst>
          </p:nvPr>
        </p:nvGraphicFramePr>
        <p:xfrm>
          <a:off x="1145599" y="3573016"/>
          <a:ext cx="6177368" cy="1728192"/>
        </p:xfrm>
        <a:graphic>
          <a:graphicData uri="http://schemas.openxmlformats.org/presentationml/2006/ole">
            <mc:AlternateContent xmlns:mc="http://schemas.openxmlformats.org/markup-compatibility/2006">
              <mc:Choice xmlns:v="urn:schemas-microsoft-com:vml" Requires="v">
                <p:oleObj spid="_x0000_s8202" name="Формула" r:id="rId3" imgW="1600200" imgH="444500" progId="Equation.3">
                  <p:embed/>
                </p:oleObj>
              </mc:Choice>
              <mc:Fallback>
                <p:oleObj name="Формула" r:id="rId3" imgW="1600200" imgH="444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5599" y="3573016"/>
                        <a:ext cx="6177368" cy="1728192"/>
                      </a:xfrm>
                      <a:prstGeom prst="rect">
                        <a:avLst/>
                      </a:prstGeom>
                      <a:noFill/>
                    </p:spPr>
                  </p:pic>
                </p:oleObj>
              </mc:Fallback>
            </mc:AlternateContent>
          </a:graphicData>
        </a:graphic>
      </p:graphicFrame>
      <p:sp>
        <p:nvSpPr>
          <p:cNvPr id="4" name="Rectangle 3"/>
          <p:cNvSpPr>
            <a:spLocks noChangeArrowheads="1"/>
          </p:cNvSpPr>
          <p:nvPr/>
        </p:nvSpPr>
        <p:spPr bwMode="auto">
          <a:xfrm>
            <a:off x="950111" y="5517232"/>
            <a:ext cx="72437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 – число начислений в течение года.</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306142373"/>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15195"/>
            <a:ext cx="914399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14. Организация через 6 лет желает иметь на .счете 800 тыс. руб. Для этого она должна делать ежегодный взнос в банк по схеме </a:t>
            </a:r>
            <a:r>
              <a:rPr kumimoji="0" lang="ru-RU" sz="36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пренумерандо</a:t>
            </a: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Определите размер ежегодного взноса, если банк предлагает 12% годовых.</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Формула расчета:</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3076749391"/>
              </p:ext>
            </p:extLst>
          </p:nvPr>
        </p:nvGraphicFramePr>
        <p:xfrm>
          <a:off x="1259632" y="4293096"/>
          <a:ext cx="7308812" cy="2088232"/>
        </p:xfrm>
        <a:graphic>
          <a:graphicData uri="http://schemas.openxmlformats.org/presentationml/2006/ole">
            <mc:AlternateContent xmlns:mc="http://schemas.openxmlformats.org/markup-compatibility/2006">
              <mc:Choice xmlns:v="urn:schemas-microsoft-com:vml" Requires="v">
                <p:oleObj spid="_x0000_s9226" name="Формула" r:id="rId3" imgW="1866090" imgH="533169" progId="Equation.3">
                  <p:embed/>
                </p:oleObj>
              </mc:Choice>
              <mc:Fallback>
                <p:oleObj name="Формула" r:id="rId3" imgW="1866090" imgH="5331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4293096"/>
                        <a:ext cx="7308812" cy="2088232"/>
                      </a:xfrm>
                      <a:prstGeom prst="rect">
                        <a:avLst/>
                      </a:prstGeom>
                      <a:noFill/>
                    </p:spPr>
                  </p:pic>
                </p:oleObj>
              </mc:Fallback>
            </mc:AlternateContent>
          </a:graphicData>
        </a:graphic>
      </p:graphicFrame>
    </p:spTree>
    <p:extLst>
      <p:ext uri="{BB962C8B-B14F-4D97-AF65-F5344CB8AC3E}">
        <p14:creationId xmlns:p14="http://schemas.microsoft.com/office/powerpoint/2010/main" val="783216164"/>
      </p:ext>
    </p:extLst>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740307"/>
          </a:xfrm>
          <a:prstGeom prst="rect">
            <a:avLst/>
          </a:prstGeom>
        </p:spPr>
        <p:txBody>
          <a:bodyPr wrap="square">
            <a:spAutoFit/>
          </a:bodyPr>
          <a:lstStyle/>
          <a:p>
            <a:pPr lvl="0" algn="just"/>
            <a:r>
              <a:rPr lang="ru-RU" sz="3600" b="1" dirty="0" smtClean="0">
                <a:latin typeface="Times New Roman" pitchFamily="18" charset="0"/>
                <a:cs typeface="Times New Roman" pitchFamily="18" charset="0"/>
              </a:rPr>
              <a:t>	15. Определите </a:t>
            </a:r>
            <a:r>
              <a:rPr lang="ru-RU" sz="3600" b="1" dirty="0">
                <a:latin typeface="Times New Roman" pitchFamily="18" charset="0"/>
                <a:cs typeface="Times New Roman" pitchFamily="18" charset="0"/>
              </a:rPr>
              <a:t>поток денежных средств от операционной </a:t>
            </a:r>
            <a:r>
              <a:rPr lang="ru-RU" sz="3600" b="1" dirty="0" smtClean="0">
                <a:latin typeface="Times New Roman" pitchFamily="18" charset="0"/>
                <a:cs typeface="Times New Roman" pitchFamily="18" charset="0"/>
              </a:rPr>
              <a:t>деятельности</a:t>
            </a:r>
            <a:r>
              <a:rPr lang="ru-RU" sz="3600" b="1" dirty="0">
                <a:latin typeface="Times New Roman" pitchFamily="18" charset="0"/>
                <a:cs typeface="Times New Roman" pitchFamily="18" charset="0"/>
              </a:rPr>
              <a:t>, если известно, что прибыль предприятия в </a:t>
            </a:r>
            <a:r>
              <a:rPr lang="ru-RU" sz="3600" b="1" dirty="0" smtClean="0">
                <a:latin typeface="Times New Roman" pitchFamily="18" charset="0"/>
                <a:cs typeface="Times New Roman" pitchFamily="18" charset="0"/>
              </a:rPr>
              <a:t>отчетном </a:t>
            </a:r>
            <a:r>
              <a:rPr lang="ru-RU" sz="3600" b="1" dirty="0">
                <a:latin typeface="Times New Roman" pitchFamily="18" charset="0"/>
                <a:cs typeface="Times New Roman" pitchFamily="18" charset="0"/>
              </a:rPr>
              <a:t>периоде от основной деятельности составила 420 тыс. руб.; </a:t>
            </a:r>
            <a:r>
              <a:rPr lang="ru-RU" sz="3600" b="1" dirty="0" smtClean="0">
                <a:latin typeface="Times New Roman" pitchFamily="18" charset="0"/>
                <a:cs typeface="Times New Roman" pitchFamily="18" charset="0"/>
              </a:rPr>
              <a:t>начисленная </a:t>
            </a:r>
            <a:r>
              <a:rPr lang="ru-RU" sz="3600" b="1" dirty="0">
                <a:latin typeface="Times New Roman" pitchFamily="18" charset="0"/>
                <a:cs typeface="Times New Roman" pitchFamily="18" charset="0"/>
              </a:rPr>
              <a:t>амортизация основных фондов — 65 тыс. руб.; запасы </a:t>
            </a:r>
            <a:r>
              <a:rPr lang="ru-RU" sz="3600" b="1" dirty="0" smtClean="0">
                <a:latin typeface="Times New Roman" pitchFamily="18" charset="0"/>
                <a:cs typeface="Times New Roman" pitchFamily="18" charset="0"/>
              </a:rPr>
              <a:t>сырья </a:t>
            </a:r>
            <a:r>
              <a:rPr lang="ru-RU" sz="3600" b="1" dirty="0">
                <a:latin typeface="Times New Roman" pitchFamily="18" charset="0"/>
                <a:cs typeface="Times New Roman" pitchFamily="18" charset="0"/>
              </a:rPr>
              <a:t>и материалов увеличились на 46 тыс. руб.; дебиторская </a:t>
            </a:r>
            <a:r>
              <a:rPr lang="ru-RU" sz="3600" b="1" dirty="0" smtClean="0">
                <a:latin typeface="Times New Roman" pitchFamily="18" charset="0"/>
                <a:cs typeface="Times New Roman" pitchFamily="18" charset="0"/>
              </a:rPr>
              <a:t>задолженность </a:t>
            </a:r>
            <a:r>
              <a:rPr lang="ru-RU" sz="3600" b="1" dirty="0">
                <a:latin typeface="Times New Roman" pitchFamily="18" charset="0"/>
                <a:cs typeface="Times New Roman" pitchFamily="18" charset="0"/>
              </a:rPr>
              <a:t>увеличилась на 120 тыс. руб.; кредиторская </a:t>
            </a:r>
            <a:r>
              <a:rPr lang="ru-RU" sz="3600" b="1" dirty="0" smtClean="0">
                <a:latin typeface="Times New Roman" pitchFamily="18" charset="0"/>
                <a:cs typeface="Times New Roman" pitchFamily="18" charset="0"/>
              </a:rPr>
              <a:t>задолженность </a:t>
            </a:r>
            <a:r>
              <a:rPr lang="ru-RU" sz="3600" b="1" dirty="0">
                <a:latin typeface="Times New Roman" pitchFamily="18" charset="0"/>
                <a:cs typeface="Times New Roman" pitchFamily="18" charset="0"/>
              </a:rPr>
              <a:t>уменьшилась на 87 тыс. руб.</a:t>
            </a:r>
          </a:p>
        </p:txBody>
      </p:sp>
    </p:spTree>
    <p:extLst>
      <p:ext uri="{BB962C8B-B14F-4D97-AF65-F5344CB8AC3E}">
        <p14:creationId xmlns:p14="http://schemas.microsoft.com/office/powerpoint/2010/main" val="18729544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7109639"/>
          </a:xfrm>
          <a:prstGeom prst="rect">
            <a:avLst/>
          </a:prstGeom>
        </p:spPr>
        <p:txBody>
          <a:bodyPr wrap="square">
            <a:spAutoFit/>
          </a:bodyPr>
          <a:lstStyle/>
          <a:p>
            <a:pPr indent="441325" algn="just"/>
            <a:endParaRPr lang="ru-RU" sz="2400" dirty="0" smtClean="0">
              <a:latin typeface="Times New Roman" pitchFamily="18" charset="0"/>
              <a:cs typeface="Times New Roman" pitchFamily="18" charset="0"/>
            </a:endParaRPr>
          </a:p>
          <a:p>
            <a:pPr indent="441325" algn="just"/>
            <a:r>
              <a:rPr lang="ru-RU" sz="2400" dirty="0" smtClean="0">
                <a:latin typeface="Times New Roman" pitchFamily="18" charset="0"/>
                <a:cs typeface="Times New Roman" pitchFamily="18" charset="0"/>
              </a:rPr>
              <a:t>Как </a:t>
            </a:r>
            <a:r>
              <a:rPr lang="ru-RU" sz="2400" dirty="0">
                <a:latin typeface="Times New Roman" pitchFamily="18" charset="0"/>
                <a:cs typeface="Times New Roman" pitchFamily="18" charset="0"/>
              </a:rPr>
              <a:t>правило, анализ и оценку такого рода делает предполагаемый инвестор (инвесторы), поскольку он самым непосредствен­ным образом заинтересован в ней. Непосредственно оценка про­изводится, как правило, профессиональными экспертами по всем аспектам и с использованием совокупности специальных крите­риев эффективности и осуществимости проекта.</a:t>
            </a:r>
          </a:p>
          <a:p>
            <a:pPr indent="441325" algn="just"/>
            <a:r>
              <a:rPr lang="ru-RU" sz="2400" dirty="0">
                <a:latin typeface="Times New Roman" pitchFamily="18" charset="0"/>
                <a:cs typeface="Times New Roman" pitchFamily="18" charset="0"/>
              </a:rPr>
              <a:t>Исходя из полученных результатов инвестором принимается решение о финансировании проекта. </a:t>
            </a:r>
          </a:p>
          <a:p>
            <a:pPr indent="441325" algn="just"/>
            <a:r>
              <a:rPr lang="ru-RU" sz="2400" b="1" dirty="0">
                <a:latin typeface="Times New Roman" pitchFamily="18" charset="0"/>
                <a:cs typeface="Times New Roman" pitchFamily="18" charset="0"/>
              </a:rPr>
              <a:t>4. </a:t>
            </a:r>
            <a:r>
              <a:rPr lang="ru-RU" sz="2400" dirty="0">
                <a:latin typeface="Times New Roman" pitchFamily="18" charset="0"/>
                <a:cs typeface="Times New Roman" pitchFamily="18" charset="0"/>
              </a:rPr>
              <a:t>После стадии планирования и экспертизы проекта, а также после того, как инвестор принял принципиальное решение о возможности его финансирования, начинаются переговоры между бенефициариями и инвестором. Переговоры касаются в основном финансовых вопросов, в частности условий предоставления заемных средств:</a:t>
            </a:r>
          </a:p>
          <a:p>
            <a:pPr marL="342900" indent="-342900" algn="just">
              <a:buFont typeface="Arial" pitchFamily="34" charset="0"/>
              <a:buChar char="•"/>
            </a:pPr>
            <a:r>
              <a:rPr lang="ru-RU" sz="2400" dirty="0">
                <a:latin typeface="Times New Roman" pitchFamily="18" charset="0"/>
                <a:cs typeface="Times New Roman" pitchFamily="18" charset="0"/>
              </a:rPr>
              <a:t>размеры займа</a:t>
            </a:r>
            <a:r>
              <a:rPr lang="ru-RU" sz="2400" dirty="0" smtClean="0">
                <a:latin typeface="Times New Roman" pitchFamily="18" charset="0"/>
                <a:cs typeface="Times New Roman" pitchFamily="18" charset="0"/>
              </a:rPr>
              <a:t>;</a:t>
            </a:r>
          </a:p>
          <a:p>
            <a:pPr marL="342900" indent="-342900" algn="just">
              <a:buFont typeface="Arial" pitchFamily="34" charset="0"/>
              <a:buChar char="•"/>
            </a:pPr>
            <a:r>
              <a:rPr lang="ru-RU" sz="2400" dirty="0">
                <a:latin typeface="Times New Roman" pitchFamily="18" charset="0"/>
                <a:cs typeface="Times New Roman" pitchFamily="18" charset="0"/>
              </a:rPr>
              <a:t>структура займа по срочности (долгосрочный, краткосрочный кредит и т.д.);</a:t>
            </a:r>
          </a:p>
          <a:p>
            <a:pPr indent="441325" algn="just"/>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36629523"/>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740307"/>
          </a:xfrm>
          <a:prstGeom prst="rect">
            <a:avLst/>
          </a:prstGeom>
        </p:spPr>
        <p:txBody>
          <a:bodyPr wrap="square">
            <a:spAutoFit/>
          </a:bodyPr>
          <a:lstStyle/>
          <a:p>
            <a:pPr lvl="0" algn="just"/>
            <a:r>
              <a:rPr lang="ru-RU" sz="3600" b="1" dirty="0" smtClean="0">
                <a:latin typeface="Times New Roman" pitchFamily="18" charset="0"/>
                <a:cs typeface="Times New Roman" pitchFamily="18" charset="0"/>
              </a:rPr>
              <a:t>	16. Рассчитайте </a:t>
            </a:r>
            <a:r>
              <a:rPr lang="ru-RU" sz="3600" b="1" dirty="0">
                <a:latin typeface="Times New Roman" pitchFamily="18" charset="0"/>
                <a:cs typeface="Times New Roman" pitchFamily="18" charset="0"/>
              </a:rPr>
              <a:t>величину начальных инвестиционных затрат если известно: капитальные затраты — 4 млн руб.; выручка от </a:t>
            </a:r>
            <a:r>
              <a:rPr lang="ru-RU" sz="3600" b="1" dirty="0" smtClean="0">
                <a:latin typeface="Times New Roman" pitchFamily="18" charset="0"/>
                <a:cs typeface="Times New Roman" pitchFamily="18" charset="0"/>
              </a:rPr>
              <a:t>продажи </a:t>
            </a:r>
            <a:r>
              <a:rPr lang="ru-RU" sz="3600" b="1" dirty="0">
                <a:latin typeface="Times New Roman" pitchFamily="18" charset="0"/>
                <a:cs typeface="Times New Roman" pitchFamily="18" charset="0"/>
              </a:rPr>
              <a:t>заменяемых основных фондов — 0,2 млн руб.; расходы </a:t>
            </a:r>
            <a:r>
              <a:rPr lang="en-US" sz="3600" b="1" dirty="0">
                <a:latin typeface="Times New Roman" pitchFamily="18" charset="0"/>
                <a:cs typeface="Times New Roman" pitchFamily="18" charset="0"/>
              </a:rPr>
              <a:t>m </a:t>
            </a:r>
            <a:r>
              <a:rPr lang="ru-RU" sz="3600" b="1" dirty="0">
                <a:latin typeface="Times New Roman" pitchFamily="18" charset="0"/>
                <a:cs typeface="Times New Roman" pitchFamily="18" charset="0"/>
              </a:rPr>
              <a:t>демонтажу заменяемого оборудования — 0,1 млн руб.; </a:t>
            </a:r>
            <a:r>
              <a:rPr lang="ru-RU" sz="3600" b="1" dirty="0" smtClean="0">
                <a:latin typeface="Times New Roman" pitchFamily="18" charset="0"/>
                <a:cs typeface="Times New Roman" pitchFamily="18" charset="0"/>
              </a:rPr>
              <a:t>налоговые </a:t>
            </a:r>
            <a:r>
              <a:rPr lang="ru-RU" sz="3600" b="1" dirty="0">
                <a:latin typeface="Times New Roman" pitchFamily="18" charset="0"/>
                <a:cs typeface="Times New Roman" pitchFamily="18" charset="0"/>
              </a:rPr>
              <a:t>выплаты, связанные с реализацией активов — 0,04 млн руб.; </a:t>
            </a:r>
            <a:r>
              <a:rPr lang="ru-RU" sz="3600" b="1" dirty="0" smtClean="0">
                <a:latin typeface="Times New Roman" pitchFamily="18" charset="0"/>
                <a:cs typeface="Times New Roman" pitchFamily="18" charset="0"/>
              </a:rPr>
              <a:t>инвестиционный </a:t>
            </a:r>
            <a:r>
              <a:rPr lang="ru-RU" sz="3600" b="1" dirty="0">
                <a:latin typeface="Times New Roman" pitchFamily="18" charset="0"/>
                <a:cs typeface="Times New Roman" pitchFamily="18" charset="0"/>
              </a:rPr>
              <a:t>налоговый кредит — 0,85 млн руб.; </a:t>
            </a:r>
            <a:r>
              <a:rPr lang="ru-RU" sz="3600" b="1" dirty="0" smtClean="0">
                <a:latin typeface="Times New Roman" pitchFamily="18" charset="0"/>
                <a:cs typeface="Times New Roman" pitchFamily="18" charset="0"/>
              </a:rPr>
              <a:t>инвестиции: </a:t>
            </a:r>
            <a:r>
              <a:rPr lang="ru-RU" sz="3600" b="1" dirty="0">
                <a:latin typeface="Times New Roman" pitchFamily="18" charset="0"/>
                <a:cs typeface="Times New Roman" pitchFamily="18" charset="0"/>
              </a:rPr>
              <a:t>чистый оборотный капитал — 1,36 млн руб.</a:t>
            </a:r>
          </a:p>
        </p:txBody>
      </p:sp>
    </p:spTree>
    <p:extLst>
      <p:ext uri="{BB962C8B-B14F-4D97-AF65-F5344CB8AC3E}">
        <p14:creationId xmlns:p14="http://schemas.microsoft.com/office/powerpoint/2010/main" val="22480751"/>
      </p:ext>
    </p:extLst>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494085"/>
          </a:xfrm>
          <a:prstGeom prst="rect">
            <a:avLst/>
          </a:prstGeom>
        </p:spPr>
        <p:txBody>
          <a:bodyPr wrap="square">
            <a:spAutoFit/>
          </a:bodyPr>
          <a:lstStyle/>
          <a:p>
            <a:pPr lvl="0" algn="just"/>
            <a:r>
              <a:rPr lang="ru-RU" sz="3200" b="1" dirty="0" smtClean="0">
                <a:latin typeface="Times New Roman" pitchFamily="18" charset="0"/>
                <a:cs typeface="Times New Roman" pitchFamily="18" charset="0"/>
              </a:rPr>
              <a:t>	</a:t>
            </a:r>
          </a:p>
          <a:p>
            <a:pPr lvl="0" algn="just"/>
            <a:r>
              <a:rPr lang="ru-RU" sz="3200" b="1" dirty="0" smtClean="0">
                <a:latin typeface="Times New Roman" pitchFamily="18" charset="0"/>
                <a:cs typeface="Times New Roman" pitchFamily="18" charset="0"/>
              </a:rPr>
              <a:t>	17. Компания </a:t>
            </a:r>
            <a:r>
              <a:rPr lang="ru-RU" sz="3200" b="1" dirty="0">
                <a:latin typeface="Times New Roman" pitchFamily="18" charset="0"/>
                <a:cs typeface="Times New Roman" pitchFamily="18" charset="0"/>
              </a:rPr>
              <a:t>имеет следующие показатели производства одно­го вида продукции: цена за единицу продукции — 200 руб.; пере­менные издержки на единицу продукции — 150 руб.; постоянные издержки 25 000 руб. в месяц; план продаж составляет 500 шт. в месяц. Оцените, какую прибыль (убыток) принесет предприятию увеличение постоянных расходов на 5000 руб. в месяц, если объем продаж планируется увеличить за этот же месяц на 25 000 руб. Цена за единицу продукции останется прежней.</a:t>
            </a:r>
          </a:p>
        </p:txBody>
      </p:sp>
    </p:spTree>
    <p:extLst>
      <p:ext uri="{BB962C8B-B14F-4D97-AF65-F5344CB8AC3E}">
        <p14:creationId xmlns:p14="http://schemas.microsoft.com/office/powerpoint/2010/main" val="941498419"/>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001643"/>
          </a:xfrm>
          <a:prstGeom prst="rect">
            <a:avLst/>
          </a:prstGeom>
        </p:spPr>
        <p:txBody>
          <a:bodyPr wrap="square">
            <a:spAutoFit/>
          </a:bodyPr>
          <a:lstStyle/>
          <a:p>
            <a:pPr lvl="0" algn="just"/>
            <a:r>
              <a:rPr lang="ru-RU" sz="3200" b="1" dirty="0" smtClean="0">
                <a:latin typeface="Times New Roman" pitchFamily="18" charset="0"/>
                <a:cs typeface="Times New Roman" pitchFamily="18" charset="0"/>
              </a:rPr>
              <a:t>	18. Компания </a:t>
            </a:r>
            <a:r>
              <a:rPr lang="ru-RU" sz="3200" b="1" dirty="0">
                <a:latin typeface="Times New Roman" pitchFamily="18" charset="0"/>
                <a:cs typeface="Times New Roman" pitchFamily="18" charset="0"/>
              </a:rPr>
              <a:t>имеет следующие показатели производства одно­го вида </a:t>
            </a:r>
            <a:r>
              <a:rPr lang="ru-RU" sz="3200" b="1" dirty="0" smtClean="0">
                <a:latin typeface="Times New Roman" pitchFamily="18" charset="0"/>
                <a:cs typeface="Times New Roman" pitchFamily="18" charset="0"/>
              </a:rPr>
              <a:t>продукции</a:t>
            </a:r>
            <a:endParaRPr lang="ru-RU" sz="3200" b="1" dirty="0">
              <a:latin typeface="Times New Roman" pitchFamily="18" charset="0"/>
              <a:cs typeface="Times New Roman" pitchFamily="18" charset="0"/>
            </a:endParaRPr>
          </a:p>
          <a:p>
            <a:pPr marL="457200" lvl="0" indent="-457200" algn="just">
              <a:buFont typeface="Arial" pitchFamily="34" charset="0"/>
              <a:buChar char="•"/>
            </a:pPr>
            <a:r>
              <a:rPr lang="ru-RU" sz="3200" b="1" dirty="0">
                <a:latin typeface="Times New Roman" pitchFamily="18" charset="0"/>
                <a:cs typeface="Times New Roman" pitchFamily="18" charset="0"/>
              </a:rPr>
              <a:t>цена за единицу продукции — 200 руб.;</a:t>
            </a:r>
          </a:p>
          <a:p>
            <a:pPr marL="457200" lvl="0" indent="-457200" algn="just">
              <a:buFont typeface="Arial" pitchFamily="34" charset="0"/>
              <a:buChar char="•"/>
            </a:pPr>
            <a:r>
              <a:rPr lang="ru-RU" sz="3200" b="1" dirty="0">
                <a:latin typeface="Times New Roman" pitchFamily="18" charset="0"/>
                <a:cs typeface="Times New Roman" pitchFamily="18" charset="0"/>
              </a:rPr>
              <a:t>переменные издержки на единицу продукции — 150 руб.;</a:t>
            </a:r>
          </a:p>
          <a:p>
            <a:pPr marL="457200" lvl="0" indent="-457200" algn="just">
              <a:buFont typeface="Arial" pitchFamily="34" charset="0"/>
              <a:buChar char="•"/>
            </a:pPr>
            <a:r>
              <a:rPr lang="ru-RU" sz="3200" b="1" dirty="0">
                <a:latin typeface="Times New Roman" pitchFamily="18" charset="0"/>
                <a:cs typeface="Times New Roman" pitchFamily="18" charset="0"/>
              </a:rPr>
              <a:t>постоянные издержки 25 000 руб. в месяц;</a:t>
            </a:r>
          </a:p>
          <a:p>
            <a:pPr marL="457200" lvl="0" indent="-457200" algn="just">
              <a:buFont typeface="Arial" pitchFamily="34" charset="0"/>
              <a:buChar char="•"/>
            </a:pPr>
            <a:r>
              <a:rPr lang="ru-RU" sz="3200" b="1" dirty="0">
                <a:latin typeface="Times New Roman" pitchFamily="18" charset="0"/>
                <a:cs typeface="Times New Roman" pitchFamily="18" charset="0"/>
              </a:rPr>
              <a:t>план продаж составляет 500 шт. в месяц.</a:t>
            </a:r>
          </a:p>
          <a:p>
            <a:pPr algn="just"/>
            <a:r>
              <a:rPr lang="ru-RU" sz="3200" b="1" dirty="0">
                <a:latin typeface="Times New Roman" pitchFamily="18" charset="0"/>
                <a:cs typeface="Times New Roman" pitchFamily="18" charset="0"/>
              </a:rPr>
              <a:t>Оцените, какую прибыль (убыток) принесет предприятию уменьшение цены продукции на 20 руб. за штуку при увеличении постоянных затрат на 10 000 руб. По прогнозам это приведет к уве­личению реализации на 50%.</a:t>
            </a:r>
          </a:p>
        </p:txBody>
      </p:sp>
    </p:spTree>
    <p:extLst>
      <p:ext uri="{BB962C8B-B14F-4D97-AF65-F5344CB8AC3E}">
        <p14:creationId xmlns:p14="http://schemas.microsoft.com/office/powerpoint/2010/main" val="1553693452"/>
      </p:ext>
    </p:extLst>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124754"/>
          </a:xfrm>
          <a:prstGeom prst="rect">
            <a:avLst/>
          </a:prstGeom>
        </p:spPr>
        <p:txBody>
          <a:bodyPr wrap="square">
            <a:spAutoFit/>
          </a:bodyPr>
          <a:lstStyle/>
          <a:p>
            <a:pPr algn="just"/>
            <a:r>
              <a:rPr lang="ru-RU" sz="2800" b="1" dirty="0" smtClean="0">
                <a:latin typeface="Times New Roman" pitchFamily="18" charset="0"/>
                <a:cs typeface="Times New Roman" pitchFamily="18" charset="0"/>
              </a:rPr>
              <a:t>	19.</a:t>
            </a:r>
            <a:r>
              <a:rPr lang="ru-RU" sz="2800" b="1" dirty="0">
                <a:latin typeface="Times New Roman" pitchFamily="18" charset="0"/>
                <a:cs typeface="Times New Roman" pitchFamily="18" charset="0"/>
              </a:rPr>
              <a:t>	Коммерческая организация приняла решение </a:t>
            </a:r>
            <a:r>
              <a:rPr lang="ru-RU" sz="2800" b="1" dirty="0" smtClean="0">
                <a:latin typeface="Times New Roman" pitchFamily="18" charset="0"/>
                <a:cs typeface="Times New Roman" pitchFamily="18" charset="0"/>
              </a:rPr>
              <a:t>инвестировать на </a:t>
            </a:r>
            <a:r>
              <a:rPr lang="ru-RU" sz="2800" b="1" dirty="0">
                <a:latin typeface="Times New Roman" pitchFamily="18" charset="0"/>
                <a:cs typeface="Times New Roman" pitchFamily="18" charset="0"/>
              </a:rPr>
              <a:t>пятилетний срок свободные денежные средства в </a:t>
            </a:r>
            <a:r>
              <a:rPr lang="ru-RU" sz="2800" b="1" dirty="0" smtClean="0">
                <a:latin typeface="Times New Roman" pitchFamily="18" charset="0"/>
                <a:cs typeface="Times New Roman" pitchFamily="18" charset="0"/>
              </a:rPr>
              <a:t>размере 30 </a:t>
            </a:r>
            <a:r>
              <a:rPr lang="ru-RU" sz="2800" b="1" dirty="0">
                <a:latin typeface="Times New Roman" pitchFamily="18" charset="0"/>
                <a:cs typeface="Times New Roman" pitchFamily="18" charset="0"/>
              </a:rPr>
              <a:t>тыс. руб. Имеются три альтернативных варианта </a:t>
            </a:r>
            <a:r>
              <a:rPr lang="ru-RU" sz="2800" b="1" dirty="0" smtClean="0">
                <a:latin typeface="Times New Roman" pitchFamily="18" charset="0"/>
                <a:cs typeface="Times New Roman" pitchFamily="18" charset="0"/>
              </a:rPr>
              <a:t>вложений. Первый </a:t>
            </a:r>
            <a:r>
              <a:rPr lang="ru-RU" sz="2800" b="1" dirty="0">
                <a:latin typeface="Times New Roman" pitchFamily="18" charset="0"/>
                <a:cs typeface="Times New Roman" pitchFamily="18" charset="0"/>
              </a:rPr>
              <a:t>— средства вносятся на депозитный счет банка с </a:t>
            </a:r>
            <a:r>
              <a:rPr lang="ru-RU" sz="2800" b="1" dirty="0" smtClean="0">
                <a:latin typeface="Times New Roman" pitchFamily="18" charset="0"/>
                <a:cs typeface="Times New Roman" pitchFamily="18" charset="0"/>
              </a:rPr>
              <a:t>начислением </a:t>
            </a:r>
            <a:r>
              <a:rPr lang="ru-RU" sz="2800" b="1" dirty="0">
                <a:latin typeface="Times New Roman" pitchFamily="18" charset="0"/>
                <a:cs typeface="Times New Roman" pitchFamily="18" charset="0"/>
              </a:rPr>
              <a:t>процентов раз в полгода по ставке 20% годовых (сложные проценты). По второму варианту средства передаются юридичес­кому лицу в качестве ссуды, при этом на полученную ссуду ежегод­но начисляется 25%. По третьему средства помещаются на депо­зитный счет с ежемесячным начислением сложных процентов по ставке 16% годовых.</a:t>
            </a:r>
          </a:p>
          <a:p>
            <a:pPr algn="just"/>
            <a:r>
              <a:rPr lang="ru-RU" sz="2800" b="1" dirty="0">
                <a:latin typeface="Times New Roman" pitchFamily="18" charset="0"/>
                <a:cs typeface="Times New Roman" pitchFamily="18" charset="0"/>
              </a:rPr>
              <a:t>Определите, не учитывая степень риска, наилучший вариант вложения денежных средств.</a:t>
            </a:r>
          </a:p>
        </p:txBody>
      </p:sp>
    </p:spTree>
    <p:extLst>
      <p:ext uri="{BB962C8B-B14F-4D97-AF65-F5344CB8AC3E}">
        <p14:creationId xmlns:p14="http://schemas.microsoft.com/office/powerpoint/2010/main" val="4221043761"/>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494085"/>
          </a:xfrm>
          <a:prstGeom prst="rect">
            <a:avLst/>
          </a:prstGeom>
        </p:spPr>
        <p:txBody>
          <a:bodyPr wrap="square">
            <a:spAutoFit/>
          </a:bodyPr>
          <a:lstStyle/>
          <a:p>
            <a:pPr algn="just"/>
            <a:r>
              <a:rPr lang="ru-RU" sz="3200" b="1" dirty="0" smtClean="0">
                <a:latin typeface="Times New Roman" pitchFamily="18" charset="0"/>
                <a:cs typeface="Times New Roman" pitchFamily="18" charset="0"/>
              </a:rPr>
              <a:t>	20. </a:t>
            </a:r>
            <a:r>
              <a:rPr lang="ru-RU" sz="3200" b="1" dirty="0">
                <a:latin typeface="Times New Roman" pitchFamily="18" charset="0"/>
                <a:cs typeface="Times New Roman" pitchFamily="18" charset="0"/>
              </a:rPr>
              <a:t>Для расширения складских помещений фирма планирует через 2 года приобрести здание. Эксперты оценивают будущую стоимость недвижимости в размере 1 млн руб.</a:t>
            </a:r>
          </a:p>
          <a:p>
            <a:pPr algn="just"/>
            <a:r>
              <a:rPr lang="ru-RU" sz="3200" b="1" dirty="0">
                <a:latin typeface="Times New Roman" pitchFamily="18" charset="0"/>
                <a:cs typeface="Times New Roman" pitchFamily="18" charset="0"/>
              </a:rPr>
              <a:t>По банковским депозитным счетам установлены ставки в раз­мере 32% годовых с ежегодным начислением процентов и 28% го­довых с ежеквартальным начислением процентов.</a:t>
            </a:r>
          </a:p>
          <a:p>
            <a:pPr algn="just"/>
            <a:r>
              <a:rPr lang="ru-RU" sz="3200" b="1" dirty="0">
                <a:latin typeface="Times New Roman" pitchFamily="18" charset="0"/>
                <a:cs typeface="Times New Roman" pitchFamily="18" charset="0"/>
              </a:rPr>
              <a:t>Определите сумму, которую необходимо поместить на банков­ский депозитный счет, чтобы через 2 года получить достаточно средств для покупки недвижимости.</a:t>
            </a:r>
          </a:p>
        </p:txBody>
      </p:sp>
    </p:spTree>
    <p:extLst>
      <p:ext uri="{BB962C8B-B14F-4D97-AF65-F5344CB8AC3E}">
        <p14:creationId xmlns:p14="http://schemas.microsoft.com/office/powerpoint/2010/main" val="3872053547"/>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6512" y="-567159"/>
            <a:ext cx="9180512" cy="784830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tab pos="228600" algn="l"/>
              </a:tabLst>
            </a:pP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Методические рекомендации по выполнению контрольных заданий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Дисциплина «Экономическая оценка инвестиции» совмещает в себе взаимосвязанные друг с другом науки «Экономика», «Инвестиция» и основы анализа экономической эффективности. Цель преподавания дисциплины – привить студентам понятия и навыки ведения производства в условиях рыночной экономики.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Задачи изучения дисциплины: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иметь представление о понятии экономической оценки инвестиций;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знать основные понятия положения наук «Экономика», «Инвестиции», анализ экономической, эффективности;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уметь анализировать оценку инвестиции.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Контрольная работа представляется на кафедру для проверки в написанном от руки или отпечатанном на писчей бумаге формата А4. Все страницы должны иметь сквозную нумерацию, начиная со второго. Номер страницы обозначается арабскими цифрами в верхнем правом углу. Страницы должны иметь поле: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Слева – не менее 30 мм, справа – не менее 10 мм,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Сверху – не менее 15 мм, снизу – не менее 20 мм.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tab pos="228600" algn="l"/>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24292941"/>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247864"/>
          </a:xfrm>
          <a:prstGeom prst="rect">
            <a:avLst/>
          </a:prstGeom>
        </p:spPr>
        <p:txBody>
          <a:bodyPr wrap="square">
            <a:spAutoFit/>
          </a:bodyPr>
          <a:lstStyle/>
          <a:p>
            <a:pPr algn="ctr"/>
            <a:r>
              <a:rPr lang="ru-RU" sz="2000" b="1" dirty="0">
                <a:latin typeface="Times New Roman" pitchFamily="18" charset="0"/>
                <a:cs typeface="Times New Roman" pitchFamily="18" charset="0"/>
              </a:rPr>
              <a:t>Критерии оценки контрольных работ</a:t>
            </a:r>
            <a:r>
              <a:rPr lang="ru-RU" sz="2000" b="1"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algn="just"/>
            <a:r>
              <a:rPr lang="ru-RU" sz="2000" dirty="0">
                <a:latin typeface="Times New Roman" pitchFamily="18" charset="0"/>
                <a:cs typeface="Times New Roman" pitchFamily="18" charset="0"/>
              </a:rPr>
              <a:t>Контрольная работа студента должна продемонстрировать глубину проработки им литературных источников, умение самостоятельно делать выводы и обобщения, критически анализировать различные мнения и подходы, овладение элементами научной работы.</a:t>
            </a:r>
          </a:p>
          <a:p>
            <a:pPr algn="just"/>
            <a:r>
              <a:rPr lang="ru-RU" sz="2000" dirty="0">
                <a:latin typeface="Times New Roman" pitchFamily="18" charset="0"/>
                <a:cs typeface="Times New Roman" pitchFamily="18" charset="0"/>
              </a:rPr>
              <a:t>Контрольная работа оценивается на «отлично», если в ней:</a:t>
            </a:r>
          </a:p>
          <a:p>
            <a:pPr algn="just"/>
            <a:r>
              <a:rPr lang="ru-RU" sz="2000" dirty="0">
                <a:latin typeface="Times New Roman" pitchFamily="18" charset="0"/>
                <a:cs typeface="Times New Roman" pitchFamily="18" charset="0"/>
              </a:rPr>
              <a:t>А) дан критический анализ работ различных авторов по рассматриваемой проблеме;</a:t>
            </a:r>
          </a:p>
          <a:p>
            <a:pPr algn="just"/>
            <a:r>
              <a:rPr lang="ru-RU" sz="2000" dirty="0">
                <a:latin typeface="Times New Roman" pitchFamily="18" charset="0"/>
                <a:cs typeface="Times New Roman" pitchFamily="18" charset="0"/>
              </a:rPr>
              <a:t>Б) изложение темы осуществлено логично и достаточно глубоко;</a:t>
            </a:r>
          </a:p>
          <a:p>
            <a:pPr algn="just"/>
            <a:r>
              <a:rPr lang="ru-RU" sz="2000" dirty="0">
                <a:latin typeface="Times New Roman" pitchFamily="18" charset="0"/>
                <a:cs typeface="Times New Roman" pitchFamily="18" charset="0"/>
              </a:rPr>
              <a:t>В) проявлена самостоятельность в рассмотрении и представлении проблемы;</a:t>
            </a:r>
          </a:p>
          <a:p>
            <a:pPr algn="just"/>
            <a:r>
              <a:rPr lang="ru-RU" sz="2000" dirty="0">
                <a:latin typeface="Times New Roman" pitchFamily="18" charset="0"/>
                <a:cs typeface="Times New Roman" pitchFamily="18" charset="0"/>
              </a:rPr>
              <a:t>Г) сделаны аргументированные теоретические обобщения, и изложено собственное отношение к точкам зрения, представленным в литературе по данному вопросу;</a:t>
            </a:r>
          </a:p>
          <a:p>
            <a:pPr algn="just"/>
            <a:r>
              <a:rPr lang="ru-RU" sz="2000" dirty="0">
                <a:latin typeface="Times New Roman" pitchFamily="18" charset="0"/>
                <a:cs typeface="Times New Roman" pitchFamily="18" charset="0"/>
              </a:rPr>
              <a:t>Д) содержатся выводы по итогам исследования (анализа);</a:t>
            </a:r>
          </a:p>
          <a:p>
            <a:pPr algn="just"/>
            <a:r>
              <a:rPr lang="ru-RU" sz="2000" dirty="0">
                <a:latin typeface="Times New Roman" pitchFamily="18" charset="0"/>
                <a:cs typeface="Times New Roman" pitchFamily="18" charset="0"/>
              </a:rPr>
              <a:t>Е) составлена достаточно полная библиография по теме, и в тексте имеются ссылки на все представленные источники;</a:t>
            </a:r>
          </a:p>
          <a:p>
            <a:pPr algn="just"/>
            <a:r>
              <a:rPr lang="ru-RU" sz="2000" dirty="0">
                <a:latin typeface="Times New Roman" pitchFamily="18" charset="0"/>
                <a:cs typeface="Times New Roman" pitchFamily="18" charset="0"/>
              </a:rPr>
              <a:t>Ж) работа выполнена аккуратно, с соблюдением всех требований к оформлению.</a:t>
            </a:r>
          </a:p>
          <a:p>
            <a:pPr algn="just"/>
            <a:r>
              <a:rPr lang="ru-RU" sz="2000" dirty="0">
                <a:latin typeface="Times New Roman" pitchFamily="18" charset="0"/>
                <a:cs typeface="Times New Roman" pitchFamily="18" charset="0"/>
              </a:rPr>
              <a:t>Оценка контрольной работы снижается на 1-2 балла, если:</a:t>
            </a:r>
          </a:p>
          <a:p>
            <a:pPr lvl="0" algn="just"/>
            <a:r>
              <a:rPr lang="ru-RU" sz="2000" dirty="0">
                <a:latin typeface="Times New Roman" pitchFamily="18" charset="0"/>
                <a:cs typeface="Times New Roman" pitchFamily="18" charset="0"/>
              </a:rPr>
              <a:t>требования, предъявляемые к работам, оцениваемым на «отлично», не выполнены в полной мере</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324521117"/>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746"/>
            <a:ext cx="9144000" cy="4093428"/>
          </a:xfrm>
          <a:prstGeom prst="rect">
            <a:avLst/>
          </a:prstGeom>
        </p:spPr>
        <p:txBody>
          <a:bodyPr wrap="square">
            <a:spAutoFit/>
          </a:bodyPr>
          <a:lstStyle/>
          <a:p>
            <a:pPr lvl="0" algn="just"/>
            <a:r>
              <a:rPr lang="ru-RU" sz="2000" dirty="0" smtClean="0">
                <a:latin typeface="Times New Roman" pitchFamily="18" charset="0"/>
                <a:cs typeface="Times New Roman" pitchFamily="18" charset="0"/>
              </a:rPr>
              <a:t>отдельные вопросы (части текста) изложены поверхностно, не выполнено в полной мере задание контрольной работы;</a:t>
            </a:r>
          </a:p>
          <a:p>
            <a:pPr algn="just"/>
            <a:r>
              <a:rPr lang="ru-RU" sz="2000" dirty="0" smtClean="0">
                <a:latin typeface="Times New Roman" pitchFamily="18" charset="0"/>
                <a:cs typeface="Times New Roman" pitchFamily="18" charset="0"/>
              </a:rPr>
              <a:t>имеются теоретически неправильные определения или неточности, свидетельствующие о пробелах в знаниях студента или о небрежности в выполнении работы.</a:t>
            </a:r>
            <a:r>
              <a:rPr lang="ru-RU" sz="2000" dirty="0">
                <a:latin typeface="Times New Roman" pitchFamily="18" charset="0"/>
                <a:cs typeface="Times New Roman" pitchFamily="18" charset="0"/>
              </a:rPr>
              <a:t> Контрольная работа оценивается на «неудовлетворительно», если:</a:t>
            </a:r>
          </a:p>
          <a:p>
            <a:pPr algn="just"/>
            <a:r>
              <a:rPr lang="ru-RU" sz="2000" dirty="0">
                <a:latin typeface="Times New Roman" pitchFamily="18" charset="0"/>
                <a:cs typeface="Times New Roman" pitchFamily="18" charset="0"/>
              </a:rPr>
              <a:t>А) содержит грубые теоретические ошибки или поверхностную аргументацию по основным положениям темы;</a:t>
            </a:r>
          </a:p>
          <a:p>
            <a:pPr algn="just"/>
            <a:r>
              <a:rPr lang="ru-RU" sz="2000" dirty="0">
                <a:latin typeface="Times New Roman" pitchFamily="18" charset="0"/>
                <a:cs typeface="Times New Roman" pitchFamily="18" charset="0"/>
              </a:rPr>
              <a:t>Б) имеет формальный, описательный характер без анализа, выводов, ссылок на литературу;</a:t>
            </a:r>
          </a:p>
          <a:p>
            <a:pPr algn="just"/>
            <a:r>
              <a:rPr lang="ru-RU" sz="2000" dirty="0">
                <a:latin typeface="Times New Roman" pitchFamily="18" charset="0"/>
                <a:cs typeface="Times New Roman" pitchFamily="18" charset="0"/>
              </a:rPr>
              <a:t>В) основывается на слишком малом количестве литературных источников;</a:t>
            </a:r>
          </a:p>
          <a:p>
            <a:pPr algn="just"/>
            <a:r>
              <a:rPr lang="ru-RU" sz="2000" dirty="0">
                <a:latin typeface="Times New Roman" pitchFamily="18" charset="0"/>
                <a:cs typeface="Times New Roman" pitchFamily="18" charset="0"/>
              </a:rPr>
              <a:t>Г) носит компилятивный </a:t>
            </a:r>
            <a:r>
              <a:rPr lang="ru-RU" sz="2000" dirty="0" smtClean="0">
                <a:latin typeface="Times New Roman" pitchFamily="18" charset="0"/>
                <a:cs typeface="Times New Roman" pitchFamily="18" charset="0"/>
              </a:rPr>
              <a:t>характер</a:t>
            </a:r>
            <a:endParaRPr lang="ru-RU" sz="2000" dirty="0">
              <a:latin typeface="Times New Roman" pitchFamily="18" charset="0"/>
              <a:cs typeface="Times New Roman" pitchFamily="18" charset="0"/>
            </a:endParaRPr>
          </a:p>
          <a:p>
            <a:pPr algn="just"/>
            <a:r>
              <a:rPr lang="ru-RU" sz="2000" b="1" dirty="0">
                <a:latin typeface="Times New Roman" pitchFamily="18" charset="0"/>
                <a:cs typeface="Times New Roman" pitchFamily="18" charset="0"/>
              </a:rPr>
              <a:t>Контрольные вопросы и задачи студент выбирает по следующей схеме</a:t>
            </a:r>
            <a:r>
              <a:rPr lang="ru-RU" sz="2000" b="1" dirty="0" smtClean="0">
                <a:latin typeface="Times New Roman" pitchFamily="18" charset="0"/>
                <a:cs typeface="Times New Roman" pitchFamily="18" charset="0"/>
              </a:rPr>
              <a:t>:</a:t>
            </a:r>
          </a:p>
        </p:txBody>
      </p:sp>
      <p:graphicFrame>
        <p:nvGraphicFramePr>
          <p:cNvPr id="4" name="Таблица 3"/>
          <p:cNvGraphicFramePr>
            <a:graphicFrameLocks noGrp="1"/>
          </p:cNvGraphicFramePr>
          <p:nvPr>
            <p:extLst>
              <p:ext uri="{D42A27DB-BD31-4B8C-83A1-F6EECF244321}">
                <p14:modId xmlns:p14="http://schemas.microsoft.com/office/powerpoint/2010/main" val="3507886627"/>
              </p:ext>
            </p:extLst>
          </p:nvPr>
        </p:nvGraphicFramePr>
        <p:xfrm>
          <a:off x="899593" y="4319736"/>
          <a:ext cx="6581641" cy="1920240"/>
        </p:xfrm>
        <a:graphic>
          <a:graphicData uri="http://schemas.openxmlformats.org/drawingml/2006/table">
            <a:tbl>
              <a:tblPr firstRow="1" firstCol="1" bandRow="1">
                <a:tableStyleId>{5C22544A-7EE6-4342-B048-85BDC9FD1C3A}</a:tableStyleId>
              </a:tblPr>
              <a:tblGrid>
                <a:gridCol w="1398136"/>
                <a:gridCol w="518795"/>
                <a:gridCol w="518795"/>
                <a:gridCol w="518160"/>
                <a:gridCol w="518160"/>
                <a:gridCol w="518160"/>
                <a:gridCol w="517525"/>
                <a:gridCol w="517525"/>
                <a:gridCol w="518795"/>
                <a:gridCol w="518795"/>
                <a:gridCol w="518795"/>
              </a:tblGrid>
              <a:tr h="0">
                <a:tc>
                  <a:txBody>
                    <a:bodyPr/>
                    <a:lstStyle/>
                    <a:p>
                      <a:pPr algn="ctr">
                        <a:spcAft>
                          <a:spcPts val="0"/>
                        </a:spcAft>
                      </a:pPr>
                      <a:r>
                        <a:rPr lang="ru-RU" sz="1400" dirty="0">
                          <a:effectLst/>
                        </a:rPr>
                        <a:t>Последний № </a:t>
                      </a:r>
                      <a:r>
                        <a:rPr lang="ru-RU" sz="1400" dirty="0" err="1">
                          <a:effectLst/>
                        </a:rPr>
                        <a:t>зач.кн</a:t>
                      </a:r>
                      <a:r>
                        <a:rPr lang="ru-RU" sz="1400" dirty="0">
                          <a:effectLst/>
                        </a:rPr>
                        <a:t>.</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1</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dirty="0">
                          <a:effectLst/>
                        </a:rPr>
                        <a:t>2</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3</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4</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5</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6</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7</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8</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9</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0</a:t>
                      </a:r>
                      <a:endParaRPr lang="ru-RU" sz="1400">
                        <a:effectLst/>
                        <a:latin typeface="Times New Roman"/>
                        <a:ea typeface="Times New Roman"/>
                      </a:endParaRPr>
                    </a:p>
                  </a:txBody>
                  <a:tcPr marL="68580" marR="68580" marT="0" marB="0" anchor="ctr"/>
                </a:tc>
              </a:tr>
              <a:tr h="0">
                <a:tc>
                  <a:txBody>
                    <a:bodyPr/>
                    <a:lstStyle/>
                    <a:p>
                      <a:pPr algn="just">
                        <a:spcAft>
                          <a:spcPts val="0"/>
                        </a:spcAft>
                      </a:pPr>
                      <a:r>
                        <a:rPr lang="ru-RU" sz="1400">
                          <a:effectLst/>
                        </a:rPr>
                        <a:t>Вопрос</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1, 11, 21, 31, 41, 51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2, 12, 22, 32, 42, 52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3, 13, 23, 33, 43, 53</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4, 14, 24, 34, 44, 54</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5, 15, 25, 35, 45, 55</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6, 16, 26, 36, 46, 51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7, 17, 27, 37, 47, 52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8, 18, 28, 38, 48, 53</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9, 19, 29, 39, 49, 54</a:t>
                      </a:r>
                      <a:endParaRPr lang="ru-RU" sz="1400">
                        <a:effectLst/>
                        <a:latin typeface="Times New Roman"/>
                        <a:ea typeface="Times New Roman"/>
                      </a:endParaRPr>
                    </a:p>
                  </a:txBody>
                  <a:tcPr marL="68580" marR="68580" marT="0" marB="0"/>
                </a:tc>
                <a:tc>
                  <a:txBody>
                    <a:bodyPr/>
                    <a:lstStyle/>
                    <a:p>
                      <a:pPr algn="just">
                        <a:spcAft>
                          <a:spcPts val="0"/>
                        </a:spcAft>
                      </a:pPr>
                      <a:r>
                        <a:rPr lang="ru-RU" sz="1400" dirty="0">
                          <a:effectLst/>
                        </a:rPr>
                        <a:t>10, 20, 30, 40, 50, 55</a:t>
                      </a:r>
                      <a:endParaRPr lang="ru-RU" sz="1400" dirty="0">
                        <a:effectLst/>
                        <a:latin typeface="Times New Roman"/>
                        <a:ea typeface="Times New Roman"/>
                      </a:endParaRPr>
                    </a:p>
                  </a:txBody>
                  <a:tcPr marL="68580" marR="68580" marT="0" marB="0"/>
                </a:tc>
              </a:tr>
              <a:tr h="0">
                <a:tc>
                  <a:txBody>
                    <a:bodyPr/>
                    <a:lstStyle/>
                    <a:p>
                      <a:pPr algn="just">
                        <a:spcAft>
                          <a:spcPts val="0"/>
                        </a:spcAft>
                      </a:pPr>
                      <a:r>
                        <a:rPr lang="ru-RU" sz="1400">
                          <a:effectLst/>
                        </a:rPr>
                        <a:t>Кейс</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1</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2</a:t>
                      </a:r>
                      <a:endParaRPr lang="ru-RU" sz="1400">
                        <a:effectLst/>
                        <a:latin typeface="Times New Roman"/>
                        <a:ea typeface="Times New Roman"/>
                      </a:endParaRPr>
                    </a:p>
                  </a:txBody>
                  <a:tcPr marL="68580" marR="68580" marT="0" marB="0"/>
                </a:tc>
                <a:tc>
                  <a:txBody>
                    <a:bodyPr/>
                    <a:lstStyle/>
                    <a:p>
                      <a:pPr algn="just">
                        <a:spcAft>
                          <a:spcPts val="0"/>
                        </a:spcAft>
                      </a:pPr>
                      <a:r>
                        <a:rPr lang="ru-RU" sz="1400">
                          <a:effectLst/>
                        </a:rPr>
                        <a:t>№ 1</a:t>
                      </a:r>
                      <a:endParaRPr lang="ru-RU" sz="1400">
                        <a:effectLst/>
                        <a:latin typeface="Times New Roman"/>
                        <a:ea typeface="Times New Roman"/>
                      </a:endParaRPr>
                    </a:p>
                  </a:txBody>
                  <a:tcPr marL="68580" marR="68580" marT="0" marB="0"/>
                </a:tc>
                <a:tc>
                  <a:txBody>
                    <a:bodyPr/>
                    <a:lstStyle/>
                    <a:p>
                      <a:pPr algn="just">
                        <a:spcAft>
                          <a:spcPts val="0"/>
                        </a:spcAft>
                      </a:pPr>
                      <a:r>
                        <a:rPr lang="ru-RU" sz="1400" dirty="0">
                          <a:effectLst/>
                        </a:rPr>
                        <a:t>№ 2</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021471334"/>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7384"/>
            <a:ext cx="9144000" cy="6524863"/>
          </a:xfrm>
          <a:prstGeom prst="rect">
            <a:avLst/>
          </a:prstGeom>
        </p:spPr>
        <p:txBody>
          <a:bodyPr wrap="square">
            <a:spAutoFit/>
          </a:bodyPr>
          <a:lstStyle/>
          <a:p>
            <a:pPr algn="ctr"/>
            <a:r>
              <a:rPr lang="ru-RU" sz="2000" b="1" dirty="0">
                <a:latin typeface="Times New Roman" pitchFamily="18" charset="0"/>
                <a:cs typeface="Times New Roman" pitchFamily="18" charset="0"/>
              </a:rPr>
              <a:t>Контрольные вопросы</a:t>
            </a:r>
            <a:r>
              <a:rPr lang="ru-RU" sz="2000" b="1" dirty="0" smtClean="0">
                <a:latin typeface="Times New Roman" pitchFamily="18" charset="0"/>
                <a:cs typeface="Times New Roman" pitchFamily="18" charset="0"/>
              </a:rPr>
              <a:t>:</a:t>
            </a:r>
          </a:p>
          <a:p>
            <a:pPr algn="ctr"/>
            <a:endParaRPr lang="ru-RU" sz="2000" dirty="0">
              <a:latin typeface="Times New Roman" pitchFamily="18" charset="0"/>
              <a:cs typeface="Times New Roman" pitchFamily="18" charset="0"/>
            </a:endParaRPr>
          </a:p>
          <a:p>
            <a:pPr marL="342900" lvl="0" indent="-342900" algn="just">
              <a:buFont typeface="+mj-lt"/>
              <a:buAutoNum type="arabicPeriod"/>
            </a:pPr>
            <a:r>
              <a:rPr lang="ru-RU" dirty="0">
                <a:latin typeface="Times New Roman" pitchFamily="18" charset="0"/>
                <a:cs typeface="Times New Roman" pitchFamily="18" charset="0"/>
              </a:rPr>
              <a:t>Охарактеризуйте специфику инвестиций в реальные и финансовые активы. Накладывает ли эта специфика отпечаток на выбор методов экономического анализа?</a:t>
            </a:r>
          </a:p>
          <a:p>
            <a:pPr marL="342900" lvl="0" indent="-342900" algn="just">
              <a:buFont typeface="+mj-lt"/>
              <a:buAutoNum type="arabicPeriod"/>
            </a:pPr>
            <a:r>
              <a:rPr lang="ru-RU" dirty="0">
                <a:latin typeface="Times New Roman" pitchFamily="18" charset="0"/>
                <a:cs typeface="Times New Roman" pitchFamily="18" charset="0"/>
              </a:rPr>
              <a:t>Предположение о рациональности поведения инвестора при принятии инвестиционных решений и примеры «поведенческих финансов» и психологии инвестиций.</a:t>
            </a:r>
          </a:p>
          <a:p>
            <a:pPr marL="342900" lvl="0" indent="-342900" algn="just">
              <a:buFont typeface="+mj-lt"/>
              <a:buAutoNum type="arabicPeriod"/>
            </a:pPr>
            <a:r>
              <a:rPr lang="ru-RU" dirty="0">
                <a:latin typeface="Times New Roman" pitchFamily="18" charset="0"/>
                <a:cs typeface="Times New Roman" pitchFamily="18" charset="0"/>
              </a:rPr>
              <a:t>Проблема нерационального подхода к инвестиционным решениям (сигнальные эффекты, проявление агентских конфликтов).</a:t>
            </a:r>
          </a:p>
          <a:p>
            <a:pPr marL="342900" lvl="0" indent="-342900" algn="just">
              <a:buFont typeface="+mj-lt"/>
              <a:buAutoNum type="arabicPeriod"/>
            </a:pPr>
            <a:r>
              <a:rPr lang="ru-RU" dirty="0">
                <a:latin typeface="Times New Roman" pitchFamily="18" charset="0"/>
                <a:cs typeface="Times New Roman" pitchFamily="18" charset="0"/>
              </a:rPr>
              <a:t>Покажите основные приемы выявления конкурентных преимуществ. Почему следует рассматривать качественный анализ конкурентных преимуществ как первый этап инвестиционного анализа.</a:t>
            </a:r>
          </a:p>
          <a:p>
            <a:pPr marL="342900" lvl="0" indent="-342900" algn="just">
              <a:buFont typeface="+mj-lt"/>
              <a:buAutoNum type="arabicPeriod"/>
            </a:pPr>
            <a:r>
              <a:rPr lang="ru-RU" dirty="0">
                <a:latin typeface="Times New Roman" pitchFamily="18" charset="0"/>
                <a:cs typeface="Times New Roman" pitchFamily="18" charset="0"/>
              </a:rPr>
              <a:t>Охарактеризуйте понятия «проектный менеджмент» и «планирование долгосрочных инвестиций фирмы (</a:t>
            </a:r>
            <a:r>
              <a:rPr lang="ru-RU" dirty="0" err="1">
                <a:latin typeface="Times New Roman" pitchFamily="18" charset="0"/>
                <a:cs typeface="Times New Roman" pitchFamily="18" charset="0"/>
              </a:rPr>
              <a:t>capital</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budgeting</a:t>
            </a:r>
            <a:r>
              <a:rPr lang="ru-RU" dirty="0">
                <a:latin typeface="Times New Roman" pitchFamily="18" charset="0"/>
                <a:cs typeface="Times New Roman" pitchFamily="18" charset="0"/>
              </a:rPr>
              <a:t>)». Есть ли различие между этими понятиями?</a:t>
            </a:r>
          </a:p>
          <a:p>
            <a:pPr marL="342900" lvl="0" indent="-342900" algn="just">
              <a:buFont typeface="+mj-lt"/>
              <a:buAutoNum type="arabicPeriod"/>
            </a:pPr>
            <a:r>
              <a:rPr lang="ru-RU" dirty="0">
                <a:latin typeface="Times New Roman" pitchFamily="18" charset="0"/>
                <a:cs typeface="Times New Roman" pitchFamily="18" charset="0"/>
              </a:rPr>
              <a:t>Покажите место инвестиционного анализа в финансовой и организационной структуре фирмы.</a:t>
            </a:r>
          </a:p>
          <a:p>
            <a:pPr marL="342900" lvl="0" indent="-342900" algn="just">
              <a:buFont typeface="+mj-lt"/>
              <a:buAutoNum type="arabicPeriod"/>
            </a:pPr>
            <a:r>
              <a:rPr lang="ru-RU" dirty="0">
                <a:latin typeface="Times New Roman" pitchFamily="18" charset="0"/>
                <a:cs typeface="Times New Roman" pitchFamily="18" charset="0"/>
              </a:rPr>
              <a:t>Охарактеризуйте увязку работ по разработке финансовой стратегии, анализу отчетности, финансовому анализу, планированию с инвестиционными решениями компании. </a:t>
            </a:r>
          </a:p>
          <a:p>
            <a:pPr marL="342900" lvl="0" indent="-342900" algn="just">
              <a:buFont typeface="+mj-lt"/>
              <a:buAutoNum type="arabicPeriod"/>
            </a:pPr>
            <a:r>
              <a:rPr lang="ru-RU" dirty="0">
                <a:latin typeface="Times New Roman" pitchFamily="18" charset="0"/>
                <a:cs typeface="Times New Roman" pitchFamily="18" charset="0"/>
              </a:rPr>
              <a:t>Перечислите стадии разработки инвестиционных проектов и место экономического анализа проектов в процессе работы. </a:t>
            </a:r>
          </a:p>
          <a:p>
            <a:pPr marL="342900" lvl="0" indent="-342900" algn="just">
              <a:buFont typeface="+mj-lt"/>
              <a:buAutoNum type="arabicPeriod"/>
            </a:pPr>
            <a:r>
              <a:rPr lang="ru-RU" dirty="0">
                <a:latin typeface="Times New Roman" pitchFamily="18" charset="0"/>
                <a:cs typeface="Times New Roman" pitchFamily="18" charset="0"/>
              </a:rPr>
              <a:t>Покажите роль и значимость бизнес-плана в аналитической работе по проекту. </a:t>
            </a:r>
          </a:p>
          <a:p>
            <a:pPr marL="342900" indent="-342900" algn="just">
              <a:buFont typeface="+mj-lt"/>
              <a:buAutoNum type="arabicPeriod"/>
            </a:pPr>
            <a:r>
              <a:rPr lang="ru-RU" dirty="0">
                <a:latin typeface="Times New Roman" pitchFamily="18" charset="0"/>
                <a:cs typeface="Times New Roman" pitchFamily="18" charset="0"/>
              </a:rPr>
              <a:t>Сформулируйте административные процедуры подачи заявок на анализ проектов, процедуру оценки эффективности, ранжирования, мониторинга принятых проектов. </a:t>
            </a:r>
          </a:p>
        </p:txBody>
      </p:sp>
    </p:spTree>
    <p:extLst>
      <p:ext uri="{BB962C8B-B14F-4D97-AF65-F5344CB8AC3E}">
        <p14:creationId xmlns:p14="http://schemas.microsoft.com/office/powerpoint/2010/main" val="4127631239"/>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740307"/>
          </a:xfrm>
          <a:prstGeom prst="rect">
            <a:avLst/>
          </a:prstGeom>
        </p:spPr>
        <p:txBody>
          <a:bodyPr wrap="square">
            <a:spAutoFit/>
          </a:bodyPr>
          <a:lstStyle/>
          <a:p>
            <a:pPr lvl="0"/>
            <a:r>
              <a:rPr lang="ru-RU" dirty="0" smtClean="0">
                <a:latin typeface="Times New Roman" pitchFamily="18" charset="0"/>
                <a:cs typeface="Times New Roman" pitchFamily="18" charset="0"/>
              </a:rPr>
              <a:t>10. Перечислите </a:t>
            </a:r>
            <a:r>
              <a:rPr lang="ru-RU" dirty="0">
                <a:latin typeface="Times New Roman" pitchFamily="18" charset="0"/>
                <a:cs typeface="Times New Roman" pitchFamily="18" charset="0"/>
              </a:rPr>
              <a:t>основные блоки экономического анализа инвестиционных проектов по Методическим рекомендациям Минэкономики и Минфина РФ.</a:t>
            </a:r>
          </a:p>
          <a:p>
            <a:pPr lvl="0"/>
            <a:r>
              <a:rPr lang="ru-RU" dirty="0" smtClean="0">
                <a:latin typeface="Times New Roman" pitchFamily="18" charset="0"/>
                <a:cs typeface="Times New Roman" pitchFamily="18" charset="0"/>
              </a:rPr>
              <a:t>11. Почему </a:t>
            </a:r>
            <a:r>
              <a:rPr lang="ru-RU" dirty="0">
                <a:latin typeface="Times New Roman" pitchFamily="18" charset="0"/>
                <a:cs typeface="Times New Roman" pitchFamily="18" charset="0"/>
              </a:rPr>
              <a:t>срок жизни проекта может рассматриваться как конкурентное преимущество. Покажите на примерах значимость срока жизни.</a:t>
            </a:r>
          </a:p>
          <a:p>
            <a:pPr lvl="0"/>
            <a:r>
              <a:rPr lang="ru-RU" dirty="0" smtClean="0">
                <a:latin typeface="Times New Roman" pitchFamily="18" charset="0"/>
                <a:cs typeface="Times New Roman" pitchFamily="18" charset="0"/>
              </a:rPr>
              <a:t>12. На </a:t>
            </a:r>
            <a:r>
              <a:rPr lang="ru-RU" dirty="0">
                <a:latin typeface="Times New Roman" pitchFamily="18" charset="0"/>
                <a:cs typeface="Times New Roman" pitchFamily="18" charset="0"/>
              </a:rPr>
              <a:t>каких предпосылках строится расчет денежных потоков обособленного проекта и приростных денежных потоков функционирующей компании? </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13. В </a:t>
            </a:r>
            <a:r>
              <a:rPr lang="ru-RU" dirty="0">
                <a:latin typeface="Times New Roman" pitchFamily="18" charset="0"/>
                <a:cs typeface="Times New Roman" pitchFamily="18" charset="0"/>
              </a:rPr>
              <a:t>чем специфика формирования денежных потоков проекта при оценке эффективности участия в проекте. </a:t>
            </a:r>
          </a:p>
          <a:p>
            <a:pPr lvl="0"/>
            <a:r>
              <a:rPr lang="ru-RU" dirty="0" smtClean="0">
                <a:latin typeface="Times New Roman" pitchFamily="18" charset="0"/>
                <a:cs typeface="Times New Roman" pitchFamily="18" charset="0"/>
              </a:rPr>
              <a:t>14. Охарактеризуйте </a:t>
            </a:r>
            <a:r>
              <a:rPr lang="ru-RU" dirty="0">
                <a:latin typeface="Times New Roman" pitchFamily="18" charset="0"/>
                <a:cs typeface="Times New Roman" pitchFamily="18" charset="0"/>
              </a:rPr>
              <a:t>особенности прогноза и формирования начальных инвестиций: что понимается под безвозвратными инвестициями, приведите примеры вмененных издержек, инвестиций в основные фонды ( с учетом капитализируемых затрат), инвестиций в чистый оборотный капитал. </a:t>
            </a:r>
          </a:p>
          <a:p>
            <a:pPr lvl="0"/>
            <a:r>
              <a:rPr lang="ru-RU" dirty="0" smtClean="0">
                <a:latin typeface="Times New Roman" pitchFamily="18" charset="0"/>
                <a:cs typeface="Times New Roman" pitchFamily="18" charset="0"/>
              </a:rPr>
              <a:t>15. В </a:t>
            </a:r>
            <a:r>
              <a:rPr lang="ru-RU" dirty="0">
                <a:latin typeface="Times New Roman" pitchFamily="18" charset="0"/>
                <a:cs typeface="Times New Roman" pitchFamily="18" charset="0"/>
              </a:rPr>
              <a:t>чем особенности отражения инвестиционных потоков на завершающей стадии реализации проекта. </a:t>
            </a:r>
          </a:p>
          <a:p>
            <a:pPr lvl="0"/>
            <a:r>
              <a:rPr lang="ru-RU" dirty="0" smtClean="0">
                <a:latin typeface="Times New Roman" pitchFamily="18" charset="0"/>
                <a:cs typeface="Times New Roman" pitchFamily="18" charset="0"/>
              </a:rPr>
              <a:t>16. Покажите </a:t>
            </a:r>
            <a:r>
              <a:rPr lang="ru-RU" dirty="0">
                <a:latin typeface="Times New Roman" pitchFamily="18" charset="0"/>
                <a:cs typeface="Times New Roman" pitchFamily="18" charset="0"/>
              </a:rPr>
              <a:t>особенности отражения налоговых факторов при прогнозе операционных и инвестиционных денежных потоков проекта. </a:t>
            </a:r>
          </a:p>
          <a:p>
            <a:pPr lvl="0"/>
            <a:r>
              <a:rPr lang="ru-RU" dirty="0" smtClean="0">
                <a:latin typeface="Times New Roman" pitchFamily="18" charset="0"/>
                <a:cs typeface="Times New Roman" pitchFamily="18" charset="0"/>
              </a:rPr>
              <a:t>17. Дайте </a:t>
            </a:r>
            <a:r>
              <a:rPr lang="ru-RU" dirty="0">
                <a:latin typeface="Times New Roman" pitchFamily="18" charset="0"/>
                <a:cs typeface="Times New Roman" pitchFamily="18" charset="0"/>
              </a:rPr>
              <a:t>понятия ликвидности и устойчивости проекта, сопоставьте с ликвидностью компании, ликвидностью активов.</a:t>
            </a:r>
          </a:p>
          <a:p>
            <a:pPr lvl="0"/>
            <a:r>
              <a:rPr lang="ru-RU" dirty="0" smtClean="0">
                <a:latin typeface="Times New Roman" pitchFamily="18" charset="0"/>
                <a:cs typeface="Times New Roman" pitchFamily="18" charset="0"/>
              </a:rPr>
              <a:t>18. Перечислите </a:t>
            </a:r>
            <a:r>
              <a:rPr lang="ru-RU" dirty="0">
                <a:latin typeface="Times New Roman" pitchFamily="18" charset="0"/>
                <a:cs typeface="Times New Roman" pitchFamily="18" charset="0"/>
              </a:rPr>
              <a:t>и покажите на примерах недостатки методов анализа инвестиционных возможностей, не учитывающие в явном виде фактор времени и риска: срок окупаемости, окупаемость с учетом ликвидационной стоимости и метод средней доходности.</a:t>
            </a:r>
          </a:p>
          <a:p>
            <a:pPr lvl="0"/>
            <a:r>
              <a:rPr lang="ru-RU" dirty="0" smtClean="0">
                <a:latin typeface="Times New Roman" pitchFamily="18" charset="0"/>
                <a:cs typeface="Times New Roman" pitchFamily="18" charset="0"/>
              </a:rPr>
              <a:t>19. Сформулируете </a:t>
            </a:r>
            <a:r>
              <a:rPr lang="ru-RU" dirty="0">
                <a:latin typeface="Times New Roman" pitchFamily="18" charset="0"/>
                <a:cs typeface="Times New Roman" pitchFamily="18" charset="0"/>
              </a:rPr>
              <a:t>правила расчета дисконтируемого потока денежных средств по проекту </a:t>
            </a:r>
            <a:r>
              <a:rPr lang="ru-RU" dirty="0" smtClean="0">
                <a:latin typeface="Times New Roman" pitchFamily="18" charset="0"/>
                <a:cs typeface="Times New Roman" pitchFamily="18" charset="0"/>
              </a:rPr>
              <a:t>20. Почему </a:t>
            </a:r>
            <a:r>
              <a:rPr lang="ru-RU" dirty="0">
                <a:latin typeface="Times New Roman" pitchFamily="18" charset="0"/>
                <a:cs typeface="Times New Roman" pitchFamily="18" charset="0"/>
              </a:rPr>
              <a:t>дисконтированный денежный поток по проекту выступает индикатором создания стоимости компании. </a:t>
            </a:r>
          </a:p>
        </p:txBody>
      </p:sp>
    </p:spTree>
    <p:extLst>
      <p:ext uri="{BB962C8B-B14F-4D97-AF65-F5344CB8AC3E}">
        <p14:creationId xmlns:p14="http://schemas.microsoft.com/office/powerpoint/2010/main" val="42881918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pPr marL="457200" indent="-457200" algn="just">
              <a:buFont typeface="Arial" pitchFamily="34" charset="0"/>
              <a:buChar char="•"/>
            </a:pPr>
            <a:r>
              <a:rPr lang="ru-RU" sz="2800" dirty="0">
                <a:latin typeface="Times New Roman" pitchFamily="18" charset="0"/>
                <a:cs typeface="Times New Roman" pitchFamily="18" charset="0"/>
              </a:rPr>
              <a:t>доля заемных средств в общем объеме капитальных вложений;</a:t>
            </a:r>
          </a:p>
          <a:p>
            <a:pPr marL="457200" indent="-457200" algn="just">
              <a:buFont typeface="Arial" pitchFamily="34" charset="0"/>
              <a:buChar char="•"/>
            </a:pPr>
            <a:r>
              <a:rPr lang="ru-RU" sz="2800" dirty="0">
                <a:latin typeface="Times New Roman" pitchFamily="18" charset="0"/>
                <a:cs typeface="Times New Roman" pitchFamily="18" charset="0"/>
              </a:rPr>
              <a:t>сроки возврата кредита;</a:t>
            </a:r>
          </a:p>
          <a:p>
            <a:pPr marL="457200" indent="-457200" algn="just">
              <a:buFont typeface="Arial" pitchFamily="34" charset="0"/>
              <a:buChar char="•"/>
            </a:pPr>
            <a:r>
              <a:rPr lang="ru-RU" sz="2800" dirty="0">
                <a:latin typeface="Times New Roman" pitchFamily="18" charset="0"/>
                <a:cs typeface="Times New Roman" pitchFamily="18" charset="0"/>
              </a:rPr>
              <a:t>проценты за кредит;</a:t>
            </a:r>
          </a:p>
          <a:p>
            <a:pPr marL="457200" indent="-457200" algn="just">
              <a:buFont typeface="Arial" pitchFamily="34" charset="0"/>
              <a:buChar char="•"/>
            </a:pPr>
            <a:r>
              <a:rPr lang="ru-RU" sz="2800" dirty="0">
                <a:latin typeface="Times New Roman" pitchFamily="18" charset="0"/>
                <a:cs typeface="Times New Roman" pitchFamily="18" charset="0"/>
              </a:rPr>
              <a:t>форма возврата основной суммы долга и выплаты процентов;</a:t>
            </a:r>
          </a:p>
          <a:p>
            <a:pPr marL="457200" indent="-457200" algn="just">
              <a:buFont typeface="Arial" pitchFamily="34" charset="0"/>
              <a:buChar char="•"/>
            </a:pPr>
            <a:r>
              <a:rPr lang="ru-RU" sz="2800" dirty="0">
                <a:latin typeface="Times New Roman" pitchFamily="18" charset="0"/>
                <a:cs typeface="Times New Roman" pitchFamily="18" charset="0"/>
              </a:rPr>
              <a:t>возможности льготного кредитования (включая льготный пе­риод выплаты основной суммы долга, отсрочки выплаты процен­тов с капитализацией и т. п.);</a:t>
            </a:r>
          </a:p>
          <a:p>
            <a:pPr marL="457200" indent="-457200" algn="just">
              <a:buFont typeface="Arial" pitchFamily="34" charset="0"/>
              <a:buChar char="•"/>
            </a:pPr>
            <a:r>
              <a:rPr lang="ru-RU" sz="2800" dirty="0">
                <a:latin typeface="Times New Roman" pitchFamily="18" charset="0"/>
                <a:cs typeface="Times New Roman" pitchFamily="18" charset="0"/>
              </a:rPr>
              <a:t>условия страхования, гарантий и т. д.</a:t>
            </a:r>
          </a:p>
          <a:p>
            <a:pPr algn="just"/>
            <a:r>
              <a:rPr lang="ru-RU" sz="2800" dirty="0">
                <a:latin typeface="Times New Roman" pitchFamily="18" charset="0"/>
                <a:cs typeface="Times New Roman" pitchFamily="18" charset="0"/>
              </a:rPr>
              <a:t>Результатом успешных переговоров является подписание контракта и последующее перечисление первой части кредита на счет фирмы, осуществляющей про­ект. Этот момент характеризует завершение так называемой </a:t>
            </a:r>
            <a:r>
              <a:rPr lang="ru-RU" sz="2800" dirty="0" err="1">
                <a:latin typeface="Times New Roman" pitchFamily="18" charset="0"/>
                <a:cs typeface="Times New Roman" pitchFamily="18" charset="0"/>
              </a:rPr>
              <a:t>прединвестиционной</a:t>
            </a:r>
            <a:r>
              <a:rPr lang="ru-RU" sz="2800" dirty="0">
                <a:latin typeface="Times New Roman" pitchFamily="18" charset="0"/>
                <a:cs typeface="Times New Roman" pitchFamily="18" charset="0"/>
              </a:rPr>
              <a:t> стадии проекта и начало его инвестици­онной стадии.</a:t>
            </a:r>
          </a:p>
        </p:txBody>
      </p:sp>
    </p:spTree>
    <p:extLst>
      <p:ext uri="{BB962C8B-B14F-4D97-AF65-F5344CB8AC3E}">
        <p14:creationId xmlns:p14="http://schemas.microsoft.com/office/powerpoint/2010/main" val="2628847519"/>
      </p:ext>
    </p:extLst>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7384"/>
            <a:ext cx="9144000" cy="6863417"/>
          </a:xfrm>
          <a:prstGeom prst="rect">
            <a:avLst/>
          </a:prstGeom>
        </p:spPr>
        <p:txBody>
          <a:bodyPr wrap="square">
            <a:spAutoFit/>
          </a:bodyPr>
          <a:lstStyle/>
          <a:p>
            <a:pPr lvl="0" algn="just"/>
            <a:r>
              <a:rPr lang="ru-RU" sz="2000" dirty="0" smtClean="0">
                <a:latin typeface="Times New Roman" pitchFamily="18" charset="0"/>
                <a:cs typeface="Times New Roman" pitchFamily="18" charset="0"/>
              </a:rPr>
              <a:t>21. Назовите </a:t>
            </a:r>
            <a:r>
              <a:rPr lang="ru-RU" sz="2000" dirty="0">
                <a:latin typeface="Times New Roman" pitchFamily="18" charset="0"/>
                <a:cs typeface="Times New Roman" pitchFamily="18" charset="0"/>
              </a:rPr>
              <a:t>источники положительной чистой приведенной стоимости (NPV) проекта. </a:t>
            </a:r>
            <a:endParaRPr lang="ru-RU" sz="2000" dirty="0" smtClean="0">
              <a:latin typeface="Times New Roman" pitchFamily="18" charset="0"/>
              <a:cs typeface="Times New Roman" pitchFamily="18" charset="0"/>
            </a:endParaRPr>
          </a:p>
          <a:p>
            <a:pPr lvl="0" algn="just"/>
            <a:r>
              <a:rPr lang="ru-RU" sz="2000" dirty="0" smtClean="0">
                <a:latin typeface="Times New Roman" pitchFamily="18" charset="0"/>
                <a:cs typeface="Times New Roman" pitchFamily="18" charset="0"/>
              </a:rPr>
              <a:t>22. Почему </a:t>
            </a:r>
            <a:r>
              <a:rPr lang="ru-RU" sz="2000" dirty="0">
                <a:latin typeface="Times New Roman" pitchFamily="18" charset="0"/>
                <a:cs typeface="Times New Roman" pitchFamily="18" charset="0"/>
              </a:rPr>
              <a:t>ставка дисконта рассматривается как финансовое ограничение реализации проекта. Назовите допущения в методе NPV анализа инвестиционных проектов и критерии </a:t>
            </a:r>
            <a:r>
              <a:rPr lang="ru-RU" sz="2000" dirty="0" smtClean="0">
                <a:latin typeface="Times New Roman" pitchFamily="18" charset="0"/>
                <a:cs typeface="Times New Roman" pitchFamily="18" charset="0"/>
              </a:rPr>
              <a:t>приемлемости.</a:t>
            </a:r>
          </a:p>
          <a:p>
            <a:pPr lvl="0" algn="just"/>
            <a:r>
              <a:rPr lang="ru-RU" sz="2000" dirty="0" smtClean="0">
                <a:latin typeface="Times New Roman" pitchFamily="18" charset="0"/>
                <a:cs typeface="Times New Roman" pitchFamily="18" charset="0"/>
              </a:rPr>
              <a:t>23. Как </a:t>
            </a:r>
            <a:r>
              <a:rPr lang="ru-RU" sz="2000" dirty="0">
                <a:latin typeface="Times New Roman" pitchFamily="18" charset="0"/>
                <a:cs typeface="Times New Roman" pitchFamily="18" charset="0"/>
              </a:rPr>
              <a:t>решается проблема множественности ставок дисконтирования (взаимосвязь форвардных и спот ставок). </a:t>
            </a:r>
          </a:p>
          <a:p>
            <a:pPr lvl="0" algn="just"/>
            <a:r>
              <a:rPr lang="ru-RU" sz="2000" dirty="0" smtClean="0">
                <a:latin typeface="Times New Roman" pitchFamily="18" charset="0"/>
                <a:cs typeface="Times New Roman" pitchFamily="18" charset="0"/>
              </a:rPr>
              <a:t>24. В </a:t>
            </a:r>
            <a:r>
              <a:rPr lang="ru-RU" sz="2000" dirty="0">
                <a:latin typeface="Times New Roman" pitchFamily="18" charset="0"/>
                <a:cs typeface="Times New Roman" pitchFamily="18" charset="0"/>
              </a:rPr>
              <a:t>чем преимущества метода анализа проектов через расчет внутренней нормы доходности (IRR)? Упрощенные методы расчета IRR для стандартных денежных потоков (потоки в виде аннуитета и потоки, сходные с облигационным займом).</a:t>
            </a:r>
          </a:p>
          <a:p>
            <a:pPr lvl="0" algn="just"/>
            <a:r>
              <a:rPr lang="ru-RU" sz="2000" dirty="0" smtClean="0">
                <a:latin typeface="Times New Roman" pitchFamily="18" charset="0"/>
                <a:cs typeface="Times New Roman" pitchFamily="18" charset="0"/>
              </a:rPr>
              <a:t>25. Какие </a:t>
            </a:r>
            <a:r>
              <a:rPr lang="ru-RU" sz="2000" dirty="0">
                <a:latin typeface="Times New Roman" pitchFamily="18" charset="0"/>
                <a:cs typeface="Times New Roman" pitchFamily="18" charset="0"/>
              </a:rPr>
              <a:t>подводные камни отмечаются пользователями в методе IRR. Модифицированная внутренняя норма доходности: правила расчета и преимущества.</a:t>
            </a:r>
          </a:p>
          <a:p>
            <a:pPr lvl="0" algn="just"/>
            <a:r>
              <a:rPr lang="ru-RU" sz="2000" dirty="0" smtClean="0">
                <a:latin typeface="Times New Roman" pitchFamily="18" charset="0"/>
                <a:cs typeface="Times New Roman" pitchFamily="18" charset="0"/>
              </a:rPr>
              <a:t>26. Снимает </a:t>
            </a:r>
            <a:r>
              <a:rPr lang="ru-RU" sz="2000" dirty="0">
                <a:latin typeface="Times New Roman" pitchFamily="18" charset="0"/>
                <a:cs typeface="Times New Roman" pitchFamily="18" charset="0"/>
              </a:rPr>
              <a:t>ли расчет дисконтированного периода окупаемости проекта недостатки традиционного метода срока окупаемости?</a:t>
            </a:r>
          </a:p>
          <a:p>
            <a:pPr lvl="0" algn="just"/>
            <a:r>
              <a:rPr lang="ru-RU" sz="2000" dirty="0" smtClean="0">
                <a:latin typeface="Times New Roman" pitchFamily="18" charset="0"/>
                <a:cs typeface="Times New Roman" pitchFamily="18" charset="0"/>
              </a:rPr>
              <a:t>27. Какая </a:t>
            </a:r>
            <a:r>
              <a:rPr lang="ru-RU" sz="2000" dirty="0">
                <a:latin typeface="Times New Roman" pitchFamily="18" charset="0"/>
                <a:cs typeface="Times New Roman" pitchFamily="18" charset="0"/>
              </a:rPr>
              <a:t>ошибка может быть допущена при оценке устойчивости проекта через расчет точки безубыточности и запас финансовой прочности при пренебрежении значением ставки отсечения (затрат на капитал или альтернативной доходности)?</a:t>
            </a:r>
          </a:p>
          <a:p>
            <a:pPr lvl="0" algn="just"/>
            <a:r>
              <a:rPr lang="ru-RU" sz="2000" dirty="0" smtClean="0">
                <a:latin typeface="Times New Roman" pitchFamily="18" charset="0"/>
                <a:cs typeface="Times New Roman" pitchFamily="18" charset="0"/>
              </a:rPr>
              <a:t>28. В </a:t>
            </a:r>
            <a:r>
              <a:rPr lang="ru-RU" sz="2000" dirty="0">
                <a:latin typeface="Times New Roman" pitchFamily="18" charset="0"/>
                <a:cs typeface="Times New Roman" pitchFamily="18" charset="0"/>
              </a:rPr>
              <a:t>каких ситуациях следует учитывать экономический срок жизни проекта?</a:t>
            </a:r>
          </a:p>
          <a:p>
            <a:pPr lvl="0" algn="just"/>
            <a:r>
              <a:rPr lang="ru-RU" sz="2000" dirty="0" smtClean="0">
                <a:latin typeface="Times New Roman" pitchFamily="18" charset="0"/>
                <a:cs typeface="Times New Roman" pitchFamily="18" charset="0"/>
              </a:rPr>
              <a:t>29. В </a:t>
            </a:r>
            <a:r>
              <a:rPr lang="ru-RU" sz="2000" dirty="0">
                <a:latin typeface="Times New Roman" pitchFamily="18" charset="0"/>
                <a:cs typeface="Times New Roman" pitchFamily="18" charset="0"/>
              </a:rPr>
              <a:t>каких случаях применяется метод индекса рентабельности?</a:t>
            </a:r>
          </a:p>
          <a:p>
            <a:pPr lvl="0" algn="just"/>
            <a:r>
              <a:rPr lang="ru-RU" sz="2000" dirty="0" smtClean="0">
                <a:latin typeface="Times New Roman" pitchFamily="18" charset="0"/>
                <a:cs typeface="Times New Roman" pitchFamily="18" charset="0"/>
              </a:rPr>
              <a:t>30. Каким </a:t>
            </a:r>
            <a:r>
              <a:rPr lang="ru-RU" sz="2000" dirty="0">
                <a:latin typeface="Times New Roman" pitchFamily="18" charset="0"/>
                <a:cs typeface="Times New Roman" pitchFamily="18" charset="0"/>
              </a:rPr>
              <a:t>образом выявляются риски проекта? В чем специфика рисковых проектов?</a:t>
            </a:r>
          </a:p>
        </p:txBody>
      </p:sp>
    </p:spTree>
    <p:extLst>
      <p:ext uri="{BB962C8B-B14F-4D97-AF65-F5344CB8AC3E}">
        <p14:creationId xmlns:p14="http://schemas.microsoft.com/office/powerpoint/2010/main" val="2308764885"/>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55641"/>
          </a:xfrm>
          <a:prstGeom prst="rect">
            <a:avLst/>
          </a:prstGeom>
        </p:spPr>
        <p:txBody>
          <a:bodyPr wrap="square">
            <a:spAutoFit/>
          </a:bodyPr>
          <a:lstStyle/>
          <a:p>
            <a:pPr lvl="0" algn="just"/>
            <a:r>
              <a:rPr lang="ru-RU" sz="2000" dirty="0" smtClean="0">
                <a:latin typeface="Times New Roman" pitchFamily="18" charset="0"/>
                <a:cs typeface="Times New Roman" pitchFamily="18" charset="0"/>
              </a:rPr>
              <a:t>31. Как </a:t>
            </a:r>
            <a:r>
              <a:rPr lang="ru-RU" sz="2000" dirty="0">
                <a:latin typeface="Times New Roman" pitchFamily="18" charset="0"/>
                <a:cs typeface="Times New Roman" pitchFamily="18" charset="0"/>
              </a:rPr>
              <a:t>проводится анализ чувствительности проекта и что дает он пользователю? </a:t>
            </a:r>
          </a:p>
          <a:p>
            <a:pPr lvl="0" algn="just"/>
            <a:r>
              <a:rPr lang="ru-RU" sz="2000" dirty="0" smtClean="0">
                <a:latin typeface="Times New Roman" pitchFamily="18" charset="0"/>
                <a:cs typeface="Times New Roman" pitchFamily="18" charset="0"/>
              </a:rPr>
              <a:t>32. В </a:t>
            </a:r>
            <a:r>
              <a:rPr lang="ru-RU" sz="2000" dirty="0">
                <a:latin typeface="Times New Roman" pitchFamily="18" charset="0"/>
                <a:cs typeface="Times New Roman" pitchFamily="18" charset="0"/>
              </a:rPr>
              <a:t>чем особенности проведения вероятностного анализа денежных потоков по проекту?</a:t>
            </a:r>
          </a:p>
          <a:p>
            <a:pPr lvl="0" algn="just"/>
            <a:r>
              <a:rPr lang="ru-RU" sz="2000" dirty="0" smtClean="0">
                <a:latin typeface="Times New Roman" pitchFamily="18" charset="0"/>
                <a:cs typeface="Times New Roman" pitchFamily="18" charset="0"/>
              </a:rPr>
              <a:t>33. Сравните </a:t>
            </a:r>
            <a:r>
              <a:rPr lang="ru-RU" sz="2000" dirty="0">
                <a:latin typeface="Times New Roman" pitchFamily="18" charset="0"/>
                <a:cs typeface="Times New Roman" pitchFamily="18" charset="0"/>
              </a:rPr>
              <a:t>два принципиальных метода включения риска в анализ проекта методом NPV: использование ставки дисконтирования, скорректированной на риск и метод эквивалентных потоков денежных средств (</a:t>
            </a:r>
            <a:r>
              <a:rPr lang="ru-RU" sz="2000" dirty="0" err="1">
                <a:latin typeface="Times New Roman" pitchFamily="18" charset="0"/>
                <a:cs typeface="Times New Roman" pitchFamily="18" charset="0"/>
              </a:rPr>
              <a:t>certainty</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equivalents</a:t>
            </a:r>
            <a:r>
              <a:rPr lang="ru-RU" sz="2000" dirty="0">
                <a:latin typeface="Times New Roman" pitchFamily="18" charset="0"/>
                <a:cs typeface="Times New Roman" pitchFamily="18" charset="0"/>
              </a:rPr>
              <a:t> СЕ). </a:t>
            </a:r>
          </a:p>
          <a:p>
            <a:pPr lvl="0" algn="just"/>
            <a:r>
              <a:rPr lang="ru-RU" sz="2000" dirty="0" smtClean="0">
                <a:latin typeface="Times New Roman" pitchFamily="18" charset="0"/>
                <a:cs typeface="Times New Roman" pitchFamily="18" charset="0"/>
              </a:rPr>
              <a:t>34. Как </a:t>
            </a:r>
            <a:r>
              <a:rPr lang="ru-RU" sz="2000" dirty="0">
                <a:latin typeface="Times New Roman" pitchFamily="18" charset="0"/>
                <a:cs typeface="Times New Roman" pitchFamily="18" charset="0"/>
              </a:rPr>
              <a:t>на базе сценарного анализа денежных потоков по проекту применяется метод СЕ с использованием САРМ.</a:t>
            </a:r>
          </a:p>
          <a:p>
            <a:pPr lvl="0" algn="just"/>
            <a:r>
              <a:rPr lang="ru-RU" sz="2000" dirty="0" smtClean="0">
                <a:latin typeface="Times New Roman" pitchFamily="18" charset="0"/>
                <a:cs typeface="Times New Roman" pitchFamily="18" charset="0"/>
              </a:rPr>
              <a:t>35. Когда </a:t>
            </a:r>
            <a:r>
              <a:rPr lang="ru-RU" sz="2000" dirty="0">
                <a:latin typeface="Times New Roman" pitchFamily="18" charset="0"/>
                <a:cs typeface="Times New Roman" pitchFamily="18" charset="0"/>
              </a:rPr>
              <a:t>применяется метод дерева решений в инвестиционном анализе? </a:t>
            </a:r>
          </a:p>
          <a:p>
            <a:pPr lvl="0" algn="just"/>
            <a:r>
              <a:rPr lang="ru-RU" sz="2000" dirty="0" smtClean="0">
                <a:latin typeface="Times New Roman" pitchFamily="18" charset="0"/>
                <a:cs typeface="Times New Roman" pitchFamily="18" charset="0"/>
              </a:rPr>
              <a:t>36. Дайте </a:t>
            </a:r>
            <a:r>
              <a:rPr lang="ru-RU" sz="2000" dirty="0">
                <a:latin typeface="Times New Roman" pitchFamily="18" charset="0"/>
                <a:cs typeface="Times New Roman" pitchFamily="18" charset="0"/>
              </a:rPr>
              <a:t>понятия взаимоисключающих (альтернативных), независимых и зависимых (взаимовлияющих) проектов. Приведите примеры.</a:t>
            </a:r>
          </a:p>
          <a:p>
            <a:pPr lvl="0" algn="just"/>
            <a:r>
              <a:rPr lang="ru-RU" sz="2000" dirty="0" smtClean="0">
                <a:latin typeface="Times New Roman" pitchFamily="18" charset="0"/>
                <a:cs typeface="Times New Roman" pitchFamily="18" charset="0"/>
              </a:rPr>
              <a:t>37. Перечислите </a:t>
            </a:r>
            <a:r>
              <a:rPr lang="ru-RU" sz="2000" dirty="0">
                <a:latin typeface="Times New Roman" pitchFamily="18" charset="0"/>
                <a:cs typeface="Times New Roman" pitchFamily="18" charset="0"/>
              </a:rPr>
              <a:t>методы, позволяющие ранжировать независимые проекты.</a:t>
            </a:r>
          </a:p>
          <a:p>
            <a:pPr lvl="0" algn="just"/>
            <a:r>
              <a:rPr lang="ru-RU" sz="2000" dirty="0" smtClean="0">
                <a:latin typeface="Times New Roman" pitchFamily="18" charset="0"/>
                <a:cs typeface="Times New Roman" pitchFamily="18" charset="0"/>
              </a:rPr>
              <a:t>38. Охарактеризуйте </a:t>
            </a:r>
            <a:r>
              <a:rPr lang="ru-RU" sz="2000" dirty="0">
                <a:latin typeface="Times New Roman" pitchFamily="18" charset="0"/>
                <a:cs typeface="Times New Roman" pitchFamily="18" charset="0"/>
              </a:rPr>
              <a:t>сравнительный анализ эффективности проектов разного срока жизни, проектов с разными начальными инвестициями. </a:t>
            </a:r>
          </a:p>
          <a:p>
            <a:pPr lvl="0" algn="just"/>
            <a:r>
              <a:rPr lang="ru-RU" sz="2000" dirty="0" smtClean="0">
                <a:latin typeface="Times New Roman" pitchFamily="18" charset="0"/>
                <a:cs typeface="Times New Roman" pitchFamily="18" charset="0"/>
              </a:rPr>
              <a:t>39. В </a:t>
            </a:r>
            <a:r>
              <a:rPr lang="ru-RU" sz="2000" dirty="0">
                <a:latin typeface="Times New Roman" pitchFamily="18" charset="0"/>
                <a:cs typeface="Times New Roman" pitchFamily="18" charset="0"/>
              </a:rPr>
              <a:t>чем специфика анализа проектов снижения издержек и замены оборудования. Сформулируйте особенности экономического анализа проектов научных исследований (НИОКР) и проектов создания нематериальных активов. </a:t>
            </a:r>
          </a:p>
          <a:p>
            <a:pPr lvl="0" algn="just"/>
            <a:r>
              <a:rPr lang="ru-RU" sz="2000" dirty="0" smtClean="0">
                <a:latin typeface="Times New Roman" pitchFamily="18" charset="0"/>
                <a:cs typeface="Times New Roman" pitchFamily="18" charset="0"/>
              </a:rPr>
              <a:t>40. Сформулируйте </a:t>
            </a:r>
            <a:r>
              <a:rPr lang="ru-RU" sz="2000" dirty="0">
                <a:latin typeface="Times New Roman" pitchFamily="18" charset="0"/>
                <a:cs typeface="Times New Roman" pitchFamily="18" charset="0"/>
              </a:rPr>
              <a:t>особенности анализа проектов, формирующих инвестиционную программу компании. Как строится график инвестиционных возможностей компании и какие критерии формируют инвестиционную программу на один год и на ряд лет. </a:t>
            </a:r>
          </a:p>
        </p:txBody>
      </p:sp>
    </p:spTree>
    <p:extLst>
      <p:ext uri="{BB962C8B-B14F-4D97-AF65-F5344CB8AC3E}">
        <p14:creationId xmlns:p14="http://schemas.microsoft.com/office/powerpoint/2010/main" val="2983632253"/>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186309"/>
          </a:xfrm>
          <a:prstGeom prst="rect">
            <a:avLst/>
          </a:prstGeom>
        </p:spPr>
        <p:txBody>
          <a:bodyPr wrap="square">
            <a:spAutoFit/>
          </a:bodyPr>
          <a:lstStyle/>
          <a:p>
            <a:pPr lvl="0" algn="just"/>
            <a:r>
              <a:rPr lang="ru-RU" dirty="0" smtClean="0">
                <a:latin typeface="Times New Roman" pitchFamily="18" charset="0"/>
                <a:cs typeface="Times New Roman" pitchFamily="18" charset="0"/>
              </a:rPr>
              <a:t>41. Как </a:t>
            </a:r>
            <a:r>
              <a:rPr lang="ru-RU" dirty="0">
                <a:latin typeface="Times New Roman" pitchFamily="18" charset="0"/>
                <a:cs typeface="Times New Roman" pitchFamily="18" charset="0"/>
              </a:rPr>
              <a:t>решается проблема ограниченности капитала (как нефинансовое ограничение). Методы анализа инвестиций при одногодичном и многолетнем ограничении капитала.</a:t>
            </a:r>
          </a:p>
          <a:p>
            <a:pPr lvl="0" algn="just"/>
            <a:r>
              <a:rPr lang="ru-RU" dirty="0" smtClean="0">
                <a:latin typeface="Times New Roman" pitchFamily="18" charset="0"/>
                <a:cs typeface="Times New Roman" pitchFamily="18" charset="0"/>
              </a:rPr>
              <a:t>42. Как </a:t>
            </a:r>
            <a:r>
              <a:rPr lang="ru-RU" dirty="0">
                <a:latin typeface="Times New Roman" pitchFamily="18" charset="0"/>
                <a:cs typeface="Times New Roman" pitchFamily="18" charset="0"/>
              </a:rPr>
              <a:t>на практике решаются вопросы, связанные с заданием ставки отсечения при оценке проектов? </a:t>
            </a:r>
          </a:p>
          <a:p>
            <a:pPr lvl="0" algn="just"/>
            <a:r>
              <a:rPr lang="ru-RU" dirty="0" smtClean="0">
                <a:latin typeface="Times New Roman" pitchFamily="18" charset="0"/>
                <a:cs typeface="Times New Roman" pitchFamily="18" charset="0"/>
              </a:rPr>
              <a:t>43. Опишите </a:t>
            </a:r>
            <a:r>
              <a:rPr lang="ru-RU" dirty="0">
                <a:latin typeface="Times New Roman" pitchFamily="18" charset="0"/>
                <a:cs typeface="Times New Roman" pitchFamily="18" charset="0"/>
              </a:rPr>
              <a:t>алгоритм применения метода затрат на капитал. Дайте понятия средних и предельных затрат на капитал. В чем специфика поправочного метода определения ставки дисконтирования по проектам большего (меньшего) риска. </a:t>
            </a:r>
          </a:p>
          <a:p>
            <a:pPr lvl="0" algn="just"/>
            <a:r>
              <a:rPr lang="ru-RU" dirty="0" smtClean="0">
                <a:latin typeface="Times New Roman" pitchFamily="18" charset="0"/>
                <a:cs typeface="Times New Roman" pitchFamily="18" charset="0"/>
              </a:rPr>
              <a:t>44. Кумулятивный </a:t>
            </a:r>
            <a:r>
              <a:rPr lang="ru-RU" dirty="0">
                <a:latin typeface="Times New Roman" pitchFamily="18" charset="0"/>
                <a:cs typeface="Times New Roman" pitchFamily="18" charset="0"/>
              </a:rPr>
              <a:t>метод формирования ставки дисконтирования для оценки проекта.</a:t>
            </a:r>
          </a:p>
          <a:p>
            <a:pPr lvl="0" algn="just"/>
            <a:r>
              <a:rPr lang="ru-RU" dirty="0" smtClean="0">
                <a:latin typeface="Times New Roman" pitchFamily="18" charset="0"/>
                <a:cs typeface="Times New Roman" pitchFamily="18" charset="0"/>
              </a:rPr>
              <a:t>45. Как </a:t>
            </a:r>
            <a:r>
              <a:rPr lang="ru-RU" dirty="0">
                <a:latin typeface="Times New Roman" pitchFamily="18" charset="0"/>
                <a:cs typeface="Times New Roman" pitchFamily="18" charset="0"/>
              </a:rPr>
              <a:t>издержки на привлечение начальных инвестиций (затраты заключения договоров займа, комиссионные выплаты андеррайтеру) могут быть отражены в анализе проекта.</a:t>
            </a:r>
          </a:p>
          <a:p>
            <a:pPr lvl="0" algn="just"/>
            <a:r>
              <a:rPr lang="ru-RU" dirty="0" smtClean="0">
                <a:latin typeface="Times New Roman" pitchFamily="18" charset="0"/>
                <a:cs typeface="Times New Roman" pitchFamily="18" charset="0"/>
              </a:rPr>
              <a:t>46. Как </a:t>
            </a:r>
            <a:r>
              <a:rPr lang="ru-RU" dirty="0">
                <a:latin typeface="Times New Roman" pitchFamily="18" charset="0"/>
                <a:cs typeface="Times New Roman" pitchFamily="18" charset="0"/>
              </a:rPr>
              <a:t>оценить выгоды привлечения заемного капитала под инвестиционный проект, обосновать формы и сроки заимствования в зависимости от вида проекта. </a:t>
            </a:r>
          </a:p>
          <a:p>
            <a:pPr lvl="0" algn="just"/>
            <a:r>
              <a:rPr lang="ru-RU" dirty="0" smtClean="0">
                <a:latin typeface="Times New Roman" pitchFamily="18" charset="0"/>
                <a:cs typeface="Times New Roman" pitchFamily="18" charset="0"/>
              </a:rPr>
              <a:t>47. Как </a:t>
            </a:r>
            <a:r>
              <a:rPr lang="ru-RU" dirty="0">
                <a:latin typeface="Times New Roman" pitchFamily="18" charset="0"/>
                <a:cs typeface="Times New Roman" pitchFamily="18" charset="0"/>
              </a:rPr>
              <a:t>льготные условия заимствования могут быть учтены в оценке проекта.</a:t>
            </a:r>
          </a:p>
          <a:p>
            <a:pPr lvl="0" algn="just"/>
            <a:r>
              <a:rPr lang="ru-RU" dirty="0" smtClean="0">
                <a:latin typeface="Times New Roman" pitchFamily="18" charset="0"/>
                <a:cs typeface="Times New Roman" pitchFamily="18" charset="0"/>
              </a:rPr>
              <a:t>48. Покажите </a:t>
            </a:r>
            <a:r>
              <a:rPr lang="ru-RU" dirty="0">
                <a:latin typeface="Times New Roman" pitchFamily="18" charset="0"/>
                <a:cs typeface="Times New Roman" pitchFamily="18" charset="0"/>
              </a:rPr>
              <a:t>отличия 4-х альтернативных методов оценки NPV по проекту (операционного денежного потока, остаточного потока на собственный капитал, взвешенной стоимости </a:t>
            </a:r>
            <a:r>
              <a:rPr lang="ru-RU" dirty="0" err="1">
                <a:latin typeface="Times New Roman" pitchFamily="18" charset="0"/>
                <a:cs typeface="Times New Roman" pitchFamily="18" charset="0"/>
              </a:rPr>
              <a:t>Ардитти</a:t>
            </a:r>
            <a:r>
              <a:rPr lang="ru-RU" dirty="0">
                <a:latin typeface="Times New Roman" pitchFamily="18" charset="0"/>
                <a:cs typeface="Times New Roman" pitchFamily="18" charset="0"/>
              </a:rPr>
              <a:t>-Леви, скорректированной стоимости Майерса). </a:t>
            </a:r>
          </a:p>
          <a:p>
            <a:pPr lvl="0" algn="just"/>
            <a:r>
              <a:rPr lang="ru-RU" dirty="0" smtClean="0">
                <a:latin typeface="Times New Roman" pitchFamily="18" charset="0"/>
                <a:cs typeface="Times New Roman" pitchFamily="18" charset="0"/>
              </a:rPr>
              <a:t>49. Почему </a:t>
            </a:r>
            <a:r>
              <a:rPr lang="ru-RU" dirty="0">
                <a:latin typeface="Times New Roman" pitchFamily="18" charset="0"/>
                <a:cs typeface="Times New Roman" pitchFamily="18" charset="0"/>
              </a:rPr>
              <a:t>необходимо задание различных ставок дисконтирования в методе скорректированной стоимости Майерса (АРV) для эффектов по займам (эффекты налогового щита, списания эмиссионных расходов, льготных кредитов). </a:t>
            </a:r>
          </a:p>
          <a:p>
            <a:pPr lvl="0" algn="just"/>
            <a:r>
              <a:rPr lang="ru-RU" dirty="0" smtClean="0">
                <a:latin typeface="Times New Roman" pitchFamily="18" charset="0"/>
                <a:cs typeface="Times New Roman" pitchFamily="18" charset="0"/>
              </a:rPr>
              <a:t>50. Как </a:t>
            </a:r>
            <a:r>
              <a:rPr lang="ru-RU" dirty="0">
                <a:latin typeface="Times New Roman" pitchFamily="18" charset="0"/>
                <a:cs typeface="Times New Roman" pitchFamily="18" charset="0"/>
              </a:rPr>
              <a:t>различия в условиях финансирования имитационным моделированием по методу </a:t>
            </a:r>
            <a:r>
              <a:rPr lang="ru-RU" dirty="0" err="1">
                <a:latin typeface="Times New Roman" pitchFamily="18" charset="0"/>
                <a:cs typeface="Times New Roman" pitchFamily="18" charset="0"/>
              </a:rPr>
              <a:t>Чамберса</a:t>
            </a:r>
            <a:r>
              <a:rPr lang="ru-RU" dirty="0">
                <a:latin typeface="Times New Roman" pitchFamily="18" charset="0"/>
                <a:cs typeface="Times New Roman" pitchFamily="18" charset="0"/>
              </a:rPr>
              <a:t>-Харриса-</a:t>
            </a:r>
            <a:r>
              <a:rPr lang="ru-RU" dirty="0" err="1">
                <a:latin typeface="Times New Roman" pitchFamily="18" charset="0"/>
                <a:cs typeface="Times New Roman" pitchFamily="18" charset="0"/>
              </a:rPr>
              <a:t>Прингла</a:t>
            </a:r>
            <a:r>
              <a:rPr lang="ru-RU" dirty="0">
                <a:latin typeface="Times New Roman" pitchFamily="18" charset="0"/>
                <a:cs typeface="Times New Roman" pitchFamily="18" charset="0"/>
              </a:rPr>
              <a:t> отражаются на рекомендациях по последовательности выбора методов экономического анализа.</a:t>
            </a:r>
          </a:p>
        </p:txBody>
      </p:sp>
    </p:spTree>
    <p:extLst>
      <p:ext uri="{BB962C8B-B14F-4D97-AF65-F5344CB8AC3E}">
        <p14:creationId xmlns:p14="http://schemas.microsoft.com/office/powerpoint/2010/main" val="3161728576"/>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7318"/>
            <a:ext cx="9144000" cy="6863417"/>
          </a:xfrm>
          <a:prstGeom prst="rect">
            <a:avLst/>
          </a:prstGeom>
        </p:spPr>
        <p:txBody>
          <a:bodyPr wrap="square">
            <a:spAutoFit/>
          </a:bodyPr>
          <a:lstStyle/>
          <a:p>
            <a:pPr lvl="0" algn="just"/>
            <a:r>
              <a:rPr lang="ru-RU" sz="2200" dirty="0" smtClean="0">
                <a:latin typeface="Times New Roman" pitchFamily="18" charset="0"/>
                <a:cs typeface="Times New Roman" pitchFamily="18" charset="0"/>
              </a:rPr>
              <a:t>51. Сформулируйте </a:t>
            </a:r>
            <a:r>
              <a:rPr lang="ru-RU" sz="2200" dirty="0">
                <a:latin typeface="Times New Roman" pitchFamily="18" charset="0"/>
                <a:cs typeface="Times New Roman" pitchFamily="18" charset="0"/>
              </a:rPr>
              <a:t>требования к информационной базе имитационного моделирования. Охарактеризуйте прикладные компьютерные программы анализа инвестиционных проектов на российском рынке. Какие проблемы практического применения компьютерных моделей отмечаются пользователями.</a:t>
            </a:r>
          </a:p>
          <a:p>
            <a:pPr lvl="0" algn="just"/>
            <a:r>
              <a:rPr lang="ru-RU" sz="2200" dirty="0" smtClean="0">
                <a:latin typeface="Times New Roman" pitchFamily="18" charset="0"/>
                <a:cs typeface="Times New Roman" pitchFamily="18" charset="0"/>
              </a:rPr>
              <a:t>52. Какие </a:t>
            </a:r>
            <a:r>
              <a:rPr lang="ru-RU" sz="2200" dirty="0">
                <a:latin typeface="Times New Roman" pitchFamily="18" charset="0"/>
                <a:cs typeface="Times New Roman" pitchFamily="18" charset="0"/>
              </a:rPr>
              <a:t>возможности дают опционные подходы в экономическом анализе проектов.</a:t>
            </a:r>
          </a:p>
          <a:p>
            <a:pPr lvl="0" algn="just"/>
            <a:r>
              <a:rPr lang="ru-RU" sz="2200" dirty="0" smtClean="0">
                <a:latin typeface="Times New Roman" pitchFamily="18" charset="0"/>
                <a:cs typeface="Times New Roman" pitchFamily="18" charset="0"/>
              </a:rPr>
              <a:t>53. Почему </a:t>
            </a:r>
            <a:r>
              <a:rPr lang="ru-RU" sz="2200" dirty="0">
                <a:latin typeface="Times New Roman" pitchFamily="18" charset="0"/>
                <a:cs typeface="Times New Roman" pitchFamily="18" charset="0"/>
              </a:rPr>
              <a:t>управленческая гибкость рассматривается как конкурентное преимущество. Сравните факторы опционного ценообразования производных финансовых активов и реальных активов. </a:t>
            </a:r>
          </a:p>
          <a:p>
            <a:pPr lvl="0" algn="just"/>
            <a:r>
              <a:rPr lang="ru-RU" sz="2200" dirty="0" smtClean="0">
                <a:latin typeface="Times New Roman" pitchFamily="18" charset="0"/>
                <a:cs typeface="Times New Roman" pitchFamily="18" charset="0"/>
              </a:rPr>
              <a:t>54. В </a:t>
            </a:r>
            <a:r>
              <a:rPr lang="ru-RU" sz="2200" dirty="0">
                <a:latin typeface="Times New Roman" pitchFamily="18" charset="0"/>
                <a:cs typeface="Times New Roman" pitchFamily="18" charset="0"/>
              </a:rPr>
              <a:t>чем специфика оценки параметров опционных моделей для реальных опционов. Охарактеризуйте реальные опционы (4 простых вида и сложные (вложенные)). Области и возможности использования аналитических моделей оценки опционов (биномиальная модель) для инвестиционных проектов. </a:t>
            </a:r>
          </a:p>
          <a:p>
            <a:pPr lvl="0" algn="just"/>
            <a:r>
              <a:rPr lang="ru-RU" sz="2200" dirty="0" smtClean="0">
                <a:latin typeface="Times New Roman" pitchFamily="18" charset="0"/>
                <a:cs typeface="Times New Roman" pitchFamily="18" charset="0"/>
              </a:rPr>
              <a:t>55. Дайте </a:t>
            </a:r>
            <a:r>
              <a:rPr lang="ru-RU" sz="2200" dirty="0">
                <a:latin typeface="Times New Roman" pitchFamily="18" charset="0"/>
                <a:cs typeface="Times New Roman" pitchFamily="18" charset="0"/>
              </a:rPr>
              <a:t>рекомендации по созданию управленческой гибкости инвестиционных решений компании. Как опциона роста (новых инвестиционных возможностей) может быть расширен на финансовые решения (создание займовой мощности).</a:t>
            </a:r>
          </a:p>
          <a:p>
            <a:pPr algn="just"/>
            <a:r>
              <a:rPr lang="ru-RU" sz="2200" dirty="0">
                <a:latin typeface="Times New Roman" pitchFamily="18" charset="0"/>
                <a:cs typeface="Times New Roman" pitchFamily="18" charset="0"/>
              </a:rPr>
              <a:t> </a:t>
            </a:r>
          </a:p>
        </p:txBody>
      </p:sp>
    </p:spTree>
    <p:extLst>
      <p:ext uri="{BB962C8B-B14F-4D97-AF65-F5344CB8AC3E}">
        <p14:creationId xmlns:p14="http://schemas.microsoft.com/office/powerpoint/2010/main" val="2002262704"/>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algn="ctr"/>
            <a:r>
              <a:rPr lang="ru-RU" sz="2200" b="1" dirty="0" smtClean="0">
                <a:latin typeface="Times New Roman" pitchFamily="18" charset="0"/>
                <a:cs typeface="Times New Roman" pitchFamily="18" charset="0"/>
              </a:rPr>
              <a:t>Контрольные задачи</a:t>
            </a:r>
            <a:endParaRPr lang="ru-RU" sz="2200" dirty="0" smtClean="0">
              <a:latin typeface="Times New Roman" pitchFamily="18" charset="0"/>
              <a:cs typeface="Times New Roman" pitchFamily="18" charset="0"/>
            </a:endParaRPr>
          </a:p>
          <a:p>
            <a:pPr algn="ctr"/>
            <a:r>
              <a:rPr lang="ru-RU" sz="2200" b="1" i="1" dirty="0" smtClean="0">
                <a:latin typeface="Times New Roman" pitchFamily="18" charset="0"/>
                <a:cs typeface="Times New Roman" pitchFamily="18" charset="0"/>
              </a:rPr>
              <a:t> </a:t>
            </a:r>
            <a:endParaRPr lang="ru-RU" sz="2200" dirty="0" smtClean="0">
              <a:latin typeface="Times New Roman" pitchFamily="18" charset="0"/>
              <a:cs typeface="Times New Roman" pitchFamily="18" charset="0"/>
            </a:endParaRPr>
          </a:p>
          <a:p>
            <a:pPr algn="ctr"/>
            <a:r>
              <a:rPr lang="ru-RU" sz="2200" b="1" dirty="0" smtClean="0">
                <a:latin typeface="Times New Roman" pitchFamily="18" charset="0"/>
                <a:cs typeface="Times New Roman" pitchFamily="18" charset="0"/>
              </a:rPr>
              <a:t>Кейс № 1. Инвестиции компании «Надежный друг»</a:t>
            </a:r>
            <a:endParaRPr lang="ru-RU" sz="2200" dirty="0" smtClean="0">
              <a:latin typeface="Times New Roman" pitchFamily="18" charset="0"/>
              <a:cs typeface="Times New Roman" pitchFamily="18" charset="0"/>
            </a:endParaRPr>
          </a:p>
          <a:p>
            <a:pPr algn="just"/>
            <a:r>
              <a:rPr lang="ru-RU" sz="2200" b="1" dirty="0" smtClean="0">
                <a:latin typeface="Times New Roman" pitchFamily="18" charset="0"/>
                <a:cs typeface="Times New Roman" pitchFamily="18" charset="0"/>
              </a:rPr>
              <a:t> </a:t>
            </a:r>
            <a:endParaRPr lang="ru-RU" sz="2200" dirty="0" smtClean="0">
              <a:latin typeface="Times New Roman" pitchFamily="18" charset="0"/>
              <a:cs typeface="Times New Roman" pitchFamily="18" charset="0"/>
            </a:endParaRPr>
          </a:p>
          <a:p>
            <a:pPr indent="546100" algn="just"/>
            <a:r>
              <a:rPr lang="ru-RU" sz="2200" dirty="0" smtClean="0">
                <a:latin typeface="Times New Roman" pitchFamily="18" charset="0"/>
                <a:cs typeface="Times New Roman" pitchFamily="18" charset="0"/>
              </a:rPr>
              <a:t>Компания ООО «Надежный друг», занимающаяся производством и продажей дверных замков и защелок на территории РФ, рассматривает возможность расширения объемов деятельности, что предполагает введение дополнительной производственной линии. Часть покупателей продукции – иностранные фирмы и поэтому 10% выручки формируется в долларах. Все текущие издержки – рублевые. Предполагается установить производственную линию в неиспользуемых помещениях организации (складской комплекс).  Стоимость производственных площадей, где будет размещена линия, по балансовой оценке составляет 8 млн. рублей. Из-за проблем с месторасположением компании не удавалось до сих пор коммерчески использовать площади как-то иначе. </a:t>
            </a:r>
          </a:p>
          <a:p>
            <a:pPr indent="546100" algn="just"/>
            <a:r>
              <a:rPr lang="ru-RU" sz="2200" dirty="0" smtClean="0">
                <a:latin typeface="Times New Roman" pitchFamily="18" charset="0"/>
                <a:cs typeface="Times New Roman" pitchFamily="18" charset="0"/>
              </a:rPr>
              <a:t>Цена закупаемого импортного оборудования по оценкам инициаторов проекта составит 300 тыс. долларов, потребуется еще 11000 дол. на транспортировку и </a:t>
            </a:r>
            <a:r>
              <a:rPr lang="ru-RU" sz="2200" dirty="0" err="1" smtClean="0">
                <a:latin typeface="Times New Roman" pitchFamily="18" charset="0"/>
                <a:cs typeface="Times New Roman" pitchFamily="18" charset="0"/>
              </a:rPr>
              <a:t>растаможивание</a:t>
            </a:r>
            <a:r>
              <a:rPr lang="ru-RU" sz="2200" dirty="0" smtClean="0">
                <a:latin typeface="Times New Roman" pitchFamily="18" charset="0"/>
                <a:cs typeface="Times New Roman" pitchFamily="18" charset="0"/>
              </a:rPr>
              <a:t>, и дополнительно к этому 120 </a:t>
            </a:r>
            <a:r>
              <a:rPr lang="ru-RU" sz="2200" dirty="0" err="1" smtClean="0">
                <a:latin typeface="Times New Roman" pitchFamily="18" charset="0"/>
                <a:cs typeface="Times New Roman" pitchFamily="18" charset="0"/>
              </a:rPr>
              <a:t>тыс</a:t>
            </a:r>
            <a:r>
              <a:rPr lang="ru-RU" sz="2200" dirty="0" smtClean="0">
                <a:latin typeface="Times New Roman" pitchFamily="18" charset="0"/>
                <a:cs typeface="Times New Roman" pitchFamily="18" charset="0"/>
              </a:rPr>
              <a:t> рублей будет израсходовано на установку оборудования. </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40094906"/>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pPr indent="546100" algn="just"/>
            <a:r>
              <a:rPr lang="ru-RU" sz="2800" dirty="0">
                <a:latin typeface="Times New Roman" pitchFamily="18" charset="0"/>
                <a:cs typeface="Times New Roman" pitchFamily="18" charset="0"/>
              </a:rPr>
              <a:t>Компании за счет новой линии удастся выйти на более высокий уровень продаж. Предполагается, что спрос на новую продукцию будет относительно устойчив. По </a:t>
            </a:r>
            <a:r>
              <a:rPr lang="ru-RU" sz="2800" dirty="0" smtClean="0">
                <a:latin typeface="Times New Roman" pitchFamily="18" charset="0"/>
                <a:cs typeface="Times New Roman" pitchFamily="18" charset="0"/>
              </a:rPr>
              <a:t>новой</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продукции </a:t>
            </a:r>
            <a:r>
              <a:rPr lang="ru-RU" sz="2800" dirty="0">
                <a:latin typeface="Times New Roman" pitchFamily="18" charset="0"/>
                <a:cs typeface="Times New Roman" pitchFamily="18" charset="0"/>
              </a:rPr>
              <a:t>потребители готовы авансировать заказы, что приведет к существенному росту кредиторской задолженности компании. По оценкам маркетологов кредиторская задолженность возрастет на 230 тыс. рублей (расчет по закупкам сырья и доле авансовых платежей). С другой стороны, в связи с установкой новой линии должны будут увеличиться товарно-материальные запасы компании на 600 тысяч рублей. Прежде всего это касается запасов сложных комплектующих и увеличением периода производственного цикла в днях. Оценка 600 тыс. рублей – минимальная, возможно службе снабжения и производственникам не удастся придерживаться нормативов. </a:t>
            </a:r>
          </a:p>
        </p:txBody>
      </p:sp>
    </p:spTree>
    <p:extLst>
      <p:ext uri="{BB962C8B-B14F-4D97-AF65-F5344CB8AC3E}">
        <p14:creationId xmlns:p14="http://schemas.microsoft.com/office/powerpoint/2010/main" val="1928142673"/>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632585"/>
          </a:xfrm>
          <a:prstGeom prst="rect">
            <a:avLst/>
          </a:prstGeom>
        </p:spPr>
        <p:txBody>
          <a:bodyPr wrap="square">
            <a:spAutoFit/>
          </a:bodyPr>
          <a:lstStyle/>
          <a:p>
            <a:pPr indent="546100" algn="just"/>
            <a:endParaRPr lang="ru-RU" sz="2500" dirty="0" smtClean="0">
              <a:latin typeface="Times New Roman" pitchFamily="18" charset="0"/>
              <a:cs typeface="Times New Roman" pitchFamily="18" charset="0"/>
            </a:endParaRPr>
          </a:p>
          <a:p>
            <a:pPr indent="546100" algn="just"/>
            <a:endParaRPr lang="ru-RU" sz="2500" dirty="0">
              <a:latin typeface="Times New Roman" pitchFamily="18" charset="0"/>
              <a:cs typeface="Times New Roman" pitchFamily="18" charset="0"/>
            </a:endParaRPr>
          </a:p>
          <a:p>
            <a:pPr indent="546100" algn="just"/>
            <a:r>
              <a:rPr lang="ru-RU" sz="2500" dirty="0" smtClean="0">
                <a:latin typeface="Times New Roman" pitchFamily="18" charset="0"/>
                <a:cs typeface="Times New Roman" pitchFamily="18" charset="0"/>
              </a:rPr>
              <a:t>Полезный </a:t>
            </a:r>
            <a:r>
              <a:rPr lang="ru-RU" sz="2500" dirty="0">
                <a:latin typeface="Times New Roman" pitchFamily="18" charset="0"/>
                <a:cs typeface="Times New Roman" pitchFamily="18" charset="0"/>
              </a:rPr>
              <a:t>срок службы закупаемого оборудования — четыре года. Норма амортизации по нему 25%. Ожидается, что после четырех лет использования ликвидационная стоимость оборудования составит 25 000 дол.  (не забудьте в финансовой модели отразить налоговые эффекты при продаже оборудования).</a:t>
            </a:r>
          </a:p>
          <a:p>
            <a:pPr indent="546100" algn="just"/>
            <a:r>
              <a:rPr lang="ru-RU" sz="2500" dirty="0">
                <a:latin typeface="Times New Roman" pitchFamily="18" charset="0"/>
                <a:cs typeface="Times New Roman" pitchFamily="18" charset="0"/>
              </a:rPr>
              <a:t>Новая линия будет давать 395 000 дол. дополнительной операционной прибыли (до налогообложения, без учета амортизации) в течение как минимум каждого из следующих четырех лет. На­логовая ставка компании 24%. Целевая структура капитала: 50% собственный и 50% заемный. При реализации проекта компания предполагает придерживаться целевой структуры капитала. Текущий уровень затрат на капитал (WACC) 12%. Компания собирается привлечь валютный кредит под 8% годовых, который будет погашаться равными частями, начиная со второго года реализации проекта.</a:t>
            </a:r>
          </a:p>
        </p:txBody>
      </p:sp>
    </p:spTree>
    <p:extLst>
      <p:ext uri="{BB962C8B-B14F-4D97-AF65-F5344CB8AC3E}">
        <p14:creationId xmlns:p14="http://schemas.microsoft.com/office/powerpoint/2010/main" val="3071701602"/>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740307"/>
          </a:xfrm>
          <a:prstGeom prst="rect">
            <a:avLst/>
          </a:prstGeom>
        </p:spPr>
        <p:txBody>
          <a:bodyPr wrap="square">
            <a:spAutoFit/>
          </a:bodyPr>
          <a:lstStyle/>
          <a:p>
            <a:pPr algn="just"/>
            <a:r>
              <a:rPr lang="ru-RU" sz="2400" b="1" i="1" dirty="0">
                <a:latin typeface="Times New Roman" pitchFamily="18" charset="0"/>
                <a:cs typeface="Times New Roman" pitchFamily="18" charset="0"/>
              </a:rPr>
              <a:t>Задания по кейсу</a:t>
            </a:r>
            <a:endParaRPr lang="ru-RU"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 Постройте финансовую модель инвестиционного проекта в рублях. Курс может быть принят на уровне 27  рублей за доллар. </a:t>
            </a:r>
          </a:p>
          <a:p>
            <a:pPr algn="just"/>
            <a:r>
              <a:rPr lang="ru-RU" sz="2400" dirty="0">
                <a:latin typeface="Times New Roman" pitchFamily="18" charset="0"/>
                <a:cs typeface="Times New Roman" pitchFamily="18" charset="0"/>
              </a:rPr>
              <a:t>Является ли проект экономически эффективным? Дайте оценку различными методами.</a:t>
            </a:r>
          </a:p>
          <a:p>
            <a:pPr algn="just"/>
            <a:r>
              <a:rPr lang="ru-RU" sz="2400" dirty="0">
                <a:latin typeface="Times New Roman" pitchFamily="18" charset="0"/>
                <a:cs typeface="Times New Roman" pitchFamily="18" charset="0"/>
              </a:rPr>
              <a:t>Как будет отражен эффект реализации проекта на заемном капитале?</a:t>
            </a:r>
          </a:p>
          <a:p>
            <a:pPr algn="just"/>
            <a:r>
              <a:rPr lang="ru-RU" sz="2400" dirty="0">
                <a:latin typeface="Times New Roman" pitchFamily="18" charset="0"/>
                <a:cs typeface="Times New Roman" pitchFamily="18" charset="0"/>
              </a:rPr>
              <a:t>Предложенная схема финансирования позволит ли обеспечить платежеспособность средствами проекта?  Если нет, то предложите иную схему. </a:t>
            </a:r>
          </a:p>
          <a:p>
            <a:pPr algn="just"/>
            <a:r>
              <a:rPr lang="ru-RU" sz="2400" b="1" i="1" dirty="0">
                <a:latin typeface="Times New Roman" pitchFamily="18" charset="0"/>
                <a:cs typeface="Times New Roman" pitchFamily="18" charset="0"/>
              </a:rPr>
              <a:t>Вопросы, которые должны найти отражение в отчете по экспертизе проекта:</a:t>
            </a:r>
            <a:endParaRPr lang="ru-RU" sz="2400" dirty="0">
              <a:latin typeface="Times New Roman" pitchFamily="18" charset="0"/>
              <a:cs typeface="Times New Roman" pitchFamily="18" charset="0"/>
            </a:endParaRPr>
          </a:p>
          <a:p>
            <a:pPr algn="just"/>
            <a:r>
              <a:rPr lang="ru-RU" sz="2400" dirty="0">
                <a:latin typeface="Times New Roman" pitchFamily="18" charset="0"/>
                <a:cs typeface="Times New Roman" pitchFamily="18" charset="0"/>
              </a:rPr>
              <a:t>1) Включают ли инвестиционные оттоки финансовой модели стоимость используемого помещения? поясните ответ</a:t>
            </a:r>
          </a:p>
          <a:p>
            <a:pPr algn="just"/>
            <a:r>
              <a:rPr lang="ru-RU" sz="2400" dirty="0">
                <a:latin typeface="Times New Roman" pitchFamily="18" charset="0"/>
                <a:cs typeface="Times New Roman" pitchFamily="18" charset="0"/>
              </a:rPr>
              <a:t>2) Предположим, что в прошлом году компания  потратила 80 тыс. дол. на реконструкцию производственных площадей, которые будут использованы  по проекту. Следует ли включить эти расходы в анализ? Объясните.</a:t>
            </a:r>
          </a:p>
        </p:txBody>
      </p:sp>
    </p:spTree>
    <p:extLst>
      <p:ext uri="{BB962C8B-B14F-4D97-AF65-F5344CB8AC3E}">
        <p14:creationId xmlns:p14="http://schemas.microsoft.com/office/powerpoint/2010/main" val="212231689"/>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370975"/>
          </a:xfrm>
          <a:prstGeom prst="rect">
            <a:avLst/>
          </a:prstGeom>
        </p:spPr>
        <p:txBody>
          <a:bodyPr wrap="square">
            <a:spAutoFit/>
          </a:bodyPr>
          <a:lstStyle/>
          <a:p>
            <a:pPr algn="just"/>
            <a:r>
              <a:rPr lang="ru-RU" sz="2400" dirty="0">
                <a:latin typeface="Times New Roman" pitchFamily="18" charset="0"/>
                <a:cs typeface="Times New Roman" pitchFamily="18" charset="0"/>
              </a:rPr>
              <a:t>3) Допустим, что имеющиеся складские помещения можно сдать в аренду контрагентам   за 25 000 дол. в год. Следует ли отражать эти возможности в  анализе? Если да, то каким образом?</a:t>
            </a:r>
          </a:p>
          <a:p>
            <a:pPr algn="just"/>
            <a:r>
              <a:rPr lang="ru-RU" sz="2400" dirty="0">
                <a:latin typeface="Times New Roman" pitchFamily="18" charset="0"/>
                <a:cs typeface="Times New Roman" pitchFamily="18" charset="0"/>
              </a:rPr>
              <a:t>4) Обсудите вариант реализации проекта, когда  новая производственная линия уменьшит сбыт продукции, производимой другими направлениями деятельности компании. Снижение составит порядка 50000 дол. Следует ли учитывать эту возможность  при анализе? Если да, то как?</a:t>
            </a:r>
          </a:p>
          <a:p>
            <a:pPr algn="just"/>
            <a:r>
              <a:rPr lang="ru-RU" sz="2400" dirty="0">
                <a:latin typeface="Times New Roman" pitchFamily="18" charset="0"/>
                <a:cs typeface="Times New Roman" pitchFamily="18" charset="0"/>
              </a:rPr>
              <a:t>5) Допустим, что в последующие четыре года ожидается рост среднегодовой  инфляции. Темп роста увеличится с текущих 7% до 14% в первом году и 15% в последующие три года. При этом цены на выпускаемую продукцию компании и операционная прибыль по годам будут расти опережающими темпами. Предполагается, что рост цен составит не менее 20% в год.</a:t>
            </a:r>
          </a:p>
          <a:p>
            <a:pPr algn="just"/>
            <a:r>
              <a:rPr lang="ru-RU" sz="2400" dirty="0">
                <a:latin typeface="Times New Roman" pitchFamily="18" charset="0"/>
                <a:cs typeface="Times New Roman" pitchFamily="18" charset="0"/>
              </a:rPr>
              <a:t> Реальные или номинальные потоки отражены в финансовой модели проекта?  Как учесть в модели и оценках эффективности подвижки в изменении цен?</a:t>
            </a:r>
          </a:p>
        </p:txBody>
      </p:sp>
    </p:spTree>
    <p:extLst>
      <p:ext uri="{BB962C8B-B14F-4D97-AF65-F5344CB8AC3E}">
        <p14:creationId xmlns:p14="http://schemas.microsoft.com/office/powerpoint/2010/main" val="3644211782"/>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186309"/>
          </a:xfrm>
          <a:prstGeom prst="rect">
            <a:avLst/>
          </a:prstGeom>
        </p:spPr>
        <p:txBody>
          <a:bodyPr wrap="square">
            <a:spAutoFit/>
          </a:bodyPr>
          <a:lstStyle/>
          <a:p>
            <a:pPr indent="546100" algn="just"/>
            <a:r>
              <a:rPr lang="ru-RU" sz="2200" b="1" i="1" dirty="0">
                <a:latin typeface="Times New Roman" pitchFamily="18" charset="0"/>
                <a:cs typeface="Times New Roman" pitchFamily="18" charset="0"/>
              </a:rPr>
              <a:t>Вернемся к базовому варианту.</a:t>
            </a:r>
            <a:r>
              <a:rPr lang="ru-RU" sz="2200" dirty="0">
                <a:latin typeface="Times New Roman" pitchFamily="18" charset="0"/>
                <a:cs typeface="Times New Roman" pitchFamily="18" charset="0"/>
              </a:rPr>
              <a:t>  В ранее проведенном анализе  не рассматривалась рискованность проекта. Покажите, какими методами может быть реализована проверка проекта на устойчивость. </a:t>
            </a:r>
          </a:p>
          <a:p>
            <a:pPr indent="546100" algn="just"/>
            <a:r>
              <a:rPr lang="ru-RU" sz="2200" dirty="0">
                <a:latin typeface="Times New Roman" pitchFamily="18" charset="0"/>
                <a:cs typeface="Times New Roman" pitchFamily="18" charset="0"/>
              </a:rPr>
              <a:t>Покажите возможные валютные риски при изменении курса. Например, если курс рубля к доллару поднимется до 32. Какова должна быть приемлемая плата за хеджирование валютных рисков. </a:t>
            </a:r>
          </a:p>
          <a:p>
            <a:pPr indent="546100" algn="just"/>
            <a:r>
              <a:rPr lang="ru-RU" sz="2200" dirty="0">
                <a:latin typeface="Times New Roman" pitchFamily="18" charset="0"/>
                <a:cs typeface="Times New Roman" pitchFamily="18" charset="0"/>
              </a:rPr>
              <a:t>Проведите анализ чувствительности показателей выручки, ликвидационной стоимости и затрат на капитал проекта при условии, что каждая из этих переменных может изменяться по сравнению с базовым сценарием   или ожидаемым значением на плюс-минус 10, 20 и 30%. </a:t>
            </a:r>
          </a:p>
          <a:p>
            <a:pPr indent="546100" algn="just"/>
            <a:r>
              <a:rPr lang="ru-RU" sz="2200" dirty="0">
                <a:latin typeface="Times New Roman" pitchFamily="18" charset="0"/>
                <a:cs typeface="Times New Roman" pitchFamily="18" charset="0"/>
              </a:rPr>
              <a:t>Постройте  график чувствительности и обсудите результаты.</a:t>
            </a:r>
          </a:p>
          <a:p>
            <a:pPr indent="546100" algn="just"/>
            <a:r>
              <a:rPr lang="ru-RU" sz="2200" dirty="0">
                <a:latin typeface="Times New Roman" pitchFamily="18" charset="0"/>
                <a:cs typeface="Times New Roman" pitchFamily="18" charset="0"/>
              </a:rPr>
              <a:t>Каковы критические точки изменения статей оборотного капитала (прежде всего – запасов). </a:t>
            </a:r>
          </a:p>
          <a:p>
            <a:pPr indent="546100" algn="just"/>
            <a:r>
              <a:rPr lang="ru-RU" sz="2200" dirty="0">
                <a:latin typeface="Times New Roman" pitchFamily="18" charset="0"/>
                <a:cs typeface="Times New Roman" pitchFamily="18" charset="0"/>
              </a:rPr>
              <a:t>Проведите сценарный анализ при предположении, что текущие операционные расходы  составят  50%  выручки.  Вероятность слабого  спроса на продукцию может быть принята на уровне </a:t>
            </a:r>
            <a:r>
              <a:rPr lang="ru-RU" sz="2200" baseline="30000" dirty="0">
                <a:latin typeface="Times New Roman" pitchFamily="18" charset="0"/>
                <a:cs typeface="Times New Roman" pitchFamily="18" charset="0"/>
              </a:rPr>
              <a:t> </a:t>
            </a:r>
            <a:r>
              <a:rPr lang="ru-RU" sz="2200" dirty="0">
                <a:latin typeface="Times New Roman" pitchFamily="18" charset="0"/>
                <a:cs typeface="Times New Roman" pitchFamily="18" charset="0"/>
              </a:rPr>
              <a:t>25%, высокого — 25% и среднего — 50% (базовая ситуация). В пессимистичном варианте возможно затоваривание и увеличение запасов на 40%. </a:t>
            </a:r>
          </a:p>
        </p:txBody>
      </p:sp>
    </p:spTree>
    <p:extLst>
      <p:ext uri="{BB962C8B-B14F-4D97-AF65-F5344CB8AC3E}">
        <p14:creationId xmlns:p14="http://schemas.microsoft.com/office/powerpoint/2010/main" val="1363362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7171194"/>
          </a:xfrm>
          <a:prstGeom prst="rect">
            <a:avLst/>
          </a:prstGeom>
        </p:spPr>
        <p:txBody>
          <a:bodyPr wrap="square">
            <a:spAutoFit/>
          </a:bodyPr>
          <a:lstStyle/>
          <a:p>
            <a:pPr algn="ctr"/>
            <a:r>
              <a:rPr lang="ru-RU" sz="2000" b="1" dirty="0">
                <a:latin typeface="Times New Roman" pitchFamily="18" charset="0"/>
                <a:cs typeface="Times New Roman" pitchFamily="18" charset="0"/>
              </a:rPr>
              <a:t>СОДЕРЖАНИЕ</a:t>
            </a:r>
          </a:p>
          <a:p>
            <a:r>
              <a:rPr lang="ru-RU" sz="2000" b="1" dirty="0">
                <a:latin typeface="Times New Roman" pitchFamily="18" charset="0"/>
                <a:cs typeface="Times New Roman" pitchFamily="18" charset="0"/>
              </a:rPr>
              <a:t> </a:t>
            </a:r>
          </a:p>
          <a:p>
            <a:pPr fontAlgn="t"/>
            <a:r>
              <a:rPr lang="ru-RU" sz="2000" b="1" dirty="0" smtClean="0">
                <a:latin typeface="Times New Roman" pitchFamily="18" charset="0"/>
                <a:cs typeface="Times New Roman" pitchFamily="18" charset="0"/>
                <a:hlinkClick r:id="rId2" action="ppaction://hlinkpres?slideindex=1&amp;slidetitle="/>
              </a:rPr>
              <a:t>Тема 1</a:t>
            </a:r>
            <a:r>
              <a:rPr lang="ru-RU" sz="2000" b="1" dirty="0">
                <a:latin typeface="Times New Roman" pitchFamily="18" charset="0"/>
                <a:cs typeface="Times New Roman" pitchFamily="18" charset="0"/>
                <a:hlinkClick r:id="rId2" action="ppaction://hlinkpres?slideindex=1&amp;slidetitle="/>
              </a:rPr>
              <a:t>. Понятие инвестиций, классификация и их экономическая сущность. </a:t>
            </a:r>
            <a:endParaRPr lang="ru-RU" sz="2000" dirty="0">
              <a:latin typeface="Times New Roman" pitchFamily="18" charset="0"/>
              <a:cs typeface="Times New Roman" pitchFamily="18" charset="0"/>
              <a:hlinkClick r:id="rId3" action="ppaction://hlinkpres?slideindex=1&amp;slidetitle="/>
            </a:endParaRPr>
          </a:p>
          <a:p>
            <a:pPr fontAlgn="t"/>
            <a:r>
              <a:rPr lang="ru-RU" sz="2000" b="1" dirty="0">
                <a:latin typeface="Times New Roman" pitchFamily="18" charset="0"/>
                <a:cs typeface="Times New Roman" pitchFamily="18" charset="0"/>
              </a:rPr>
              <a:t>1.1. </a:t>
            </a:r>
            <a:r>
              <a:rPr lang="ru-RU" sz="2000" b="1" dirty="0" smtClean="0">
                <a:latin typeface="Times New Roman" pitchFamily="18" charset="0"/>
                <a:cs typeface="Times New Roman" pitchFamily="18" charset="0"/>
              </a:rPr>
              <a:t>Инвестиции</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1.2. </a:t>
            </a:r>
            <a:r>
              <a:rPr lang="ru-RU" sz="2000" b="1" dirty="0" smtClean="0">
                <a:latin typeface="Times New Roman" pitchFamily="18" charset="0"/>
                <a:cs typeface="Times New Roman" pitchFamily="18" charset="0"/>
              </a:rPr>
              <a:t>Инвестиционные </a:t>
            </a:r>
            <a:r>
              <a:rPr lang="ru-RU" sz="2000" b="1" dirty="0">
                <a:latin typeface="Times New Roman" pitchFamily="18" charset="0"/>
                <a:cs typeface="Times New Roman" pitchFamily="18" charset="0"/>
              </a:rPr>
              <a:t>проекты</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1.3. </a:t>
            </a:r>
            <a:r>
              <a:rPr lang="ru-RU" sz="2000" b="1" dirty="0" smtClean="0">
                <a:latin typeface="Times New Roman" pitchFamily="18" charset="0"/>
                <a:cs typeface="Times New Roman" pitchFamily="18" charset="0"/>
              </a:rPr>
              <a:t>Классификация </a:t>
            </a:r>
            <a:r>
              <a:rPr lang="ru-RU" sz="2000" b="1" dirty="0">
                <a:latin typeface="Times New Roman" pitchFamily="18" charset="0"/>
                <a:cs typeface="Times New Roman" pitchFamily="18" charset="0"/>
              </a:rPr>
              <a:t>инвестиционных проектов</a:t>
            </a:r>
            <a:endParaRPr lang="ru-RU" sz="2000" dirty="0">
              <a:latin typeface="Times New Roman" pitchFamily="18" charset="0"/>
              <a:cs typeface="Times New Roman" pitchFamily="18" charset="0"/>
            </a:endParaRPr>
          </a:p>
          <a:p>
            <a:pPr fontAlgn="t"/>
            <a:r>
              <a:rPr lang="ru-RU" sz="2000" b="1" dirty="0" smtClean="0">
                <a:latin typeface="Times New Roman" pitchFamily="18" charset="0"/>
                <a:cs typeface="Times New Roman" pitchFamily="18" charset="0"/>
                <a:hlinkClick r:id="rId4" action="ppaction://hlinkpres?slideindex=1&amp;slidetitle="/>
              </a:rPr>
              <a:t>Тема 2</a:t>
            </a:r>
            <a:r>
              <a:rPr lang="ru-RU" sz="2000" b="1" dirty="0">
                <a:latin typeface="Times New Roman" pitchFamily="18" charset="0"/>
                <a:cs typeface="Times New Roman" pitchFamily="18" charset="0"/>
                <a:hlinkClick r:id="rId4" action="ppaction://hlinkpres?slideindex=1&amp;slidetitle="/>
              </a:rPr>
              <a:t>. Жизненный цикл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2.1. Идентификация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2.2. Подготовка (разработка)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2.3. Предварительная оценка (экспертиза)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2.4. Переговоры</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2.5. Реализация (осуществление)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2.6. Оценка результатов реализации проекта</a:t>
            </a:r>
            <a:endParaRPr lang="ru-RU" sz="2000" dirty="0">
              <a:latin typeface="Times New Roman" pitchFamily="18" charset="0"/>
              <a:cs typeface="Times New Roman" pitchFamily="18" charset="0"/>
            </a:endParaRPr>
          </a:p>
          <a:p>
            <a:pPr fontAlgn="t"/>
            <a:r>
              <a:rPr lang="ru-RU" sz="2000" b="1" dirty="0" smtClean="0">
                <a:latin typeface="Times New Roman" pitchFamily="18" charset="0"/>
                <a:cs typeface="Times New Roman" pitchFamily="18" charset="0"/>
                <a:hlinkClick r:id="rId5" action="ppaction://hlinkpres?slideindex=1&amp;slidetitle="/>
              </a:rPr>
              <a:t>Тема 3</a:t>
            </a:r>
            <a:r>
              <a:rPr lang="ru-RU" sz="2000" b="1" dirty="0">
                <a:latin typeface="Times New Roman" pitchFamily="18" charset="0"/>
                <a:cs typeface="Times New Roman" pitchFamily="18" charset="0"/>
                <a:hlinkClick r:id="rId5" action="ppaction://hlinkpres?slideindex=1&amp;slidetitle="/>
              </a:rPr>
              <a:t>. Аспекты анализа проекта</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3.1. Технический;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3.2. Институциональный;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3.3. Социальный;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3.4. Экологический;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3.5. Коммерческий;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3.6. Финансовый;</a:t>
            </a:r>
            <a:endParaRPr lang="ru-RU" sz="2000" dirty="0">
              <a:latin typeface="Times New Roman" pitchFamily="18" charset="0"/>
              <a:cs typeface="Times New Roman" pitchFamily="18" charset="0"/>
            </a:endParaRPr>
          </a:p>
          <a:p>
            <a:pPr fontAlgn="t"/>
            <a:r>
              <a:rPr lang="ru-RU" sz="2000" b="1" dirty="0">
                <a:latin typeface="Times New Roman" pitchFamily="18" charset="0"/>
                <a:cs typeface="Times New Roman" pitchFamily="18" charset="0"/>
              </a:rPr>
              <a:t>3.7. Экономический (с позиций национальной экономики).</a:t>
            </a:r>
            <a:endParaRPr lang="ru-RU" sz="2000" dirty="0">
              <a:latin typeface="Times New Roman" pitchFamily="18" charset="0"/>
              <a:cs typeface="Times New Roman" pitchFamily="18" charset="0"/>
            </a:endParaRPr>
          </a:p>
          <a:p>
            <a:endParaRPr lang="ru-RU" sz="2000" b="1" dirty="0" smtClean="0">
              <a:latin typeface="Times New Roman" pitchFamily="18" charset="0"/>
              <a:cs typeface="Times New Roman" pitchFamily="18" charset="0"/>
            </a:endParaRPr>
          </a:p>
          <a:p>
            <a:r>
              <a:rPr lang="ru-RU" sz="2000" b="1" dirty="0" smtClean="0">
                <a:latin typeface="Times New Roman" pitchFamily="18" charset="0"/>
                <a:cs typeface="Times New Roman" pitchFamily="18" charset="0"/>
              </a:rPr>
              <a:t>	</a:t>
            </a: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5978103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4205"/>
            <a:ext cx="9144000" cy="6186309"/>
          </a:xfrm>
          <a:prstGeom prst="rect">
            <a:avLst/>
          </a:prstGeom>
        </p:spPr>
        <p:txBody>
          <a:bodyPr wrap="square">
            <a:spAutoFit/>
          </a:bodyPr>
          <a:lstStyle/>
          <a:p>
            <a:pPr indent="441325" algn="just"/>
            <a:r>
              <a:rPr lang="ru-RU" sz="2200" b="1" dirty="0">
                <a:latin typeface="Times New Roman" pitchFamily="18" charset="0"/>
                <a:cs typeface="Times New Roman" pitchFamily="18" charset="0"/>
              </a:rPr>
              <a:t>5.</a:t>
            </a:r>
            <a:r>
              <a:rPr lang="ru-RU" sz="2200" dirty="0">
                <a:latin typeface="Times New Roman" pitchFamily="18" charset="0"/>
                <a:cs typeface="Times New Roman" pitchFamily="18" charset="0"/>
              </a:rPr>
              <a:t> Работы и мероприятия всех предыдущих фаз были направле­ны на то, чтобы обеспечить успешное осуществление задуманного проекта. Сама фаза осуществления, как правило, бывает наиболее продолжительной и не менее ответственной.</a:t>
            </a:r>
          </a:p>
          <a:p>
            <a:pPr indent="441325" algn="just"/>
            <a:r>
              <a:rPr lang="ru-RU" sz="2200" dirty="0">
                <a:latin typeface="Times New Roman" pitchFamily="18" charset="0"/>
                <a:cs typeface="Times New Roman" pitchFamily="18" charset="0"/>
              </a:rPr>
              <a:t>Реализация проекта начинается с </a:t>
            </a:r>
            <a:r>
              <a:rPr lang="ru-RU" sz="2200" i="1" dirty="0">
                <a:latin typeface="Times New Roman" pitchFamily="18" charset="0"/>
                <a:cs typeface="Times New Roman" pitchFamily="18" charset="0"/>
              </a:rPr>
              <a:t>корректировки разработан­ных на </a:t>
            </a:r>
            <a:r>
              <a:rPr lang="ru-RU" sz="2200" i="1" dirty="0" err="1">
                <a:latin typeface="Times New Roman" pitchFamily="18" charset="0"/>
                <a:cs typeface="Times New Roman" pitchFamily="18" charset="0"/>
              </a:rPr>
              <a:t>прединвестиционной</a:t>
            </a:r>
            <a:r>
              <a:rPr lang="ru-RU" sz="2200" i="1" dirty="0">
                <a:latin typeface="Times New Roman" pitchFamily="18" charset="0"/>
                <a:cs typeface="Times New Roman" pitchFamily="18" charset="0"/>
              </a:rPr>
              <a:t> стадии планов и графиков </a:t>
            </a:r>
            <a:r>
              <a:rPr lang="ru-RU" sz="2200" dirty="0">
                <a:latin typeface="Times New Roman" pitchFamily="18" charset="0"/>
                <a:cs typeface="Times New Roman" pitchFamily="18" charset="0"/>
              </a:rPr>
              <a:t>выполнения мероприятий. Это необходимо, если в ходе экспертизы и перего­воров были сделаны замечания и внесены дополнения, следова­тельно, требуются соответствующие изменения в первоначаль­ных планах.</a:t>
            </a:r>
          </a:p>
          <a:p>
            <a:pPr indent="441325" algn="just"/>
            <a:r>
              <a:rPr lang="ru-RU" sz="2200" dirty="0">
                <a:latin typeface="Times New Roman" pitchFamily="18" charset="0"/>
                <a:cs typeface="Times New Roman" pitchFamily="18" charset="0"/>
              </a:rPr>
              <a:t>Корректировке подвергаются система управления проектом, координация действий участников, распределение ролей меж­ду ними, ответственности и прав, система надзора за выполне­нием работ. </a:t>
            </a:r>
          </a:p>
          <a:p>
            <a:pPr indent="441325" algn="just"/>
            <a:r>
              <a:rPr lang="ru-RU" sz="2200" dirty="0">
                <a:latin typeface="Times New Roman" pitchFamily="18" charset="0"/>
                <a:cs typeface="Times New Roman" pitchFamily="18" charset="0"/>
              </a:rPr>
              <a:t>Важным элементом реализации проекта является </a:t>
            </a:r>
            <a:r>
              <a:rPr lang="ru-RU" sz="2200" i="1" dirty="0">
                <a:latin typeface="Times New Roman" pitchFamily="18" charset="0"/>
                <a:cs typeface="Times New Roman" pitchFamily="18" charset="0"/>
              </a:rPr>
              <a:t>мониторинг </a:t>
            </a:r>
            <a:r>
              <a:rPr lang="ru-RU" sz="2200" dirty="0">
                <a:latin typeface="Times New Roman" pitchFamily="18" charset="0"/>
                <a:cs typeface="Times New Roman" pitchFamily="18" charset="0"/>
              </a:rPr>
              <a:t>(отслеживание, надзор за выполнением) работ и мероприятий.</a:t>
            </a:r>
          </a:p>
          <a:p>
            <a:pPr indent="441325" algn="just"/>
            <a:r>
              <a:rPr lang="ru-RU" sz="2200" dirty="0">
                <a:latin typeface="Times New Roman" pitchFamily="18" charset="0"/>
                <a:cs typeface="Times New Roman" pitchFamily="18" charset="0"/>
              </a:rPr>
              <a:t>Мониторинг начинается и завершается вместе с началом реали­зации и окончанием проекта, охватывая инвестиционную стадию и стадию эксплуатации проекта. В рамках мониторинга проводится текущая оценка по следую­щим позициям:</a:t>
            </a:r>
          </a:p>
        </p:txBody>
      </p:sp>
    </p:spTree>
    <p:extLst>
      <p:ext uri="{BB962C8B-B14F-4D97-AF65-F5344CB8AC3E}">
        <p14:creationId xmlns:p14="http://schemas.microsoft.com/office/powerpoint/2010/main" val="4016845017"/>
      </p:ext>
    </p:extLst>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740307"/>
          </a:xfrm>
          <a:prstGeom prst="rect">
            <a:avLst/>
          </a:prstGeom>
        </p:spPr>
        <p:txBody>
          <a:bodyPr wrap="square">
            <a:spAutoFit/>
          </a:bodyPr>
          <a:lstStyle/>
          <a:p>
            <a:pPr indent="546100"/>
            <a:r>
              <a:rPr lang="ru-RU" sz="2400" dirty="0">
                <a:latin typeface="Times New Roman" pitchFamily="18" charset="0"/>
                <a:cs typeface="Times New Roman" pitchFamily="18" charset="0"/>
              </a:rPr>
              <a:t>Как будет выглядеть расчет по </a:t>
            </a:r>
            <a:r>
              <a:rPr lang="en-US" sz="2400" dirty="0">
                <a:latin typeface="Times New Roman" pitchFamily="18" charset="0"/>
                <a:cs typeface="Times New Roman" pitchFamily="18" charset="0"/>
              </a:rPr>
              <a:t>PERT</a:t>
            </a:r>
            <a:r>
              <a:rPr lang="ru-RU" sz="2400" dirty="0">
                <a:latin typeface="Times New Roman" pitchFamily="18" charset="0"/>
                <a:cs typeface="Times New Roman" pitchFamily="18" charset="0"/>
              </a:rPr>
              <a:t> анализу. </a:t>
            </a:r>
          </a:p>
          <a:p>
            <a:pPr indent="546100"/>
            <a:r>
              <a:rPr lang="ru-RU" sz="2400" dirty="0">
                <a:latin typeface="Times New Roman" pitchFamily="18" charset="0"/>
                <a:cs typeface="Times New Roman" pitchFamily="18" charset="0"/>
              </a:rPr>
              <a:t>Постройте имитационное моделирование по проекту. Факторы неопределенности:</a:t>
            </a:r>
          </a:p>
          <a:p>
            <a:pPr lvl="0" indent="546100"/>
            <a:r>
              <a:rPr lang="ru-RU" sz="2400" dirty="0">
                <a:latin typeface="Times New Roman" pitchFamily="18" charset="0"/>
                <a:cs typeface="Times New Roman" pitchFamily="18" charset="0"/>
              </a:rPr>
              <a:t>Срок жизни проекта (и оборудования). Возможный диапазон – от 3 до 8 лет. Нормы амортизации по налоговому учету не меняются. </a:t>
            </a:r>
          </a:p>
          <a:p>
            <a:pPr lvl="0" indent="546100"/>
            <a:r>
              <a:rPr lang="ru-RU" sz="2400" dirty="0">
                <a:latin typeface="Times New Roman" pitchFamily="18" charset="0"/>
                <a:cs typeface="Times New Roman" pitchFamily="18" charset="0"/>
              </a:rPr>
              <a:t>Годовая приростная операционная прибыль (до налогообложения и амортизации) с диапазоном значений от 200 тыс. долларов до 480 тыс. долларов</a:t>
            </a:r>
          </a:p>
          <a:p>
            <a:pPr lvl="0" indent="546100"/>
            <a:r>
              <a:rPr lang="ru-RU" sz="2400" dirty="0">
                <a:latin typeface="Times New Roman" pitchFamily="18" charset="0"/>
                <a:cs typeface="Times New Roman" pitchFamily="18" charset="0"/>
              </a:rPr>
              <a:t>Ликвидационная стоимость оборудования с диапазоном от 10 тысяч дол. до 30 тыс. долларов.</a:t>
            </a:r>
          </a:p>
          <a:p>
            <a:pPr indent="546100"/>
            <a:r>
              <a:rPr lang="ru-RU" sz="2400" dirty="0">
                <a:latin typeface="Times New Roman" pitchFamily="18" charset="0"/>
                <a:cs typeface="Times New Roman" pitchFamily="18" charset="0"/>
              </a:rPr>
              <a:t>Покажите подробный расчет по 5 прогонам. Сделайте не менее 50 прогнозов и постройте графики  вероятности по </a:t>
            </a:r>
            <a:r>
              <a:rPr lang="en-US" sz="2400" dirty="0">
                <a:latin typeface="Times New Roman" pitchFamily="18" charset="0"/>
                <a:cs typeface="Times New Roman" pitchFamily="18" charset="0"/>
              </a:rPr>
              <a:t>NPV</a:t>
            </a:r>
            <a:r>
              <a:rPr lang="ru-RU" sz="2400" dirty="0">
                <a:latin typeface="Times New Roman" pitchFamily="18" charset="0"/>
                <a:cs typeface="Times New Roman" pitchFamily="18" charset="0"/>
              </a:rPr>
              <a:t>  и </a:t>
            </a:r>
            <a:r>
              <a:rPr lang="en-US" sz="2400" dirty="0">
                <a:latin typeface="Times New Roman" pitchFamily="18" charset="0"/>
                <a:cs typeface="Times New Roman" pitchFamily="18" charset="0"/>
              </a:rPr>
              <a:t>IRR</a:t>
            </a:r>
            <a:endParaRPr lang="ru-RU" sz="2400" dirty="0">
              <a:latin typeface="Times New Roman" pitchFamily="18" charset="0"/>
              <a:cs typeface="Times New Roman" pitchFamily="18" charset="0"/>
            </a:endParaRPr>
          </a:p>
          <a:p>
            <a:pPr indent="546100"/>
            <a:r>
              <a:rPr lang="ru-RU" sz="2400" dirty="0">
                <a:latin typeface="Times New Roman" pitchFamily="18" charset="0"/>
                <a:cs typeface="Times New Roman" pitchFamily="18" charset="0"/>
              </a:rPr>
              <a:t>Предположим, что коэффициент вариации среднего проекта компании лежит в диапазоне 0,2-0,4. К какой категории можно было бы отнести новую линию по производству дверной фурнитуры: высокого, среднего или низкого риска? Какой вид риска измеряется в данном случае?</a:t>
            </a:r>
          </a:p>
        </p:txBody>
      </p:sp>
    </p:spTree>
    <p:extLst>
      <p:ext uri="{BB962C8B-B14F-4D97-AF65-F5344CB8AC3E}">
        <p14:creationId xmlns:p14="http://schemas.microsoft.com/office/powerpoint/2010/main" val="2377878207"/>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pPr indent="546100" algn="just"/>
            <a:r>
              <a:rPr lang="ru-RU" sz="2800" dirty="0">
                <a:latin typeface="Times New Roman" pitchFamily="18" charset="0"/>
                <a:cs typeface="Times New Roman" pitchFamily="18" charset="0"/>
              </a:rPr>
              <a:t>Как соотносятся ранее рассчитанная оценка риска и коэффициент корреляции в ходе оценки вклада проекта в корпорационный, или внутрифирменный, риск? Объясните.</a:t>
            </a:r>
          </a:p>
          <a:p>
            <a:pPr indent="546100" algn="just"/>
            <a:r>
              <a:rPr lang="ru-RU" sz="2800" dirty="0">
                <a:latin typeface="Times New Roman" pitchFamily="18" charset="0"/>
                <a:cs typeface="Times New Roman" pitchFamily="18" charset="0"/>
              </a:rPr>
              <a:t> Зависит ли доходность проекта от общего состояния экономики; в частности, каким может быть коэффициент корреляции между показателями доходности проекта и  рынка в целом?</a:t>
            </a:r>
          </a:p>
          <a:p>
            <a:pPr indent="546100" algn="just"/>
            <a:r>
              <a:rPr lang="ru-RU" sz="2800" dirty="0">
                <a:latin typeface="Times New Roman" pitchFamily="18" charset="0"/>
                <a:cs typeface="Times New Roman" pitchFamily="18" charset="0"/>
              </a:rPr>
              <a:t>Обсудите, как эта корреляция может быть учтена в  рыночном риске  проекта?</a:t>
            </a:r>
          </a:p>
          <a:p>
            <a:pPr indent="546100" algn="just"/>
            <a:r>
              <a:rPr lang="ru-RU" sz="2800" dirty="0">
                <a:latin typeface="Times New Roman" pitchFamily="18" charset="0"/>
                <a:cs typeface="Times New Roman" pitchFamily="18" charset="0"/>
              </a:rPr>
              <a:t>Для учета степени риска в компании обычно добавляют или вычитают 4 процентных пункта из </a:t>
            </a:r>
            <a:r>
              <a:rPr lang="en-US" sz="2800" dirty="0">
                <a:latin typeface="Times New Roman" pitchFamily="18" charset="0"/>
                <a:cs typeface="Times New Roman" pitchFamily="18" charset="0"/>
              </a:rPr>
              <a:t>WACC</a:t>
            </a:r>
            <a:r>
              <a:rPr lang="ru-RU" sz="2800" dirty="0">
                <a:latin typeface="Times New Roman" pitchFamily="18" charset="0"/>
                <a:cs typeface="Times New Roman" pitchFamily="18" charset="0"/>
              </a:rPr>
              <a:t>. Следует ли принять проект по увеличению производственных  линий?</a:t>
            </a:r>
          </a:p>
          <a:p>
            <a:pPr indent="546100" algn="just"/>
            <a:r>
              <a:rPr lang="ru-RU" sz="2800" dirty="0">
                <a:latin typeface="Times New Roman" pitchFamily="18" charset="0"/>
                <a:cs typeface="Times New Roman" pitchFamily="18" charset="0"/>
              </a:rPr>
              <a:t> </a:t>
            </a:r>
          </a:p>
          <a:p>
            <a:pPr indent="546100" algn="just"/>
            <a:r>
              <a:rPr lang="ru-RU" sz="2800" b="1"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519995600"/>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78806"/>
          </a:xfrm>
          <a:prstGeom prst="rect">
            <a:avLst/>
          </a:prstGeom>
        </p:spPr>
        <p:txBody>
          <a:bodyPr wrap="square">
            <a:spAutoFit/>
          </a:bodyPr>
          <a:lstStyle/>
          <a:p>
            <a:pPr algn="ctr"/>
            <a:r>
              <a:rPr lang="ru-RU" sz="2100" b="1" dirty="0">
                <a:latin typeface="Times New Roman" pitchFamily="18" charset="0"/>
                <a:cs typeface="Times New Roman" pitchFamily="18" charset="0"/>
              </a:rPr>
              <a:t>Кейс № 2 «Ветер перемен»</a:t>
            </a:r>
            <a:endParaRPr lang="ru-RU" sz="2100" dirty="0">
              <a:latin typeface="Times New Roman" pitchFamily="18" charset="0"/>
              <a:cs typeface="Times New Roman" pitchFamily="18" charset="0"/>
            </a:endParaRPr>
          </a:p>
          <a:p>
            <a:pPr algn="just"/>
            <a:r>
              <a:rPr lang="ru-RU" sz="2100" dirty="0">
                <a:latin typeface="Times New Roman" pitchFamily="18" charset="0"/>
                <a:cs typeface="Times New Roman" pitchFamily="18" charset="0"/>
              </a:rPr>
              <a:t> </a:t>
            </a:r>
          </a:p>
          <a:p>
            <a:pPr indent="546100" algn="just"/>
            <a:r>
              <a:rPr lang="ru-RU" sz="2100" dirty="0">
                <a:latin typeface="Times New Roman" pitchFamily="18" charset="0"/>
                <a:cs typeface="Times New Roman" pitchFamily="18" charset="0"/>
              </a:rPr>
              <a:t>Компания ООО «Ветер перемен», занимающаяся производством и продажей комплектующих к ноутбукам на территории РФ и ближнего зарубежья, рассматривает возможность расширения объемов деятельности, что предполагает введение дополнительной производственной линии и дистрибьюторской сети. Часть покупателей продукции – иностранные фирмы и поэтому 20% выручки формируется в долларах. 50% текущих издержек – рублевые, 50% долларовые. Предполагается установить производственную линию в неиспользуемых помещениях организации (складской комплекс).  Стоимость производственных площадей, где будет размещена линия, по балансовой оценке составляет 12 млн. рублей. Из-за проблем с месторасположением, компании не удавалось до сих пор коммерчески использовать площади как-то иначе. </a:t>
            </a:r>
          </a:p>
          <a:p>
            <a:pPr indent="546100" algn="just"/>
            <a:r>
              <a:rPr lang="ru-RU" sz="2100" dirty="0">
                <a:latin typeface="Times New Roman" pitchFamily="18" charset="0"/>
                <a:cs typeface="Times New Roman" pitchFamily="18" charset="0"/>
              </a:rPr>
              <a:t>Цена закупаемого импортного оборудования по оценкам инициаторов проекта составит 420 тыс. долларов, потребуется еще порядка 5 000 дол. на транспортировку и </a:t>
            </a:r>
            <a:r>
              <a:rPr lang="ru-RU" sz="2100" dirty="0" err="1">
                <a:latin typeface="Times New Roman" pitchFamily="18" charset="0"/>
                <a:cs typeface="Times New Roman" pitchFamily="18" charset="0"/>
              </a:rPr>
              <a:t>растамаживание</a:t>
            </a:r>
            <a:r>
              <a:rPr lang="ru-RU" sz="2100" dirty="0">
                <a:latin typeface="Times New Roman" pitchFamily="18" charset="0"/>
                <a:cs typeface="Times New Roman" pitchFamily="18" charset="0"/>
              </a:rPr>
              <a:t>, и дополнительно к этому 120 </a:t>
            </a:r>
            <a:r>
              <a:rPr lang="ru-RU" sz="2100" dirty="0" err="1">
                <a:latin typeface="Times New Roman" pitchFamily="18" charset="0"/>
                <a:cs typeface="Times New Roman" pitchFamily="18" charset="0"/>
              </a:rPr>
              <a:t>тыс</a:t>
            </a:r>
            <a:r>
              <a:rPr lang="ru-RU" sz="2100" dirty="0">
                <a:latin typeface="Times New Roman" pitchFamily="18" charset="0"/>
                <a:cs typeface="Times New Roman" pitchFamily="18" charset="0"/>
              </a:rPr>
              <a:t> рублей будет израсходовано на установку оборудования.  Создание центра продаж обойдется в 13 тыс. долларов и увеличит коммерческие и административные расходы на 15%.  В структуре издержек операционной прибыли коммерческие и административные расходы составляли порядка 40%. </a:t>
            </a:r>
          </a:p>
        </p:txBody>
      </p:sp>
    </p:spTree>
    <p:extLst>
      <p:ext uri="{BB962C8B-B14F-4D97-AF65-F5344CB8AC3E}">
        <p14:creationId xmlns:p14="http://schemas.microsoft.com/office/powerpoint/2010/main" val="1809965705"/>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7384"/>
            <a:ext cx="9144000" cy="6740307"/>
          </a:xfrm>
          <a:prstGeom prst="rect">
            <a:avLst/>
          </a:prstGeom>
        </p:spPr>
        <p:txBody>
          <a:bodyPr wrap="square">
            <a:spAutoFit/>
          </a:bodyPr>
          <a:lstStyle/>
          <a:p>
            <a:pPr indent="546100" algn="just"/>
            <a:r>
              <a:rPr lang="ru-RU" sz="2400" dirty="0">
                <a:latin typeface="Times New Roman" pitchFamily="18" charset="0"/>
                <a:cs typeface="Times New Roman" pitchFamily="18" charset="0"/>
              </a:rPr>
              <a:t>Компании за счет новой линии удастся выйти на более высокий уровень продаж. Предполагается, что спрос на новую продукцию будет относительно устойчив. По новой  продукции потребители готовы авансировать заказы, что приведет к существенному росту кредиторской задолженности компании. По оценкам маркетологов  кредиторская задолженность возрастет на 530 тыс. рублей (расчет по закупкам сырья и доле авансовых платежей). С другой стороны, в связи с установкой новой линии должны будут увеличиться товарно-материальные запасы компании на 700 тысяч рублей. Прежде всего, это касается запасов сложных комплектующих и увеличением периода производственного цикла в днях. Оценка 700 тыс. рублей – минимальная, возможно службе снабжения и производственникам не удастся придерживаться нормативов. </a:t>
            </a:r>
          </a:p>
          <a:p>
            <a:pPr indent="546100" algn="just"/>
            <a:r>
              <a:rPr lang="ru-RU" sz="2400" dirty="0">
                <a:latin typeface="Times New Roman" pitchFamily="18" charset="0"/>
                <a:cs typeface="Times New Roman" pitchFamily="18" charset="0"/>
              </a:rPr>
              <a:t>Полезный срок службы закупаемого оборудования — четыре года. Норма амортизации по нему 25%. Ожидается, что после четырех лет использования ликвидационная стоимость оборудования составит 45 000 дол.  (не забудьте в финансовой модели отразить налоговые эффекты при продаже оборудования).</a:t>
            </a:r>
          </a:p>
        </p:txBody>
      </p:sp>
    </p:spTree>
    <p:extLst>
      <p:ext uri="{BB962C8B-B14F-4D97-AF65-F5344CB8AC3E}">
        <p14:creationId xmlns:p14="http://schemas.microsoft.com/office/powerpoint/2010/main" val="3841177156"/>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6814"/>
            <a:ext cx="9144000" cy="6817251"/>
          </a:xfrm>
          <a:prstGeom prst="rect">
            <a:avLst/>
          </a:prstGeom>
        </p:spPr>
        <p:txBody>
          <a:bodyPr wrap="square">
            <a:spAutoFit/>
          </a:bodyPr>
          <a:lstStyle/>
          <a:p>
            <a:pPr indent="546100" algn="just"/>
            <a:r>
              <a:rPr lang="ru-RU" sz="2300" dirty="0">
                <a:latin typeface="Times New Roman" pitchFamily="18" charset="0"/>
                <a:cs typeface="Times New Roman" pitchFamily="18" charset="0"/>
              </a:rPr>
              <a:t>Новая линия будет давать 675 000 дол. дополнительной операционной прибыли (до налогообложения, без учета амортизации) в течение как минимум каждого из следующих четырех лет. Налоговая ставка компании 24%. Целевая структура капитала: 50% собственный и 50% заемный. При реализации проекта компания предполагает придерживаться целевой структуры капитала. Текущий уровень затрат на капитал (WACC) 12%. Компания собирается привлечь валютный кредит под 8% годовых, который будет погашаться равными частями, начиная со второго года реализации проекта</a:t>
            </a:r>
            <a:r>
              <a:rPr lang="ru-RU" sz="2300" dirty="0" smtClean="0">
                <a:latin typeface="Times New Roman" pitchFamily="18" charset="0"/>
                <a:cs typeface="Times New Roman" pitchFamily="18" charset="0"/>
              </a:rPr>
              <a:t>.</a:t>
            </a:r>
            <a:endParaRPr lang="ru-RU" sz="2300" dirty="0">
              <a:latin typeface="Times New Roman" pitchFamily="18" charset="0"/>
              <a:cs typeface="Times New Roman" pitchFamily="18" charset="0"/>
            </a:endParaRPr>
          </a:p>
          <a:p>
            <a:pPr indent="546100" algn="just"/>
            <a:r>
              <a:rPr lang="ru-RU" sz="2300" b="1" i="1" dirty="0">
                <a:latin typeface="Times New Roman" pitchFamily="18" charset="0"/>
                <a:cs typeface="Times New Roman" pitchFamily="18" charset="0"/>
              </a:rPr>
              <a:t>Задания по кейсу</a:t>
            </a:r>
            <a:endParaRPr lang="ru-RU" sz="2300" dirty="0">
              <a:latin typeface="Times New Roman" pitchFamily="18" charset="0"/>
              <a:cs typeface="Times New Roman" pitchFamily="18" charset="0"/>
            </a:endParaRPr>
          </a:p>
          <a:p>
            <a:pPr indent="546100" algn="just"/>
            <a:r>
              <a:rPr lang="ru-RU" sz="2300" dirty="0">
                <a:latin typeface="Times New Roman" pitchFamily="18" charset="0"/>
                <a:cs typeface="Times New Roman" pitchFamily="18" charset="0"/>
              </a:rPr>
              <a:t> Постройте финансовую модель инвестиционного проекта в рублях. Курс может быть принят на уровне 27  рублей за доллар. </a:t>
            </a:r>
          </a:p>
          <a:p>
            <a:pPr indent="546100" algn="just"/>
            <a:r>
              <a:rPr lang="ru-RU" sz="2300" dirty="0">
                <a:latin typeface="Times New Roman" pitchFamily="18" charset="0"/>
                <a:cs typeface="Times New Roman" pitchFamily="18" charset="0"/>
              </a:rPr>
              <a:t>Является ли проект экономически эффективным? Дайте оценку различными методами.</a:t>
            </a:r>
          </a:p>
          <a:p>
            <a:pPr indent="546100" algn="just"/>
            <a:r>
              <a:rPr lang="ru-RU" sz="2300" dirty="0">
                <a:latin typeface="Times New Roman" pitchFamily="18" charset="0"/>
                <a:cs typeface="Times New Roman" pitchFamily="18" charset="0"/>
              </a:rPr>
              <a:t>Как будет отражен эффект реализации проекта на заемном капитале?</a:t>
            </a:r>
          </a:p>
          <a:p>
            <a:pPr indent="546100" algn="just"/>
            <a:r>
              <a:rPr lang="ru-RU" sz="2300" dirty="0">
                <a:latin typeface="Times New Roman" pitchFamily="18" charset="0"/>
                <a:cs typeface="Times New Roman" pitchFamily="18" charset="0"/>
              </a:rPr>
              <a:t>Предложенная схема финансирования позволит ли обеспечить платежеспособность средствами проекта?  Если нет, то предложите иную схему.</a:t>
            </a:r>
          </a:p>
        </p:txBody>
      </p:sp>
    </p:spTree>
    <p:extLst>
      <p:ext uri="{BB962C8B-B14F-4D97-AF65-F5344CB8AC3E}">
        <p14:creationId xmlns:p14="http://schemas.microsoft.com/office/powerpoint/2010/main" val="2877886910"/>
      </p:ext>
    </p:extLst>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9970"/>
            <a:ext cx="9144000" cy="6863417"/>
          </a:xfrm>
          <a:prstGeom prst="rect">
            <a:avLst/>
          </a:prstGeom>
        </p:spPr>
        <p:txBody>
          <a:bodyPr wrap="square">
            <a:spAutoFit/>
          </a:bodyPr>
          <a:lstStyle/>
          <a:p>
            <a:pPr indent="546100" algn="just"/>
            <a:r>
              <a:rPr lang="ru-RU" sz="2000" b="1" i="1" dirty="0">
                <a:latin typeface="Times New Roman" pitchFamily="18" charset="0"/>
                <a:cs typeface="Times New Roman" pitchFamily="18" charset="0"/>
              </a:rPr>
              <a:t>Вопросы, которые должны найти отражение в отчете по экспертизе проекта:</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1)  Включают ли инвестиционные оттоки финансовой модели стоимость используемого помещения? поясните ответ</a:t>
            </a:r>
          </a:p>
          <a:p>
            <a:pPr indent="546100" algn="just"/>
            <a:r>
              <a:rPr lang="ru-RU" sz="2000" dirty="0">
                <a:latin typeface="Times New Roman" pitchFamily="18" charset="0"/>
                <a:cs typeface="Times New Roman" pitchFamily="18" charset="0"/>
              </a:rPr>
              <a:t>2) Предположим, что в прошлом году компания  потратила 80 </a:t>
            </a:r>
            <a:r>
              <a:rPr lang="ru-RU" sz="2000" dirty="0" err="1">
                <a:latin typeface="Times New Roman" pitchFamily="18" charset="0"/>
                <a:cs typeface="Times New Roman" pitchFamily="18" charset="0"/>
              </a:rPr>
              <a:t>тыс</a:t>
            </a:r>
            <a:r>
              <a:rPr lang="ru-RU" sz="2000" dirty="0">
                <a:latin typeface="Times New Roman" pitchFamily="18" charset="0"/>
                <a:cs typeface="Times New Roman" pitchFamily="18" charset="0"/>
              </a:rPr>
              <a:t> дол. на реконструкцию производственных площадей, которые будут использованы  по проекту. Следует ли включить эти расходы в анализ? Объясните.</a:t>
            </a:r>
          </a:p>
          <a:p>
            <a:pPr indent="546100" algn="just"/>
            <a:r>
              <a:rPr lang="ru-RU" sz="2000" dirty="0">
                <a:latin typeface="Times New Roman" pitchFamily="18" charset="0"/>
                <a:cs typeface="Times New Roman" pitchFamily="18" charset="0"/>
              </a:rPr>
              <a:t>3) Допустим, что имеющиеся складские помещения можно сдать в аренду контрагентам   за  35 000 дол. в год. Следует ли отражать эти возможности в  анализе? Если да, то каким образом?</a:t>
            </a:r>
          </a:p>
          <a:p>
            <a:pPr indent="546100" algn="just"/>
            <a:r>
              <a:rPr lang="ru-RU" sz="2000" dirty="0">
                <a:latin typeface="Times New Roman" pitchFamily="18" charset="0"/>
                <a:cs typeface="Times New Roman" pitchFamily="18" charset="0"/>
              </a:rPr>
              <a:t>4) Обсудите вариант реализации проекта, когда  новая производственная линия уменьшит сбыт продукции, производимой другими направлениями деятельности компании. Снижение составит порядка  50 000 дол. Следует ли учитывать эту возможность  при анализе? Если да, то как?</a:t>
            </a:r>
          </a:p>
          <a:p>
            <a:pPr indent="546100" algn="just"/>
            <a:r>
              <a:rPr lang="ru-RU" sz="2000" dirty="0">
                <a:latin typeface="Times New Roman" pitchFamily="18" charset="0"/>
                <a:cs typeface="Times New Roman" pitchFamily="18" charset="0"/>
              </a:rPr>
              <a:t>5) Допустим, что в последующие четыре года ожидается рост среднегодовой  инфляции. Темп роста увеличится с текущих 7% до 14% в первом году и 15% в последующие три года. При этом цены на выпускаемую продукцию компании и операционная прибыль по годам будут расти опережающими темпами. Предполагается, что рост цен составит не менее 20% в год.</a:t>
            </a:r>
          </a:p>
          <a:p>
            <a:pPr indent="546100" algn="just"/>
            <a:r>
              <a:rPr lang="ru-RU" sz="2000" dirty="0">
                <a:latin typeface="Times New Roman" pitchFamily="18" charset="0"/>
                <a:cs typeface="Times New Roman" pitchFamily="18" charset="0"/>
              </a:rPr>
              <a:t> Реальные или номинальные потоки отражены в финансовой модели проекта?  Как учесть в модели и оценках эффективности подвижки в изменении цен</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595505398"/>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7904"/>
            <a:ext cx="9144000" cy="6555641"/>
          </a:xfrm>
          <a:prstGeom prst="rect">
            <a:avLst/>
          </a:prstGeom>
        </p:spPr>
        <p:txBody>
          <a:bodyPr wrap="square">
            <a:spAutoFit/>
          </a:bodyPr>
          <a:lstStyle/>
          <a:p>
            <a:pPr indent="546100" algn="just"/>
            <a:r>
              <a:rPr lang="ru-RU" b="1" i="1" dirty="0">
                <a:latin typeface="Times New Roman" pitchFamily="18" charset="0"/>
                <a:cs typeface="Times New Roman" pitchFamily="18" charset="0"/>
              </a:rPr>
              <a:t>Вернемся </a:t>
            </a:r>
            <a:r>
              <a:rPr lang="ru-RU" sz="2000" b="1" i="1" dirty="0">
                <a:latin typeface="Times New Roman" pitchFamily="18" charset="0"/>
                <a:cs typeface="Times New Roman" pitchFamily="18" charset="0"/>
              </a:rPr>
              <a:t>к базовому варианту.</a:t>
            </a:r>
            <a:r>
              <a:rPr lang="ru-RU" sz="2000" dirty="0">
                <a:latin typeface="Times New Roman" pitchFamily="18" charset="0"/>
                <a:cs typeface="Times New Roman" pitchFamily="18" charset="0"/>
              </a:rPr>
              <a:t>  В ранее проведенном анализе  не рассматривалась рискованность проекта. Покажите, какими методами может быть реализована проверка проекта на устойчивость. </a:t>
            </a:r>
          </a:p>
          <a:p>
            <a:pPr indent="546100" algn="just"/>
            <a:r>
              <a:rPr lang="ru-RU" sz="2000" dirty="0">
                <a:latin typeface="Times New Roman" pitchFamily="18" charset="0"/>
                <a:cs typeface="Times New Roman" pitchFamily="18" charset="0"/>
              </a:rPr>
              <a:t>Покажите возможные валютные риски при изменении курса. Например, если курс рубля к доллару поднимется до 32. Какова должна быть приемлемая плата за хеджирование валютных рисков. </a:t>
            </a:r>
          </a:p>
          <a:p>
            <a:pPr indent="546100" algn="just"/>
            <a:r>
              <a:rPr lang="ru-RU" sz="2000" dirty="0">
                <a:latin typeface="Times New Roman" pitchFamily="18" charset="0"/>
                <a:cs typeface="Times New Roman" pitchFamily="18" charset="0"/>
              </a:rPr>
              <a:t>Проведите анализ чувствительности показателей выручки, ликвидационной стоимости и затрат на капитал проекта при условии, что ка­ждая из этих переменных может изменяться по сравнению с базовым сценарием   или ожидаемым значением на плюс-минус 10, 20 и 30%. </a:t>
            </a:r>
          </a:p>
          <a:p>
            <a:pPr indent="546100" algn="just"/>
            <a:r>
              <a:rPr lang="ru-RU" sz="2000" dirty="0">
                <a:latin typeface="Times New Roman" pitchFamily="18" charset="0"/>
                <a:cs typeface="Times New Roman" pitchFamily="18" charset="0"/>
              </a:rPr>
              <a:t>Постройте  график чувствительности и обсудите результаты.</a:t>
            </a:r>
          </a:p>
          <a:p>
            <a:pPr indent="546100" algn="just"/>
            <a:r>
              <a:rPr lang="ru-RU" sz="2000" dirty="0">
                <a:latin typeface="Times New Roman" pitchFamily="18" charset="0"/>
                <a:cs typeface="Times New Roman" pitchFamily="18" charset="0"/>
              </a:rPr>
              <a:t>Каковы критические точки изменения статей оборотного капитала (прежде всего – запасов). </a:t>
            </a:r>
          </a:p>
          <a:p>
            <a:pPr indent="546100" algn="just"/>
            <a:r>
              <a:rPr lang="ru-RU" sz="2000" dirty="0">
                <a:latin typeface="Times New Roman" pitchFamily="18" charset="0"/>
                <a:cs typeface="Times New Roman" pitchFamily="18" charset="0"/>
              </a:rPr>
              <a:t> Проведите сценарный анализ при предположении, что текущие операционные расходы  составят  50%  выручки.  Вероятность слабого  спроса на продукцию может быть принята на уровне </a:t>
            </a:r>
            <a:r>
              <a:rPr lang="ru-RU" sz="2000" baseline="30000" dirty="0">
                <a:latin typeface="Times New Roman" pitchFamily="18" charset="0"/>
                <a:cs typeface="Times New Roman" pitchFamily="18" charset="0"/>
              </a:rPr>
              <a:t> </a:t>
            </a:r>
            <a:r>
              <a:rPr lang="ru-RU" sz="2000" dirty="0">
                <a:latin typeface="Times New Roman" pitchFamily="18" charset="0"/>
                <a:cs typeface="Times New Roman" pitchFamily="18" charset="0"/>
              </a:rPr>
              <a:t>25%, высокого — 25% и среднего — 50% (базовая ситуация). В пессимистичном варианте возможно затоваривание и увеличение запасов на 40%. </a:t>
            </a:r>
          </a:p>
          <a:p>
            <a:pPr indent="546100" algn="just"/>
            <a:r>
              <a:rPr lang="ru-RU" sz="2000" dirty="0">
                <a:latin typeface="Times New Roman" pitchFamily="18" charset="0"/>
                <a:cs typeface="Times New Roman" pitchFamily="18" charset="0"/>
              </a:rPr>
              <a:t>Как будет выглядеть расчет по </a:t>
            </a:r>
            <a:r>
              <a:rPr lang="en-US" sz="2000" dirty="0">
                <a:latin typeface="Times New Roman" pitchFamily="18" charset="0"/>
                <a:cs typeface="Times New Roman" pitchFamily="18" charset="0"/>
              </a:rPr>
              <a:t>PERT</a:t>
            </a:r>
            <a:r>
              <a:rPr lang="ru-RU" sz="2000" dirty="0">
                <a:latin typeface="Times New Roman" pitchFamily="18" charset="0"/>
                <a:cs typeface="Times New Roman" pitchFamily="18" charset="0"/>
              </a:rPr>
              <a:t> анализу. </a:t>
            </a:r>
          </a:p>
          <a:p>
            <a:pPr indent="546100" algn="just"/>
            <a:r>
              <a:rPr lang="ru-RU" sz="2000" dirty="0">
                <a:latin typeface="Times New Roman" pitchFamily="18" charset="0"/>
                <a:cs typeface="Times New Roman" pitchFamily="18" charset="0"/>
              </a:rPr>
              <a:t>Постройте имитационное моделирование по проекту. Факторы неопределенности:</a:t>
            </a:r>
          </a:p>
        </p:txBody>
      </p:sp>
    </p:spTree>
    <p:extLst>
      <p:ext uri="{BB962C8B-B14F-4D97-AF65-F5344CB8AC3E}">
        <p14:creationId xmlns:p14="http://schemas.microsoft.com/office/powerpoint/2010/main" val="3295796908"/>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44624"/>
            <a:ext cx="91440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Срок жизни проекта (и оборудования). Возможный диапазон – от 3 до 8 лет. Нормы амортизации по налоговому учету не меняются.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Годовая приростная операционная прибыль (до налогообложения и амортизации) с диапазоном значений от 200 тыс. долларов до 480 тыс. долларов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Ликвидационная стоимость оборудования с диапазоном от 10 тысяч дол. до 30 тыс. долларов.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Покажите подробный расчет по 5 прогонам. Сделайте не менее 50 прогнозов и постройте графики  вероятности по </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NPV</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a:t>
            </a:r>
            <a:r>
              <a:rPr kumimoji="0" lang="en-US"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IRR</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Предположим, что коэффициент вариации среднего проекта компании лежит в диапазоне 0,2-0,4. К какой категории можно было бы отнести новую линию по производству дверной фурнитуры: высокого, среднего или низкого риска? Какой вид риска измеряется в данном случае?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indent="450850" algn="just" eaLnBrk="0" fontAlgn="base" hangingPunct="0">
              <a:spcBef>
                <a:spcPct val="0"/>
              </a:spcBef>
              <a:spcAft>
                <a:spcPct val="0"/>
              </a:spcAft>
              <a:tabLst>
                <a:tab pos="4572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Как соотносятся ранее рассчитанная оценка риска </a:t>
            </a:r>
            <a:r>
              <a:rPr lang="ru-RU" sz="2400" dirty="0">
                <a:latin typeface="Times New Roman" pitchFamily="18" charset="0"/>
                <a:ea typeface="Times New Roman" pitchFamily="18" charset="0"/>
                <a:cs typeface="Times New Roman" pitchFamily="18" charset="0"/>
              </a:rPr>
              <a:t> и коэффициент корреляции в ходе оценки вклада проекта в корпорационный, или внутрифирменный, риск?</a:t>
            </a:r>
            <a:r>
              <a:rPr lang="ru-RU" sz="2400" b="1" dirty="0">
                <a:latin typeface="Times New Roman" pitchFamily="18" charset="0"/>
                <a:ea typeface="Times New Roman" pitchFamily="18" charset="0"/>
                <a:cs typeface="Times New Roman" pitchFamily="18" charset="0"/>
              </a:rPr>
              <a:t> Объясните</a:t>
            </a:r>
            <a:r>
              <a:rPr lang="ru-RU" sz="2400" b="1" dirty="0" smtClean="0">
                <a:latin typeface="Times New Roman" pitchFamily="18" charset="0"/>
                <a:ea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057813190"/>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4401205"/>
          </a:xfrm>
          <a:prstGeom prst="rect">
            <a:avLst/>
          </a:prstGeom>
        </p:spPr>
        <p:txBody>
          <a:bodyPr wrap="square">
            <a:spAutoFit/>
          </a:bodyPr>
          <a:lstStyle/>
          <a:p>
            <a:pPr indent="546100" algn="just"/>
            <a:r>
              <a:rPr lang="ru-RU" sz="2800" dirty="0">
                <a:latin typeface="Times New Roman" pitchFamily="18" charset="0"/>
                <a:cs typeface="Times New Roman" pitchFamily="18" charset="0"/>
              </a:rPr>
              <a:t> Зависит ли доходность проекта от общего состояния экономики; в частности, каким может быть коэффициент корреляции между показателями доходности проекта и рынка в целом?</a:t>
            </a:r>
          </a:p>
          <a:p>
            <a:pPr indent="546100" algn="just"/>
            <a:r>
              <a:rPr lang="ru-RU" sz="2800" dirty="0">
                <a:latin typeface="Times New Roman" pitchFamily="18" charset="0"/>
                <a:cs typeface="Times New Roman" pitchFamily="18" charset="0"/>
              </a:rPr>
              <a:t>Обсудите, как эта корреляция может быть учтена в  рыночном риске  проекта?</a:t>
            </a:r>
          </a:p>
          <a:p>
            <a:pPr indent="546100" algn="just"/>
            <a:r>
              <a:rPr lang="ru-RU" sz="2800" dirty="0">
                <a:latin typeface="Times New Roman" pitchFamily="18" charset="0"/>
                <a:cs typeface="Times New Roman" pitchFamily="18" charset="0"/>
              </a:rPr>
              <a:t>Для учета степени риска в компании обычно добавляют или вычитают 4 процентных пункта из </a:t>
            </a:r>
            <a:r>
              <a:rPr lang="en-US" sz="2800" dirty="0">
                <a:latin typeface="Times New Roman" pitchFamily="18" charset="0"/>
                <a:cs typeface="Times New Roman" pitchFamily="18" charset="0"/>
              </a:rPr>
              <a:t>WACC</a:t>
            </a:r>
            <a:r>
              <a:rPr lang="ru-RU" sz="2800" dirty="0">
                <a:latin typeface="Times New Roman" pitchFamily="18" charset="0"/>
                <a:cs typeface="Times New Roman" pitchFamily="18" charset="0"/>
              </a:rPr>
              <a:t>. Следует ли принять проект по увеличению производственных  линий?</a:t>
            </a:r>
          </a:p>
        </p:txBody>
      </p:sp>
    </p:spTree>
    <p:extLst>
      <p:ext uri="{BB962C8B-B14F-4D97-AF65-F5344CB8AC3E}">
        <p14:creationId xmlns:p14="http://schemas.microsoft.com/office/powerpoint/2010/main" val="3216405574"/>
      </p:ext>
    </p:extLst>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20" y="-6816"/>
            <a:ext cx="9144000" cy="6632585"/>
          </a:xfrm>
          <a:prstGeom prst="rect">
            <a:avLst/>
          </a:prstGeom>
        </p:spPr>
        <p:txBody>
          <a:bodyPr wrap="square">
            <a:spAutoFit/>
          </a:bodyPr>
          <a:lstStyle/>
          <a:p>
            <a:pPr indent="546100" algn="just"/>
            <a:r>
              <a:rPr lang="ru-RU" sz="1700" b="1" dirty="0">
                <a:latin typeface="Times New Roman" pitchFamily="18" charset="0"/>
                <a:cs typeface="Times New Roman" pitchFamily="18" charset="0"/>
              </a:rPr>
              <a:t>Альтернатива</a:t>
            </a:r>
            <a:r>
              <a:rPr lang="ru-RU" sz="1700" dirty="0">
                <a:latin typeface="Times New Roman" pitchFamily="18" charset="0"/>
                <a:cs typeface="Times New Roman" pitchFamily="18" charset="0"/>
              </a:rPr>
              <a:t> – необходимость выбора одного из двух или нескольких возможных вариантов, решений, направлений.</a:t>
            </a:r>
          </a:p>
          <a:p>
            <a:pPr indent="546100" algn="just"/>
            <a:r>
              <a:rPr lang="ru-RU" sz="1700" b="1" dirty="0">
                <a:latin typeface="Times New Roman" pitchFamily="18" charset="0"/>
                <a:cs typeface="Times New Roman" pitchFamily="18" charset="0"/>
              </a:rPr>
              <a:t>Амортизация</a:t>
            </a:r>
            <a:r>
              <a:rPr lang="ru-RU" sz="1700" dirty="0">
                <a:latin typeface="Times New Roman" pitchFamily="18" charset="0"/>
                <a:cs typeface="Times New Roman" pitchFamily="18" charset="0"/>
              </a:rPr>
              <a:t> – постепенное перенесение стоимости основных фондов в процессе эксплуатации на стоимость готовой продукции.</a:t>
            </a:r>
          </a:p>
          <a:p>
            <a:pPr indent="546100" algn="just"/>
            <a:r>
              <a:rPr lang="ru-RU" sz="1700" b="1" dirty="0">
                <a:latin typeface="Times New Roman" pitchFamily="18" charset="0"/>
                <a:cs typeface="Times New Roman" pitchFamily="18" charset="0"/>
              </a:rPr>
              <a:t>Аннуитеты </a:t>
            </a:r>
            <a:r>
              <a:rPr lang="ru-RU" sz="1700" dirty="0">
                <a:latin typeface="Times New Roman" pitchFamily="18" charset="0"/>
                <a:cs typeface="Times New Roman" pitchFamily="18" charset="0"/>
              </a:rPr>
              <a:t>– регулярные платежи через равные промежутки времени с одинаковой величиной платежа.</a:t>
            </a:r>
          </a:p>
          <a:p>
            <a:pPr indent="546100" algn="just"/>
            <a:r>
              <a:rPr lang="ru-RU" sz="1700" b="1" dirty="0">
                <a:latin typeface="Times New Roman" pitchFamily="18" charset="0"/>
                <a:cs typeface="Times New Roman" pitchFamily="18" charset="0"/>
              </a:rPr>
              <a:t>Внутренний коэффициент эффективности – </a:t>
            </a:r>
            <a:r>
              <a:rPr lang="ru-RU" sz="1700" dirty="0">
                <a:latin typeface="Times New Roman" pitchFamily="18" charset="0"/>
                <a:cs typeface="Times New Roman" pitchFamily="18" charset="0"/>
              </a:rPr>
              <a:t>пороговое значение рентабельности капитала, при котором достигается равенство притоков и оттоков.</a:t>
            </a:r>
          </a:p>
          <a:p>
            <a:pPr indent="546100" algn="just"/>
            <a:r>
              <a:rPr lang="ru-RU" sz="1700" b="1" dirty="0">
                <a:latin typeface="Times New Roman" pitchFamily="18" charset="0"/>
                <a:cs typeface="Times New Roman" pitchFamily="18" charset="0"/>
              </a:rPr>
              <a:t>Внутренняя норма прибыли (IRR)– </a:t>
            </a:r>
            <a:r>
              <a:rPr lang="ru-RU" sz="1700" dirty="0">
                <a:latin typeface="Times New Roman" pitchFamily="18" charset="0"/>
                <a:cs typeface="Times New Roman" pitchFamily="18" charset="0"/>
              </a:rPr>
              <a:t>относительный показатель эффективности инвестиционного проекта, характеризующий величину чистой прибыли (чистого валового дохода), приходящуюся на единицу инвестиционных вложений, получаемую инвестором в каждом временном интервале жизненного цикла проекта.</a:t>
            </a:r>
          </a:p>
          <a:p>
            <a:pPr indent="546100" algn="just"/>
            <a:r>
              <a:rPr lang="ru-RU" sz="1700" b="1" dirty="0">
                <a:latin typeface="Times New Roman" pitchFamily="18" charset="0"/>
                <a:cs typeface="Times New Roman" pitchFamily="18" charset="0"/>
              </a:rPr>
              <a:t>Дисконтирование – </a:t>
            </a:r>
            <a:r>
              <a:rPr lang="ru-RU" sz="1700" dirty="0">
                <a:latin typeface="Times New Roman" pitchFamily="18" charset="0"/>
                <a:cs typeface="Times New Roman" pitchFamily="18" charset="0"/>
              </a:rPr>
              <a:t>исчисление сегодняшнего текущего аналога суммы дохода от капитальных активов, выплачиваемого через определенный срок при существующей норме процента.</a:t>
            </a:r>
          </a:p>
          <a:p>
            <a:pPr indent="546100" algn="just"/>
            <a:r>
              <a:rPr lang="ru-RU" sz="1700" b="1" dirty="0">
                <a:latin typeface="Times New Roman" pitchFamily="18" charset="0"/>
                <a:cs typeface="Times New Roman" pitchFamily="18" charset="0"/>
              </a:rPr>
              <a:t>Инвестиция – </a:t>
            </a:r>
            <a:r>
              <a:rPr lang="ru-RU" sz="1700" dirty="0">
                <a:latin typeface="Times New Roman" pitchFamily="18" charset="0"/>
                <a:cs typeface="Times New Roman" pitchFamily="18" charset="0"/>
              </a:rPr>
              <a:t>долгосрочные вложения капитала в отрасли экономики внутри страны и за рубежом. Различают финансовые (покупка ценных бумаг) и реальные инвестиции (вложения капитала в промышленность, сельское хозяйства, строительство и др.). Другими словами инвестиции – все виды имущественных и интеллектуальных ценностей, вкладываемых в объекты предпринимательской и другой деятельности, в результате которой образуется доход (прибыль) или достигается социальный эффект. Такими ценностями являются: 1) денежные средства, целевые банковские вклады, паи, акции и др. ценные бумаги; 2) движимое и недвижимое имущество (здания, сооружения, оборудование и др. материальные ценности); 3) имущественные права, вытекающие из авторского права, ноу - </a:t>
            </a:r>
            <a:r>
              <a:rPr lang="ru-RU" sz="1700" dirty="0" err="1">
                <a:latin typeface="Times New Roman" pitchFamily="18" charset="0"/>
                <a:cs typeface="Times New Roman" pitchFamily="18" charset="0"/>
              </a:rPr>
              <a:t>нау</a:t>
            </a:r>
            <a:r>
              <a:rPr lang="ru-RU" sz="1700" dirty="0">
                <a:latin typeface="Times New Roman" pitchFamily="18" charset="0"/>
                <a:cs typeface="Times New Roman" pitchFamily="18" charset="0"/>
              </a:rPr>
              <a:t>, опыт и др. интеллектуальные ценности; 4) права пользования землей и др. природными ресурсами и т.д.</a:t>
            </a:r>
          </a:p>
        </p:txBody>
      </p:sp>
    </p:spTree>
    <p:extLst>
      <p:ext uri="{BB962C8B-B14F-4D97-AF65-F5344CB8AC3E}">
        <p14:creationId xmlns:p14="http://schemas.microsoft.com/office/powerpoint/2010/main" val="2020283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494085"/>
          </a:xfrm>
          <a:prstGeom prst="rect">
            <a:avLst/>
          </a:prstGeom>
        </p:spPr>
        <p:txBody>
          <a:bodyPr wrap="square">
            <a:spAutoFit/>
          </a:bodyPr>
          <a:lstStyle/>
          <a:p>
            <a:pPr marL="358775" lvl="0" indent="444500" algn="just">
              <a:buFont typeface="Arial" pitchFamily="34" charset="0"/>
              <a:buChar char="•"/>
            </a:pPr>
            <a:r>
              <a:rPr lang="ru-RU" sz="2600" dirty="0">
                <a:latin typeface="Times New Roman" pitchFamily="18" charset="0"/>
                <a:cs typeface="Times New Roman" pitchFamily="18" charset="0"/>
              </a:rPr>
              <a:t>соответствуют ли производственные мощности, производимая по проекту продукция и услуги техническому плану;</a:t>
            </a:r>
          </a:p>
          <a:p>
            <a:pPr marL="358775" lvl="0" indent="444500" algn="just">
              <a:buFont typeface="Arial" pitchFamily="34" charset="0"/>
              <a:buChar char="•"/>
            </a:pPr>
            <a:r>
              <a:rPr lang="ru-RU" sz="2600" dirty="0">
                <a:latin typeface="Times New Roman" pitchFamily="18" charset="0"/>
                <a:cs typeface="Times New Roman" pitchFamily="18" charset="0"/>
              </a:rPr>
              <a:t>выполняется ли график реализации проекта (строительства, за­купок и монтажа оборудования, обучения кадров, вывода мощно­стей на полную проектную мощность, поступления средств, вы­платы основной суммы и обслуживания долга и т. д.);</a:t>
            </a:r>
          </a:p>
          <a:p>
            <a:pPr marL="358775" lvl="0" indent="444500" algn="just">
              <a:buFont typeface="Arial" pitchFamily="34" charset="0"/>
              <a:buChar char="•"/>
            </a:pPr>
            <a:r>
              <a:rPr lang="ru-RU" sz="2600" dirty="0">
                <a:latin typeface="Times New Roman" pitchFamily="18" charset="0"/>
                <a:cs typeface="Times New Roman" pitchFamily="18" charset="0"/>
              </a:rPr>
              <a:t>соответствует ли состояние окружающей институциональной, экономической, социально-политической и экологической среды запланированным показателям</a:t>
            </a:r>
            <a:r>
              <a:rPr lang="ru-RU" sz="2600" dirty="0" smtClean="0">
                <a:latin typeface="Times New Roman" pitchFamily="18" charset="0"/>
                <a:cs typeface="Times New Roman" pitchFamily="18" charset="0"/>
              </a:rPr>
              <a:t>.</a:t>
            </a:r>
            <a:endParaRPr lang="ru-RU" sz="2600" b="1" dirty="0">
              <a:latin typeface="Times New Roman" pitchFamily="18" charset="0"/>
              <a:cs typeface="Times New Roman" pitchFamily="18" charset="0"/>
            </a:endParaRPr>
          </a:p>
          <a:p>
            <a:pPr indent="441325" algn="just"/>
            <a:r>
              <a:rPr lang="ru-RU" sz="2600" b="1" dirty="0">
                <a:latin typeface="Times New Roman" pitchFamily="18" charset="0"/>
                <a:cs typeface="Times New Roman" pitchFamily="18" charset="0"/>
              </a:rPr>
              <a:t>6. </a:t>
            </a:r>
            <a:r>
              <a:rPr lang="ru-RU" sz="2600" dirty="0">
                <a:latin typeface="Times New Roman" pitchFamily="18" charset="0"/>
                <a:cs typeface="Times New Roman" pitchFamily="18" charset="0"/>
              </a:rPr>
              <a:t>Если мониторинг проводится в ходе реализации проекта и на­правлен на улучшение его результатов, то оценка осуществляется после завершения проекта и уже не может повлиять на них.</a:t>
            </a:r>
          </a:p>
        </p:txBody>
      </p:sp>
    </p:spTree>
    <p:extLst>
      <p:ext uri="{BB962C8B-B14F-4D97-AF65-F5344CB8AC3E}">
        <p14:creationId xmlns:p14="http://schemas.microsoft.com/office/powerpoint/2010/main" val="1154245887"/>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20" y="-6816"/>
            <a:ext cx="9144000" cy="6571030"/>
          </a:xfrm>
          <a:prstGeom prst="rect">
            <a:avLst/>
          </a:prstGeom>
        </p:spPr>
        <p:txBody>
          <a:bodyPr wrap="square">
            <a:spAutoFit/>
          </a:bodyPr>
          <a:lstStyle/>
          <a:p>
            <a:pPr indent="352425" algn="just"/>
            <a:endParaRPr lang="ru-RU" sz="1500" b="1" dirty="0" smtClean="0">
              <a:latin typeface="Times New Roman" pitchFamily="18" charset="0"/>
              <a:cs typeface="Times New Roman" pitchFamily="18" charset="0"/>
            </a:endParaRPr>
          </a:p>
          <a:p>
            <a:pPr indent="352425" algn="just"/>
            <a:r>
              <a:rPr lang="ru-RU" sz="1500" b="1" dirty="0" smtClean="0">
                <a:latin typeface="Times New Roman" pitchFamily="18" charset="0"/>
                <a:cs typeface="Times New Roman" pitchFamily="18" charset="0"/>
              </a:rPr>
              <a:t>Инвестиционная </a:t>
            </a:r>
            <a:r>
              <a:rPr lang="ru-RU" sz="1500" b="1" dirty="0">
                <a:latin typeface="Times New Roman" pitchFamily="18" charset="0"/>
                <a:cs typeface="Times New Roman" pitchFamily="18" charset="0"/>
              </a:rPr>
              <a:t>деятельность</a:t>
            </a:r>
            <a:r>
              <a:rPr lang="ru-RU" sz="1500" dirty="0">
                <a:latin typeface="Times New Roman" pitchFamily="18" charset="0"/>
                <a:cs typeface="Times New Roman" pitchFamily="18" charset="0"/>
              </a:rPr>
              <a:t> – совокупность практических действий государства, юридических и физических лиц по реализации инвестиций.</a:t>
            </a:r>
          </a:p>
          <a:p>
            <a:pPr indent="352425" algn="just"/>
            <a:r>
              <a:rPr lang="ru-RU" sz="1500" b="1" dirty="0">
                <a:latin typeface="Times New Roman" pitchFamily="18" charset="0"/>
                <a:cs typeface="Times New Roman" pitchFamily="18" charset="0"/>
              </a:rPr>
              <a:t>Инвестор – </a:t>
            </a:r>
            <a:r>
              <a:rPr lang="ru-RU" sz="1500" dirty="0">
                <a:latin typeface="Times New Roman" pitchFamily="18" charset="0"/>
                <a:cs typeface="Times New Roman" pitchFamily="18" charset="0"/>
              </a:rPr>
              <a:t>вкладчик капитала, субъект купли-продажи акций.</a:t>
            </a:r>
          </a:p>
          <a:p>
            <a:pPr indent="352425" algn="just"/>
            <a:r>
              <a:rPr lang="ru-RU" sz="1500" b="1" dirty="0">
                <a:latin typeface="Times New Roman" pitchFamily="18" charset="0"/>
                <a:cs typeface="Times New Roman" pitchFamily="18" charset="0"/>
              </a:rPr>
              <a:t>Инновация </a:t>
            </a:r>
            <a:r>
              <a:rPr lang="ru-RU" sz="1500" dirty="0">
                <a:latin typeface="Times New Roman" pitchFamily="18" charset="0"/>
                <a:cs typeface="Times New Roman" pitchFamily="18" charset="0"/>
              </a:rPr>
              <a:t>(нововведение, обновление, возобновление) – 1) вложение средств в экономику, обеспечивающее смену поколений техники и технологии; </a:t>
            </a:r>
          </a:p>
          <a:p>
            <a:pPr indent="352425" algn="just"/>
            <a:r>
              <a:rPr lang="ru-RU" sz="1500" dirty="0">
                <a:latin typeface="Times New Roman" pitchFamily="18" charset="0"/>
                <a:cs typeface="Times New Roman" pitchFamily="18" charset="0"/>
              </a:rPr>
              <a:t>2) новая техника, технология, являющаяся достижением научно-технического прогресса. Развитие изобретательства, появление пионерских и крупных изобретений является существенным фактором инновации.</a:t>
            </a:r>
          </a:p>
          <a:p>
            <a:pPr indent="352425" algn="just"/>
            <a:r>
              <a:rPr lang="ru-RU" sz="1500" b="1" dirty="0">
                <a:latin typeface="Times New Roman" pitchFamily="18" charset="0"/>
                <a:cs typeface="Times New Roman" pitchFamily="18" charset="0"/>
              </a:rPr>
              <a:t>Капитальные вложения - </a:t>
            </a:r>
            <a:r>
              <a:rPr lang="ru-RU" sz="1500" dirty="0">
                <a:latin typeface="Times New Roman" pitchFamily="18" charset="0"/>
                <a:cs typeface="Times New Roman" pitchFamily="18" charset="0"/>
              </a:rPr>
              <a:t>по финансовому определению это все виды средств, вкладываемых в хозяйственную деятельность в целях получения дохода (см. инвестиции). По экономическому определению - это расходы на создание, расширение, реконструкцию и техническое перевооружение производства, а также не связанные с ними изменения оборотного капитала. </a:t>
            </a:r>
          </a:p>
          <a:p>
            <a:pPr indent="352425" algn="just"/>
            <a:r>
              <a:rPr lang="ru-RU" sz="1500" b="1" dirty="0">
                <a:latin typeface="Times New Roman" pitchFamily="18" charset="0"/>
                <a:cs typeface="Times New Roman" pitchFamily="18" charset="0"/>
              </a:rPr>
              <a:t>Кредит – </a:t>
            </a:r>
            <a:r>
              <a:rPr lang="ru-RU" sz="1500" dirty="0">
                <a:latin typeface="Times New Roman" pitchFamily="18" charset="0"/>
                <a:cs typeface="Times New Roman" pitchFamily="18" charset="0"/>
              </a:rPr>
              <a:t>предоставление финансовых или материальных средств в долг на условиях платности, срочности и возвратности.</a:t>
            </a:r>
          </a:p>
          <a:p>
            <a:pPr indent="352425" algn="just"/>
            <a:r>
              <a:rPr lang="ru-RU" sz="1500" b="1" dirty="0">
                <a:latin typeface="Times New Roman" pitchFamily="18" charset="0"/>
                <a:cs typeface="Times New Roman" pitchFamily="18" charset="0"/>
              </a:rPr>
              <a:t>Критерий эффективности – </a:t>
            </a:r>
            <a:r>
              <a:rPr lang="ru-RU" sz="1500" dirty="0">
                <a:latin typeface="Times New Roman" pitchFamily="18" charset="0"/>
                <a:cs typeface="Times New Roman" pitchFamily="18" charset="0"/>
              </a:rPr>
              <a:t>главный признак оценки эффективности, раскрывающий ее сущность</a:t>
            </a:r>
            <a:r>
              <a:rPr lang="ru-RU" sz="1500" dirty="0" smtClean="0">
                <a:latin typeface="Times New Roman" pitchFamily="18" charset="0"/>
                <a:cs typeface="Times New Roman" pitchFamily="18" charset="0"/>
              </a:rPr>
              <a:t>.</a:t>
            </a:r>
          </a:p>
          <a:p>
            <a:pPr indent="352425" algn="just"/>
            <a:r>
              <a:rPr lang="ru-RU" sz="1500" b="1" dirty="0">
                <a:latin typeface="Times New Roman" pitchFamily="18" charset="0"/>
                <a:cs typeface="Times New Roman" pitchFamily="18" charset="0"/>
              </a:rPr>
              <a:t>Рентабельность </a:t>
            </a:r>
            <a:r>
              <a:rPr lang="ru-RU" sz="1500" dirty="0">
                <a:latin typeface="Times New Roman" pitchFamily="18" charset="0"/>
                <a:cs typeface="Times New Roman" pitchFamily="18" charset="0"/>
              </a:rPr>
              <a:t>– относительный показатель эффективности, определяемый отношением прибыли к затратам.</a:t>
            </a:r>
          </a:p>
          <a:p>
            <a:pPr indent="352425" algn="just"/>
            <a:r>
              <a:rPr lang="ru-RU" sz="1500" b="1" dirty="0">
                <a:latin typeface="Times New Roman" pitchFamily="18" charset="0"/>
                <a:cs typeface="Times New Roman" pitchFamily="18" charset="0"/>
              </a:rPr>
              <a:t>Срок окупаемости инвестиций (PB) –</a:t>
            </a:r>
            <a:r>
              <a:rPr lang="ru-RU" sz="1500" dirty="0">
                <a:latin typeface="Times New Roman" pitchFamily="18" charset="0"/>
                <a:cs typeface="Times New Roman" pitchFamily="18" charset="0"/>
              </a:rPr>
              <a:t> период времени, необходимый для того, чтобы будущая прибыль достигла величины осуществленных капитальных вложений. Если доход распределен по годам равномерно, срок окупаемости рассчитывается делением единовременных затрат на величину капитальных вложений. Если прибыль распределена неравномерно, то срок окупаемости определяется путем прямого подсчета числа лет, в течение которых инвестиция будет погашена кумулятивным доходом</a:t>
            </a:r>
            <a:r>
              <a:rPr lang="ru-RU" sz="1500" dirty="0" smtClean="0">
                <a:latin typeface="Times New Roman" pitchFamily="18" charset="0"/>
                <a:cs typeface="Times New Roman" pitchFamily="18" charset="0"/>
              </a:rPr>
              <a:t>.</a:t>
            </a:r>
          </a:p>
          <a:p>
            <a:pPr indent="352425"/>
            <a:r>
              <a:rPr lang="ru-RU" sz="1500" b="1" dirty="0" smtClean="0">
                <a:latin typeface="Times New Roman" pitchFamily="18" charset="0"/>
                <a:cs typeface="Times New Roman" pitchFamily="18" charset="0"/>
              </a:rPr>
              <a:t>Текущая стоимость</a:t>
            </a:r>
            <a:r>
              <a:rPr lang="ru-RU" sz="1500" dirty="0" smtClean="0">
                <a:latin typeface="Times New Roman" pitchFamily="18" charset="0"/>
                <a:cs typeface="Times New Roman" pitchFamily="18" charset="0"/>
              </a:rPr>
              <a:t> – первоначальная сумма вклада (денежной суммы).</a:t>
            </a:r>
          </a:p>
          <a:p>
            <a:pPr indent="352425"/>
            <a:r>
              <a:rPr lang="ru-RU" sz="1500" b="1" dirty="0" smtClean="0">
                <a:latin typeface="Times New Roman" pitchFamily="18" charset="0"/>
                <a:cs typeface="Times New Roman" pitchFamily="18" charset="0"/>
              </a:rPr>
              <a:t>Чистая текущая (приведенная) стоимость (NPV) – </a:t>
            </a:r>
            <a:r>
              <a:rPr lang="ru-RU" sz="1500" dirty="0" smtClean="0">
                <a:latin typeface="Times New Roman" pitchFamily="18" charset="0"/>
                <a:cs typeface="Times New Roman" pitchFamily="18" charset="0"/>
              </a:rPr>
              <a:t>разность между поступлением и расходованием денежных средств за весь период предполагаемого функционирования проекта с учетом фактора времени.</a:t>
            </a:r>
          </a:p>
          <a:p>
            <a:pPr indent="352425"/>
            <a:r>
              <a:rPr lang="ru-RU" sz="1500" b="1" dirty="0" smtClean="0">
                <a:latin typeface="Times New Roman" pitchFamily="18" charset="0"/>
                <a:cs typeface="Times New Roman" pitchFamily="18" charset="0"/>
              </a:rPr>
              <a:t>Эффективность – </a:t>
            </a:r>
            <a:r>
              <a:rPr lang="ru-RU" sz="1500" dirty="0" smtClean="0">
                <a:latin typeface="Times New Roman" pitchFamily="18" charset="0"/>
                <a:cs typeface="Times New Roman" pitchFamily="18" charset="0"/>
              </a:rPr>
              <a:t>показатель, полученный при сопоставлении затрат с достигнутыми результатами.</a:t>
            </a:r>
            <a:endParaRPr lang="ru-RU" sz="1500" dirty="0">
              <a:latin typeface="Times New Roman" pitchFamily="18" charset="0"/>
              <a:cs typeface="Times New Roman" pitchFamily="18" charset="0"/>
            </a:endParaRPr>
          </a:p>
          <a:p>
            <a:endParaRPr lang="ru-RU" sz="1600" dirty="0"/>
          </a:p>
        </p:txBody>
      </p:sp>
    </p:spTree>
    <p:extLst>
      <p:ext uri="{BB962C8B-B14F-4D97-AF65-F5344CB8AC3E}">
        <p14:creationId xmlns:p14="http://schemas.microsoft.com/office/powerpoint/2010/main" val="591268741"/>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6512" y="-27384"/>
            <a:ext cx="9144000" cy="6832640"/>
          </a:xfrm>
          <a:prstGeom prst="rect">
            <a:avLst/>
          </a:prstGeom>
        </p:spPr>
        <p:txBody>
          <a:bodyPr wrap="square">
            <a:spAutoFit/>
          </a:bodyPr>
          <a:lstStyle/>
          <a:p>
            <a:pPr marL="342900" indent="-342900">
              <a:buFont typeface="+mj-lt"/>
              <a:buAutoNum type="arabicPeriod"/>
            </a:pPr>
            <a:endParaRPr lang="ru-RU" b="1" dirty="0" smtClean="0">
              <a:latin typeface="Times New Roman" pitchFamily="18" charset="0"/>
              <a:cs typeface="Times New Roman" pitchFamily="18" charset="0"/>
            </a:endParaRPr>
          </a:p>
          <a:p>
            <a:pPr algn="ctr"/>
            <a:r>
              <a:rPr lang="ru-RU" sz="2400" b="1" dirty="0" smtClean="0">
                <a:latin typeface="Times New Roman" pitchFamily="18" charset="0"/>
                <a:cs typeface="Times New Roman" pitchFamily="18" charset="0"/>
              </a:rPr>
              <a:t>Библиографический список</a:t>
            </a:r>
          </a:p>
          <a:p>
            <a:endParaRPr lang="ru-RU" b="1" dirty="0">
              <a:latin typeface="Times New Roman" pitchFamily="18" charset="0"/>
              <a:cs typeface="Times New Roman" pitchFamily="18" charset="0"/>
            </a:endParaRPr>
          </a:p>
          <a:p>
            <a:pPr marL="342900" indent="-342900" algn="just">
              <a:buFont typeface="+mj-lt"/>
              <a:buAutoNum type="arabicPeriod"/>
            </a:pPr>
            <a:r>
              <a:rPr lang="ru-RU" b="1" dirty="0" err="1" smtClean="0">
                <a:latin typeface="Times New Roman" pitchFamily="18" charset="0"/>
                <a:cs typeface="Times New Roman" pitchFamily="18" charset="0"/>
              </a:rPr>
              <a:t>Аньшин</a:t>
            </a:r>
            <a:r>
              <a:rPr lang="ru-RU" b="1" dirty="0" smtClean="0">
                <a:latin typeface="Times New Roman" pitchFamily="18" charset="0"/>
                <a:cs typeface="Times New Roman" pitchFamily="18" charset="0"/>
              </a:rPr>
              <a:t> В.М. Инвестиционный анализ. М.: Дело, 2000.</a:t>
            </a:r>
          </a:p>
          <a:p>
            <a:pPr marL="342900" indent="-342900" algn="just">
              <a:buFont typeface="+mj-lt"/>
              <a:buAutoNum type="arabicPeriod"/>
            </a:pPr>
            <a:r>
              <a:rPr lang="ru-RU" b="1" dirty="0" smtClean="0">
                <a:latin typeface="Times New Roman" pitchFamily="18" charset="0"/>
                <a:cs typeface="Times New Roman" pitchFamily="18" charset="0"/>
              </a:rPr>
              <a:t>Бард </a:t>
            </a:r>
            <a:r>
              <a:rPr lang="en-US" b="1" dirty="0" smtClean="0">
                <a:latin typeface="Times New Roman" pitchFamily="18" charset="0"/>
                <a:cs typeface="Times New Roman" pitchFamily="18" charset="0"/>
              </a:rPr>
              <a:t>B.C. </a:t>
            </a:r>
            <a:r>
              <a:rPr lang="ru-RU" b="1" dirty="0" smtClean="0">
                <a:latin typeface="Times New Roman" pitchFamily="18" charset="0"/>
                <a:cs typeface="Times New Roman" pitchFamily="18" charset="0"/>
              </a:rPr>
              <a:t>Финансово-инвестиционный комплекс: теория и практика в условиях реформирования российской экономики. М.: Финансы и статистика, 1998.</a:t>
            </a:r>
          </a:p>
          <a:p>
            <a:pPr marL="342900" indent="-342900" algn="just">
              <a:buFont typeface="+mj-lt"/>
              <a:buAutoNum type="arabicPeriod"/>
            </a:pPr>
            <a:r>
              <a:rPr lang="ru-RU" b="1" dirty="0" err="1" smtClean="0">
                <a:latin typeface="Times New Roman" pitchFamily="18" charset="0"/>
                <a:cs typeface="Times New Roman" pitchFamily="18" charset="0"/>
              </a:rPr>
              <a:t>Беренс</a:t>
            </a:r>
            <a:r>
              <a:rPr lang="ru-RU" b="1" dirty="0" smtClean="0">
                <a:latin typeface="Times New Roman" pitchFamily="18" charset="0"/>
                <a:cs typeface="Times New Roman" pitchFamily="18" charset="0"/>
              </a:rPr>
              <a:t> В., </a:t>
            </a:r>
            <a:r>
              <a:rPr lang="ru-RU" b="1" dirty="0" err="1" smtClean="0">
                <a:latin typeface="Times New Roman" pitchFamily="18" charset="0"/>
                <a:cs typeface="Times New Roman" pitchFamily="18" charset="0"/>
              </a:rPr>
              <a:t>Хавраиек</a:t>
            </a:r>
            <a:r>
              <a:rPr lang="ru-RU" b="1" dirty="0" smtClean="0">
                <a:latin typeface="Times New Roman" pitchFamily="18" charset="0"/>
                <a:cs typeface="Times New Roman" pitchFamily="18" charset="0"/>
              </a:rPr>
              <a:t> П. Руководство по оценке эффективности инвестиций. М.: АОЗТ «</a:t>
            </a:r>
            <a:r>
              <a:rPr lang="ru-RU" b="1" dirty="0" err="1" smtClean="0">
                <a:latin typeface="Times New Roman" pitchFamily="18" charset="0"/>
                <a:cs typeface="Times New Roman" pitchFamily="18" charset="0"/>
              </a:rPr>
              <a:t>Интерэксперт</a:t>
            </a:r>
            <a:r>
              <a:rPr lang="ru-RU" b="1" dirty="0" smtClean="0">
                <a:latin typeface="Times New Roman" pitchFamily="18" charset="0"/>
                <a:cs typeface="Times New Roman" pitchFamily="18" charset="0"/>
              </a:rPr>
              <a:t>», 1995.</a:t>
            </a:r>
          </a:p>
          <a:p>
            <a:pPr marL="342900" indent="-342900" algn="just">
              <a:buFont typeface="+mj-lt"/>
              <a:buAutoNum type="arabicPeriod"/>
            </a:pPr>
            <a:r>
              <a:rPr lang="ru-RU" b="1" dirty="0" err="1" smtClean="0">
                <a:latin typeface="Times New Roman" pitchFamily="18" charset="0"/>
                <a:cs typeface="Times New Roman" pitchFamily="18" charset="0"/>
              </a:rPr>
              <a:t>Бирман</a:t>
            </a:r>
            <a:r>
              <a:rPr lang="ru-RU" b="1" dirty="0" smtClean="0">
                <a:latin typeface="Times New Roman" pitchFamily="18" charset="0"/>
                <a:cs typeface="Times New Roman" pitchFamily="18" charset="0"/>
              </a:rPr>
              <a:t> Г., Шмидт С. Экономический анализ </a:t>
            </a:r>
            <a:r>
              <a:rPr lang="ru-RU" b="1" dirty="0" err="1" smtClean="0">
                <a:latin typeface="Times New Roman" pitchFamily="18" charset="0"/>
                <a:cs typeface="Times New Roman" pitchFamily="18" charset="0"/>
              </a:rPr>
              <a:t>инвестиционн^гх</a:t>
            </a:r>
            <a:r>
              <a:rPr lang="ru-RU" b="1" dirty="0" smtClean="0">
                <a:latin typeface="Times New Roman" pitchFamily="18" charset="0"/>
                <a:cs typeface="Times New Roman" pitchFamily="18" charset="0"/>
              </a:rPr>
              <a:t> проектов / Пер. с англ. / Под ред. Л.П. Белых. М.: Банки и биржи, ЮНИТИ, 1997.</a:t>
            </a:r>
          </a:p>
          <a:p>
            <a:pPr marL="342900" indent="-342900" algn="just">
              <a:buFont typeface="+mj-lt"/>
              <a:buAutoNum type="arabicPeriod"/>
            </a:pPr>
            <a:r>
              <a:rPr lang="ru-RU" b="1" dirty="0" smtClean="0">
                <a:latin typeface="Times New Roman" pitchFamily="18" charset="0"/>
                <a:cs typeface="Times New Roman" pitchFamily="18" charset="0"/>
              </a:rPr>
              <a:t>Бланк ИЛ. Инвестиционный менеджмент. Киев: МП «ИТЕМ» ЛТД «Юнайтед Лон­дон Трейд Лимитед», 1995.</a:t>
            </a:r>
          </a:p>
          <a:p>
            <a:pPr marL="342900" indent="-342900" algn="just">
              <a:buFont typeface="+mj-lt"/>
              <a:buAutoNum type="arabicPeriod"/>
            </a:pPr>
            <a:r>
              <a:rPr lang="ru-RU" b="1" dirty="0" err="1" smtClean="0">
                <a:latin typeface="Times New Roman" pitchFamily="18" charset="0"/>
                <a:cs typeface="Times New Roman" pitchFamily="18" charset="0"/>
              </a:rPr>
              <a:t>Блех</a:t>
            </a:r>
            <a:r>
              <a:rPr lang="ru-RU" b="1" dirty="0" smtClean="0">
                <a:latin typeface="Times New Roman" pitchFamily="18" charset="0"/>
                <a:cs typeface="Times New Roman" pitchFamily="18" charset="0"/>
              </a:rPr>
              <a:t> Ю., </a:t>
            </a:r>
            <a:r>
              <a:rPr lang="ru-RU" b="1" dirty="0" err="1" smtClean="0">
                <a:latin typeface="Times New Roman" pitchFamily="18" charset="0"/>
                <a:cs typeface="Times New Roman" pitchFamily="18" charset="0"/>
              </a:rPr>
              <a:t>Гетце</a:t>
            </a:r>
            <a:r>
              <a:rPr lang="ru-RU" b="1" dirty="0" smtClean="0">
                <a:latin typeface="Times New Roman" pitchFamily="18" charset="0"/>
                <a:cs typeface="Times New Roman" pitchFamily="18" charset="0"/>
              </a:rPr>
              <a:t> У. Инвестиционные расчеты: Пер. с нем. / Под ред. А.М. </a:t>
            </a:r>
            <a:r>
              <a:rPr lang="ru-RU" b="1" dirty="0" err="1" smtClean="0">
                <a:latin typeface="Times New Roman" pitchFamily="18" charset="0"/>
                <a:cs typeface="Times New Roman" pitchFamily="18" charset="0"/>
              </a:rPr>
              <a:t>Чуйкина</a:t>
            </a:r>
            <a:r>
              <a:rPr lang="ru-RU" b="1" dirty="0" smtClean="0">
                <a:latin typeface="Times New Roman" pitchFamily="18" charset="0"/>
                <a:cs typeface="Times New Roman" pitchFamily="18" charset="0"/>
              </a:rPr>
              <a:t>, ЛА </a:t>
            </a:r>
            <a:r>
              <a:rPr lang="ru-RU" b="1" dirty="0" err="1" smtClean="0">
                <a:latin typeface="Times New Roman" pitchFamily="18" charset="0"/>
                <a:cs typeface="Times New Roman" pitchFamily="18" charset="0"/>
              </a:rPr>
              <a:t>Галатина</a:t>
            </a:r>
            <a:r>
              <a:rPr lang="ru-RU" b="1" dirty="0" smtClean="0">
                <a:latin typeface="Times New Roman" pitchFamily="18" charset="0"/>
                <a:cs typeface="Times New Roman" pitchFamily="18" charset="0"/>
              </a:rPr>
              <a:t>. Калининград: </a:t>
            </a:r>
            <a:r>
              <a:rPr lang="ru-RU" b="1" dirty="0" err="1" smtClean="0">
                <a:latin typeface="Times New Roman" pitchFamily="18" charset="0"/>
                <a:cs typeface="Times New Roman" pitchFamily="18" charset="0"/>
              </a:rPr>
              <a:t>Янтар</a:t>
            </a:r>
            <a:r>
              <a:rPr lang="ru-RU" b="1" dirty="0" smtClean="0">
                <a:latin typeface="Times New Roman" pitchFamily="18" charset="0"/>
                <a:cs typeface="Times New Roman" pitchFamily="18" charset="0"/>
              </a:rPr>
              <a:t>. сказ, 1997.</a:t>
            </a:r>
          </a:p>
          <a:p>
            <a:pPr marL="342900" indent="-342900" algn="just">
              <a:buFont typeface="+mj-lt"/>
              <a:buAutoNum type="arabicPeriod"/>
            </a:pPr>
            <a:r>
              <a:rPr lang="ru-RU" b="1" dirty="0" smtClean="0">
                <a:latin typeface="Times New Roman" pitchFamily="18" charset="0"/>
                <a:cs typeface="Times New Roman" pitchFamily="18" charset="0"/>
              </a:rPr>
              <a:t>Бреши Р., Майерс С. Принципы корпоративных финансов: Пер. с англ. М.: ЗАО «Олимп-Бизнес», 1997.</a:t>
            </a:r>
          </a:p>
          <a:p>
            <a:pPr marL="342900" indent="-342900" algn="just">
              <a:buFont typeface="+mj-lt"/>
              <a:buAutoNum type="arabicPeriod"/>
            </a:pPr>
            <a:r>
              <a:rPr lang="ru-RU" b="1" dirty="0" err="1" smtClean="0">
                <a:latin typeface="Times New Roman" pitchFamily="18" charset="0"/>
                <a:cs typeface="Times New Roman" pitchFamily="18" charset="0"/>
              </a:rPr>
              <a:t>Вахрин</a:t>
            </a:r>
            <a:r>
              <a:rPr lang="ru-RU" b="1" dirty="0" smtClean="0">
                <a:latin typeface="Times New Roman" pitchFamily="18" charset="0"/>
                <a:cs typeface="Times New Roman" pitchFamily="18" charset="0"/>
              </a:rPr>
              <a:t> П.И. Организация и финансирование инвестиций (сборник практических задач и конкретных ситуаций): Учеб. пособие. М.: Информационно-внедренческий центр «Маркетинг», 1999.</a:t>
            </a:r>
          </a:p>
          <a:p>
            <a:pPr marL="342900" indent="-342900" algn="just">
              <a:buFont typeface="+mj-lt"/>
              <a:buAutoNum type="arabicPeriod"/>
            </a:pPr>
            <a:r>
              <a:rPr lang="ru-RU" b="1" dirty="0" smtClean="0">
                <a:latin typeface="Times New Roman" pitchFamily="18" charset="0"/>
                <a:cs typeface="Times New Roman" pitchFamily="18" charset="0"/>
              </a:rPr>
              <a:t>Волков И.М, Грачева М.В. </a:t>
            </a:r>
            <a:r>
              <a:rPr lang="ru-RU" b="1" dirty="0" err="1" smtClean="0">
                <a:latin typeface="Times New Roman" pitchFamily="18" charset="0"/>
                <a:cs typeface="Times New Roman" pitchFamily="18" charset="0"/>
              </a:rPr>
              <a:t>Проектыый</a:t>
            </a:r>
            <a:r>
              <a:rPr lang="ru-RU" b="1" dirty="0" smtClean="0">
                <a:latin typeface="Times New Roman" pitchFamily="18" charset="0"/>
                <a:cs typeface="Times New Roman" pitchFamily="18" charset="0"/>
              </a:rPr>
              <a:t> анализ: Учебник для вузов. М.: Банки и биржи, ЮНИТИ, 1998.</a:t>
            </a:r>
          </a:p>
          <a:p>
            <a:pPr marL="342900" indent="-342900" algn="just">
              <a:buFont typeface="+mj-lt"/>
              <a:buAutoNum type="arabicPeriod"/>
            </a:pPr>
            <a:r>
              <a:rPr lang="ru-RU" b="1" dirty="0" err="1" smtClean="0">
                <a:latin typeface="Times New Roman" pitchFamily="18" charset="0"/>
                <a:cs typeface="Times New Roman" pitchFamily="18" charset="0"/>
              </a:rPr>
              <a:t>ГитманЛ.Дж</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ДжонкМ.Д</a:t>
            </a:r>
            <a:r>
              <a:rPr lang="ru-RU" b="1" dirty="0" smtClean="0">
                <a:latin typeface="Times New Roman" pitchFamily="18" charset="0"/>
                <a:cs typeface="Times New Roman" pitchFamily="18" charset="0"/>
              </a:rPr>
              <a:t>. Основы инвестирования: Пер. с англ. М.: Дело, 1997.</a:t>
            </a:r>
          </a:p>
          <a:p>
            <a:pPr marL="342900" indent="-342900" algn="just">
              <a:buFont typeface="+mj-lt"/>
              <a:buAutoNum type="arabicPeriod"/>
            </a:pPr>
            <a:r>
              <a:rPr lang="ru-RU" b="1" dirty="0" smtClean="0">
                <a:latin typeface="Times New Roman" pitchFamily="18" charset="0"/>
                <a:cs typeface="Times New Roman" pitchFamily="18" charset="0"/>
              </a:rPr>
              <a:t>Глазунов В.Н. Финансовый анализ и оценка риска реальных инвестиций. М.: </a:t>
            </a:r>
            <a:r>
              <a:rPr lang="ru-RU" b="1" dirty="0" err="1" smtClean="0">
                <a:latin typeface="Times New Roman" pitchFamily="18" charset="0"/>
                <a:cs typeface="Times New Roman" pitchFamily="18" charset="0"/>
              </a:rPr>
              <a:t>Фин-статинформ</a:t>
            </a:r>
            <a:r>
              <a:rPr lang="ru-RU" b="1" dirty="0" smtClean="0">
                <a:latin typeface="Times New Roman" pitchFamily="18" charset="0"/>
                <a:cs typeface="Times New Roman" pitchFamily="18" charset="0"/>
              </a:rPr>
              <a:t>, 1997.</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204229410"/>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765"/>
            <a:ext cx="9144000" cy="6740307"/>
          </a:xfrm>
          <a:prstGeom prst="rect">
            <a:avLst/>
          </a:prstGeom>
        </p:spPr>
        <p:txBody>
          <a:bodyPr wrap="square">
            <a:spAutoFit/>
          </a:bodyPr>
          <a:lstStyle/>
          <a:p>
            <a:pPr algn="just"/>
            <a:r>
              <a:rPr lang="ru-RU" b="1" dirty="0" smtClean="0">
                <a:latin typeface="Times New Roman" pitchFamily="18" charset="0"/>
                <a:cs typeface="Times New Roman" pitchFamily="18" charset="0"/>
              </a:rPr>
              <a:t>12. </a:t>
            </a:r>
            <a:r>
              <a:rPr lang="ru-RU" b="1" dirty="0" err="1" smtClean="0">
                <a:latin typeface="Times New Roman" pitchFamily="18" charset="0"/>
                <a:cs typeface="Times New Roman" pitchFamily="18" charset="0"/>
              </a:rPr>
              <a:t>Ендовицкий</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ДА. и др. Комплексный анализ и контроль инвестиционной деятель­ности. Методология и практика. М.: Финансы и статистика, 2000.</a:t>
            </a:r>
          </a:p>
          <a:p>
            <a:pPr algn="just"/>
            <a:r>
              <a:rPr lang="ru-RU" b="1" dirty="0" smtClean="0">
                <a:latin typeface="Times New Roman" pitchFamily="18" charset="0"/>
                <a:cs typeface="Times New Roman" pitchFamily="18" charset="0"/>
              </a:rPr>
              <a:t>13. Игошин </a:t>
            </a:r>
            <a:r>
              <a:rPr lang="ru-RU" b="1" dirty="0">
                <a:latin typeface="Times New Roman" pitchFamily="18" charset="0"/>
                <a:cs typeface="Times New Roman" pitchFamily="18" charset="0"/>
              </a:rPr>
              <a:t>Н.В. Инвестиции. Организация управления и финансирование: Учебник для вузов. М.: Финансы, ЮНИТИ, 2000.</a:t>
            </a:r>
          </a:p>
          <a:p>
            <a:pPr algn="just"/>
            <a:r>
              <a:rPr lang="ru-RU" b="1" dirty="0" smtClean="0">
                <a:latin typeface="Times New Roman" pitchFamily="18" charset="0"/>
                <a:cs typeface="Times New Roman" pitchFamily="18" charset="0"/>
              </a:rPr>
              <a:t>14. Идрисов </a:t>
            </a:r>
            <a:r>
              <a:rPr lang="ru-RU" b="1" dirty="0">
                <a:latin typeface="Times New Roman" pitchFamily="18" charset="0"/>
                <a:cs typeface="Times New Roman" pitchFamily="18" charset="0"/>
              </a:rPr>
              <a:t>А.Б., </a:t>
            </a:r>
            <a:r>
              <a:rPr lang="ru-RU" b="1" dirty="0" err="1">
                <a:latin typeface="Times New Roman" pitchFamily="18" charset="0"/>
                <a:cs typeface="Times New Roman" pitchFamily="18" charset="0"/>
              </a:rPr>
              <a:t>Картышев</a:t>
            </a:r>
            <a:r>
              <a:rPr lang="ru-RU" b="1" dirty="0">
                <a:latin typeface="Times New Roman" pitchFamily="18" charset="0"/>
                <a:cs typeface="Times New Roman" pitchFamily="18" charset="0"/>
              </a:rPr>
              <a:t> СВ., </a:t>
            </a:r>
            <a:r>
              <a:rPr lang="ru-RU" b="1" dirty="0" err="1">
                <a:latin typeface="Times New Roman" pitchFamily="18" charset="0"/>
                <a:cs typeface="Times New Roman" pitchFamily="18" charset="0"/>
              </a:rPr>
              <a:t>ПостниковА.В</a:t>
            </a:r>
            <a:r>
              <a:rPr lang="ru-RU" b="1" dirty="0">
                <a:latin typeface="Times New Roman" pitchFamily="18" charset="0"/>
                <a:cs typeface="Times New Roman" pitchFamily="18" charset="0"/>
              </a:rPr>
              <a:t>. Стратегическое планирование и ана­лиз эффективности инвестиций. М.: Информационный издательский дом «Филин», 1997.</a:t>
            </a:r>
          </a:p>
          <a:p>
            <a:pPr algn="just"/>
            <a:r>
              <a:rPr lang="ru-RU" b="1" dirty="0" smtClean="0">
                <a:latin typeface="Times New Roman" pitchFamily="18" charset="0"/>
                <a:cs typeface="Times New Roman" pitchFamily="18" charset="0"/>
              </a:rPr>
              <a:t>15. Инвестиционно-финансовый </a:t>
            </a:r>
            <a:r>
              <a:rPr lang="ru-RU" b="1" dirty="0">
                <a:latin typeface="Times New Roman" pitchFamily="18" charset="0"/>
                <a:cs typeface="Times New Roman" pitchFamily="18" charset="0"/>
              </a:rPr>
              <a:t>портфель / Под ред. Н.Я. Петракова. М</a:t>
            </a:r>
            <a:r>
              <a:rPr lang="ru-RU" b="1" dirty="0" smtClean="0">
                <a:latin typeface="Times New Roman" pitchFamily="18" charset="0"/>
                <a:cs typeface="Times New Roman" pitchFamily="18" charset="0"/>
              </a:rPr>
              <a:t>.: 1993</a:t>
            </a:r>
            <a:r>
              <a:rPr lang="ru-RU" b="1" dirty="0">
                <a:latin typeface="Times New Roman" pitchFamily="18" charset="0"/>
                <a:cs typeface="Times New Roman" pitchFamily="18" charset="0"/>
              </a:rPr>
              <a:t>.</a:t>
            </a:r>
          </a:p>
          <a:p>
            <a:pPr algn="just"/>
            <a:r>
              <a:rPr lang="ru-RU" b="1" dirty="0" smtClean="0">
                <a:latin typeface="Times New Roman" pitchFamily="18" charset="0"/>
                <a:cs typeface="Times New Roman" pitchFamily="18" charset="0"/>
              </a:rPr>
              <a:t>16. </a:t>
            </a:r>
            <a:r>
              <a:rPr lang="ru-RU" b="1" dirty="0" err="1" smtClean="0">
                <a:latin typeface="Times New Roman" pitchFamily="18" charset="0"/>
                <a:cs typeface="Times New Roman" pitchFamily="18" charset="0"/>
              </a:rPr>
              <a:t>КовалевВ.В</a:t>
            </a:r>
            <a:r>
              <a:rPr lang="ru-RU" b="1" dirty="0">
                <a:latin typeface="Times New Roman" pitchFamily="18" charset="0"/>
                <a:cs typeface="Times New Roman" pitchFamily="18" charset="0"/>
              </a:rPr>
              <a:t>. Методы оценки инвестиционных проектов. М.: Финансы и статистика, 2001.</a:t>
            </a:r>
          </a:p>
          <a:p>
            <a:pPr algn="just"/>
            <a:r>
              <a:rPr lang="ru-RU" b="1" dirty="0" smtClean="0">
                <a:latin typeface="Times New Roman" pitchFamily="18" charset="0"/>
                <a:cs typeface="Times New Roman" pitchFamily="18" charset="0"/>
              </a:rPr>
              <a:t>17. </a:t>
            </a:r>
            <a:r>
              <a:rPr lang="ru-RU" b="1" dirty="0" err="1" smtClean="0">
                <a:latin typeface="Times New Roman" pitchFamily="18" charset="0"/>
                <a:cs typeface="Times New Roman" pitchFamily="18" charset="0"/>
              </a:rPr>
              <a:t>Крушвиц</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Л. Финансирование и инвестиции. Неоклассические основы теории фи­нансов: Пер. с нем. СПб.: Издательство «Питер», 2000.</a:t>
            </a:r>
          </a:p>
          <a:p>
            <a:pPr algn="just"/>
            <a:r>
              <a:rPr lang="ru-RU" b="1" dirty="0" smtClean="0">
                <a:latin typeface="Times New Roman" pitchFamily="18" charset="0"/>
                <a:cs typeface="Times New Roman" pitchFamily="18" charset="0"/>
              </a:rPr>
              <a:t>18. Крылов </a:t>
            </a:r>
            <a:r>
              <a:rPr lang="ru-RU" b="1" dirty="0">
                <a:latin typeface="Times New Roman" pitchFamily="18" charset="0"/>
                <a:cs typeface="Times New Roman" pitchFamily="18" charset="0"/>
              </a:rPr>
              <a:t>Э.И. Анализ эффективности инвестиционной и инновационной деятель­ности предприятия: Учеб. пособие. М.: Финансы и статистика, 2001.</a:t>
            </a:r>
          </a:p>
          <a:p>
            <a:pPr algn="just"/>
            <a:r>
              <a:rPr lang="ru-RU" b="1" dirty="0" smtClean="0">
                <a:latin typeface="Times New Roman" pitchFamily="18" charset="0"/>
                <a:cs typeface="Times New Roman" pitchFamily="18" charset="0"/>
              </a:rPr>
              <a:t>19. </a:t>
            </a:r>
            <a:r>
              <a:rPr lang="ru-RU" b="1" dirty="0" err="1" smtClean="0">
                <a:latin typeface="Times New Roman" pitchFamily="18" charset="0"/>
                <a:cs typeface="Times New Roman" pitchFamily="18" charset="0"/>
              </a:rPr>
              <a:t>КураковЛ.П</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МухетдиноваН.М</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СергеенковВ.Н.Инвестиционная</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политикав</a:t>
            </a:r>
            <a:r>
              <a:rPr lang="ru-RU" b="1" dirty="0">
                <a:latin typeface="Times New Roman" pitchFamily="18" charset="0"/>
                <a:cs typeface="Times New Roman" pitchFamily="18" charset="0"/>
              </a:rPr>
              <a:t> со­временных условиях. М.: Республика, 1996.</a:t>
            </a:r>
          </a:p>
          <a:p>
            <a:pPr algn="just"/>
            <a:r>
              <a:rPr lang="ru-RU" b="1" dirty="0" smtClean="0">
                <a:latin typeface="Times New Roman" pitchFamily="18" charset="0"/>
                <a:cs typeface="Times New Roman" pitchFamily="18" charset="0"/>
              </a:rPr>
              <a:t>20. Лившиц </a:t>
            </a:r>
            <a:r>
              <a:rPr lang="ru-RU" b="1" dirty="0">
                <a:latin typeface="Times New Roman" pitchFamily="18" charset="0"/>
                <a:cs typeface="Times New Roman" pitchFamily="18" charset="0"/>
              </a:rPr>
              <a:t>В.Н., </a:t>
            </a:r>
            <a:r>
              <a:rPr lang="ru-RU" b="1" dirty="0" err="1">
                <a:latin typeface="Times New Roman" pitchFamily="18" charset="0"/>
                <a:cs typeface="Times New Roman" pitchFamily="18" charset="0"/>
              </a:rPr>
              <a:t>Виленский</a:t>
            </a:r>
            <a:r>
              <a:rPr lang="ru-RU" b="1" dirty="0">
                <a:latin typeface="Times New Roman" pitchFamily="18" charset="0"/>
                <a:cs typeface="Times New Roman" pitchFamily="18" charset="0"/>
              </a:rPr>
              <a:t> ПА, Смоляк СА. Теория и практика оценки инвестици­онных проектов в условиях переходной экономики. М.: Дело, 2000.</a:t>
            </a:r>
          </a:p>
          <a:p>
            <a:pPr algn="just"/>
            <a:r>
              <a:rPr lang="ru-RU" b="1" dirty="0" smtClean="0">
                <a:latin typeface="Times New Roman" pitchFamily="18" charset="0"/>
                <a:cs typeface="Times New Roman" pitchFamily="18" charset="0"/>
              </a:rPr>
              <a:t>21. </a:t>
            </a:r>
            <a:r>
              <a:rPr lang="ru-RU" b="1" dirty="0" err="1" smtClean="0">
                <a:latin typeface="Times New Roman" pitchFamily="18" charset="0"/>
                <a:cs typeface="Times New Roman" pitchFamily="18" charset="0"/>
              </a:rPr>
              <a:t>Лимитовский</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М.А. Основы оценки </a:t>
            </a:r>
            <a:r>
              <a:rPr lang="ru-RU" b="1" dirty="0" err="1">
                <a:latin typeface="Times New Roman" pitchFamily="18" charset="0"/>
                <a:cs typeface="Times New Roman" pitchFamily="18" charset="0"/>
              </a:rPr>
              <a:t>инвестиционн^гх</a:t>
            </a:r>
            <a:r>
              <a:rPr lang="ru-RU" b="1" dirty="0">
                <a:latin typeface="Times New Roman" pitchFamily="18" charset="0"/>
                <a:cs typeface="Times New Roman" pitchFamily="18" charset="0"/>
              </a:rPr>
              <a:t> и финансовых решений. М.: ООО Издательско-Консалтинговая Компания </a:t>
            </a:r>
            <a:r>
              <a:rPr lang="ru-RU" b="1" dirty="0" err="1">
                <a:latin typeface="Times New Roman" pitchFamily="18" charset="0"/>
                <a:cs typeface="Times New Roman" pitchFamily="18" charset="0"/>
              </a:rPr>
              <a:t>ДеКа</a:t>
            </a:r>
            <a:r>
              <a:rPr lang="ru-RU" b="1" dirty="0">
                <a:latin typeface="Times New Roman" pitchFamily="18" charset="0"/>
                <a:cs typeface="Times New Roman" pitchFamily="18" charset="0"/>
              </a:rPr>
              <a:t>, 1998.</a:t>
            </a:r>
          </a:p>
          <a:p>
            <a:pPr algn="just"/>
            <a:r>
              <a:rPr lang="ru-RU" b="1" dirty="0" smtClean="0">
                <a:latin typeface="Times New Roman" pitchFamily="18" charset="0"/>
                <a:cs typeface="Times New Roman" pitchFamily="18" charset="0"/>
              </a:rPr>
              <a:t>22. </a:t>
            </a:r>
            <a:r>
              <a:rPr lang="ru-RU" b="1" dirty="0" err="1" smtClean="0">
                <a:latin typeface="Times New Roman" pitchFamily="18" charset="0"/>
                <a:cs typeface="Times New Roman" pitchFamily="18" charset="0"/>
              </a:rPr>
              <a:t>Липсиц</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И.В., </a:t>
            </a:r>
            <a:r>
              <a:rPr lang="ru-RU" b="1" dirty="0" err="1">
                <a:latin typeface="Times New Roman" pitchFamily="18" charset="0"/>
                <a:cs typeface="Times New Roman" pitchFamily="18" charset="0"/>
              </a:rPr>
              <a:t>Коссов</a:t>
            </a:r>
            <a:r>
              <a:rPr lang="ru-RU" b="1" dirty="0">
                <a:latin typeface="Times New Roman" pitchFamily="18" charset="0"/>
                <a:cs typeface="Times New Roman" pitchFamily="18" charset="0"/>
              </a:rPr>
              <a:t> В.В. Инвестиционный проект: методы подготовки и анализа: Учебно-справочное пособие. М.: БЕК, 1996.</a:t>
            </a:r>
          </a:p>
          <a:p>
            <a:pPr algn="just"/>
            <a:r>
              <a:rPr lang="ru-RU" b="1" dirty="0" smtClean="0">
                <a:latin typeface="Times New Roman" pitchFamily="18" charset="0"/>
                <a:cs typeface="Times New Roman" pitchFamily="18" charset="0"/>
              </a:rPr>
              <a:t>23. </a:t>
            </a:r>
            <a:r>
              <a:rPr lang="ru-RU" b="1" dirty="0" err="1" smtClean="0">
                <a:latin typeface="Times New Roman" pitchFamily="18" charset="0"/>
                <a:cs typeface="Times New Roman" pitchFamily="18" charset="0"/>
              </a:rPr>
              <a:t>Марковиц</a:t>
            </a:r>
            <a:r>
              <a:rPr lang="ru-RU" b="1" dirty="0" smtClean="0">
                <a:latin typeface="Times New Roman" pitchFamily="18" charset="0"/>
                <a:cs typeface="Times New Roman" pitchFamily="18" charset="0"/>
              </a:rPr>
              <a:t> </a:t>
            </a:r>
            <a:r>
              <a:rPr lang="ru-RU" b="1" dirty="0">
                <a:latin typeface="Times New Roman" pitchFamily="18" charset="0"/>
                <a:cs typeface="Times New Roman" pitchFamily="18" charset="0"/>
              </a:rPr>
              <a:t>Г., Шарп У. Инвестиционный портфель и фондовый рынок. М.: Дело,</a:t>
            </a:r>
          </a:p>
          <a:p>
            <a:pPr algn="just"/>
            <a:r>
              <a:rPr lang="ru-RU" b="1" dirty="0" smtClean="0">
                <a:latin typeface="Times New Roman" pitchFamily="18" charset="0"/>
                <a:cs typeface="Times New Roman" pitchFamily="18" charset="0"/>
              </a:rPr>
              <a:t>2001.</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388163622"/>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44624"/>
            <a:ext cx="9144000" cy="6740307"/>
          </a:xfrm>
          <a:prstGeom prst="rect">
            <a:avLst/>
          </a:prstGeom>
        </p:spPr>
        <p:txBody>
          <a:bodyPr wrap="square">
            <a:spAutoFit/>
          </a:bodyPr>
          <a:lstStyle/>
          <a:p>
            <a:r>
              <a:rPr lang="ru-RU" b="1" dirty="0" smtClean="0">
                <a:latin typeface="Times New Roman" pitchFamily="18" charset="0"/>
                <a:cs typeface="Times New Roman" pitchFamily="18" charset="0"/>
              </a:rPr>
              <a:t>24. </a:t>
            </a:r>
            <a:r>
              <a:rPr lang="ru-RU" b="1" dirty="0" err="1" smtClean="0">
                <a:latin typeface="Times New Roman" pitchFamily="18" charset="0"/>
                <a:cs typeface="Times New Roman" pitchFamily="18" charset="0"/>
              </a:rPr>
              <a:t>Мелкумов</a:t>
            </a:r>
            <a:r>
              <a:rPr lang="ru-RU" b="1" dirty="0" smtClean="0">
                <a:latin typeface="Times New Roman" pitchFamily="18" charset="0"/>
                <a:cs typeface="Times New Roman" pitchFamily="18" charset="0"/>
              </a:rPr>
              <a:t> Я.С. Организация и финансирование инвестиций: Учеб. пособие. М: Инфра-М, 2000.</a:t>
            </a:r>
          </a:p>
          <a:p>
            <a:r>
              <a:rPr lang="ru-RU" b="1" dirty="0" smtClean="0">
                <a:latin typeface="Times New Roman" pitchFamily="18" charset="0"/>
                <a:cs typeface="Times New Roman" pitchFamily="18" charset="0"/>
              </a:rPr>
              <a:t>25. Методические рекомендации о порядке организации и проведения конкурсов Ми­нистерства экономики РФ по размещению централизованных </a:t>
            </a:r>
            <a:r>
              <a:rPr lang="ru-RU" b="1" dirty="0" err="1" smtClean="0">
                <a:latin typeface="Times New Roman" pitchFamily="18" charset="0"/>
                <a:cs typeface="Times New Roman" pitchFamily="18" charset="0"/>
              </a:rPr>
              <a:t>инвестиционн^гх</a:t>
            </a:r>
            <a:r>
              <a:rPr lang="ru-RU" b="1" dirty="0" smtClean="0">
                <a:latin typeface="Times New Roman" pitchFamily="18" charset="0"/>
                <a:cs typeface="Times New Roman" pitchFamily="18" charset="0"/>
              </a:rPr>
              <a:t> ресур­сов. М.: </a:t>
            </a:r>
            <a:r>
              <a:rPr lang="ru-RU" b="1" dirty="0" err="1" smtClean="0">
                <a:latin typeface="Times New Roman" pitchFamily="18" charset="0"/>
                <a:cs typeface="Times New Roman" pitchFamily="18" charset="0"/>
              </a:rPr>
              <a:t>Информэлектро</a:t>
            </a:r>
            <a:r>
              <a:rPr lang="ru-RU" b="1" dirty="0" smtClean="0">
                <a:latin typeface="Times New Roman" pitchFamily="18" charset="0"/>
                <a:cs typeface="Times New Roman" pitchFamily="18" charset="0"/>
              </a:rPr>
              <a:t>, 1995.</a:t>
            </a:r>
          </a:p>
          <a:p>
            <a:r>
              <a:rPr lang="ru-RU" b="1" dirty="0" smtClean="0">
                <a:latin typeface="Times New Roman" pitchFamily="18" charset="0"/>
                <a:cs typeface="Times New Roman" pitchFamily="18" charset="0"/>
              </a:rPr>
              <a:t>26. Попов В.М. Бизнес-план инвестиционного проекта: отечественный и зарубежный опыт. Современная практика. М.: Финансы и статистика, 2001.</a:t>
            </a:r>
          </a:p>
          <a:p>
            <a:r>
              <a:rPr lang="ru-RU" b="1" dirty="0" smtClean="0">
                <a:latin typeface="Times New Roman" pitchFamily="18" charset="0"/>
                <a:cs typeface="Times New Roman" pitchFamily="18" charset="0"/>
              </a:rPr>
              <a:t>27. Программный комплекс «Альт-Инвест». СПб.: ИКФ «Альт», 1996.</a:t>
            </a:r>
          </a:p>
          <a:p>
            <a:r>
              <a:rPr lang="ru-RU" b="1" dirty="0" smtClean="0">
                <a:latin typeface="Times New Roman" pitchFamily="18" charset="0"/>
                <a:cs typeface="Times New Roman" pitchFamily="18" charset="0"/>
              </a:rPr>
              <a:t>28. Руководство по эффективности инвестиций. М.: Изд. АОЗТ «</a:t>
            </a:r>
            <a:r>
              <a:rPr lang="ru-RU" b="1" dirty="0" err="1" smtClean="0">
                <a:latin typeface="Times New Roman" pitchFamily="18" charset="0"/>
                <a:cs typeface="Times New Roman" pitchFamily="18" charset="0"/>
              </a:rPr>
              <a:t>Интерэкспресс</a:t>
            </a:r>
            <a:r>
              <a:rPr lang="ru-RU" b="1" dirty="0" smtClean="0">
                <a:latin typeface="Times New Roman" pitchFamily="18" charset="0"/>
                <a:cs typeface="Times New Roman" pitchFamily="18" charset="0"/>
              </a:rPr>
              <a:t>», ЮНИДО </a:t>
            </a:r>
            <a:r>
              <a:rPr lang="en-US" b="1" dirty="0" smtClean="0">
                <a:latin typeface="Times New Roman" pitchFamily="18" charset="0"/>
                <a:cs typeface="Times New Roman" pitchFamily="18" charset="0"/>
              </a:rPr>
              <a:t>(UNIDO), </a:t>
            </a:r>
            <a:r>
              <a:rPr lang="ru-RU" b="1" dirty="0" smtClean="0">
                <a:latin typeface="Times New Roman" pitchFamily="18" charset="0"/>
                <a:cs typeface="Times New Roman" pitchFamily="18" charset="0"/>
              </a:rPr>
              <a:t>1998.</a:t>
            </a:r>
          </a:p>
          <a:p>
            <a:r>
              <a:rPr lang="ru-RU" b="1" dirty="0" smtClean="0">
                <a:latin typeface="Times New Roman" pitchFamily="18" charset="0"/>
                <a:cs typeface="Times New Roman" pitchFamily="18" charset="0"/>
              </a:rPr>
              <a:t>29. Сергеев И.В. Организация и финансирование инвестиций: Учеб. пособие. М.: Фи­нансы и статистика, 2001.</a:t>
            </a:r>
          </a:p>
          <a:p>
            <a:r>
              <a:rPr lang="ru-RU" b="1" dirty="0" smtClean="0">
                <a:latin typeface="Times New Roman" pitchFamily="18" charset="0"/>
                <a:cs typeface="Times New Roman" pitchFamily="18" charset="0"/>
              </a:rPr>
              <a:t>30. Серов В.М. Инвестиционный менеджмент: Учеб. пособие. М.: Инфра-М, 2000.</a:t>
            </a:r>
          </a:p>
          <a:p>
            <a:r>
              <a:rPr lang="ru-RU" b="1" dirty="0" smtClean="0">
                <a:latin typeface="Times New Roman" pitchFamily="18" charset="0"/>
                <a:cs typeface="Times New Roman" pitchFamily="18" charset="0"/>
              </a:rPr>
              <a:t>31. Управление инвестициями:В2-хт./ </a:t>
            </a:r>
            <a:r>
              <a:rPr lang="ru-RU" b="1" dirty="0" err="1" smtClean="0">
                <a:latin typeface="Times New Roman" pitchFamily="18" charset="0"/>
                <a:cs typeface="Times New Roman" pitchFamily="18" charset="0"/>
              </a:rPr>
              <a:t>В.В.Шеремет,В.М.Павлюченко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В.Д.Шапиро</a:t>
            </a:r>
            <a:r>
              <a:rPr lang="ru-RU" b="1" dirty="0" smtClean="0">
                <a:latin typeface="Times New Roman" pitchFamily="18" charset="0"/>
                <a:cs typeface="Times New Roman" pitchFamily="18" charset="0"/>
              </a:rPr>
              <a:t> и др. М.: Высшая школа, 1998.</a:t>
            </a:r>
          </a:p>
          <a:p>
            <a:r>
              <a:rPr lang="ru-RU" b="1" dirty="0" smtClean="0">
                <a:latin typeface="Times New Roman" pitchFamily="18" charset="0"/>
                <a:cs typeface="Times New Roman" pitchFamily="18" charset="0"/>
              </a:rPr>
              <a:t>32. </a:t>
            </a:r>
            <a:r>
              <a:rPr lang="ru-RU" b="1" dirty="0" err="1" smtClean="0">
                <a:latin typeface="Times New Roman" pitchFamily="18" charset="0"/>
                <a:cs typeface="Times New Roman" pitchFamily="18" charset="0"/>
              </a:rPr>
              <a:t>Фабоцци</a:t>
            </a:r>
            <a:r>
              <a:rPr lang="ru-RU" b="1" dirty="0" smtClean="0">
                <a:latin typeface="Times New Roman" pitchFamily="18" charset="0"/>
                <a:cs typeface="Times New Roman" pitchFamily="18" charset="0"/>
              </a:rPr>
              <a:t> Ф. Управление инвестициями / Пер. с англ. М.: Инфра-М, 2000.</a:t>
            </a:r>
          </a:p>
          <a:p>
            <a:r>
              <a:rPr lang="ru-RU" b="1" dirty="0" smtClean="0">
                <a:latin typeface="Times New Roman" pitchFamily="18" charset="0"/>
                <a:cs typeface="Times New Roman" pitchFamily="18" charset="0"/>
              </a:rPr>
              <a:t>33. </a:t>
            </a:r>
            <a:r>
              <a:rPr lang="ru-RU" b="1" dirty="0" err="1" smtClean="0">
                <a:latin typeface="Times New Roman" pitchFamily="18" charset="0"/>
                <a:cs typeface="Times New Roman" pitchFamily="18" charset="0"/>
              </a:rPr>
              <a:t>Фалъцман</a:t>
            </a:r>
            <a:r>
              <a:rPr lang="ru-RU" b="1" dirty="0" smtClean="0">
                <a:latin typeface="Times New Roman" pitchFamily="18" charset="0"/>
                <a:cs typeface="Times New Roman" pitchFamily="18" charset="0"/>
              </a:rPr>
              <a:t> В.К. Оценка инвестиционный проектов. М.: ТЕИС, 1999.</a:t>
            </a:r>
          </a:p>
          <a:p>
            <a:r>
              <a:rPr lang="ru-RU" b="1" dirty="0" smtClean="0">
                <a:latin typeface="Times New Roman" pitchFamily="18" charset="0"/>
                <a:cs typeface="Times New Roman" pitchFamily="18" charset="0"/>
              </a:rPr>
              <a:t>34. Фишер И. Покупательная сила денег. М.: Дело, 2000.</a:t>
            </a:r>
          </a:p>
          <a:p>
            <a:r>
              <a:rPr lang="ru-RU" b="1" dirty="0" smtClean="0">
                <a:latin typeface="Times New Roman" pitchFamily="18" charset="0"/>
                <a:cs typeface="Times New Roman" pitchFamily="18" charset="0"/>
              </a:rPr>
              <a:t>35. </a:t>
            </a:r>
            <a:r>
              <a:rPr lang="ru-RU" b="1" dirty="0" err="1" smtClean="0">
                <a:latin typeface="Times New Roman" pitchFamily="18" charset="0"/>
                <a:cs typeface="Times New Roman" pitchFamily="18" charset="0"/>
              </a:rPr>
              <a:t>Фридмен</a:t>
            </a:r>
            <a:r>
              <a:rPr lang="ru-RU" b="1" dirty="0" smtClean="0">
                <a:latin typeface="Times New Roman" pitchFamily="18" charset="0"/>
                <a:cs typeface="Times New Roman" pitchFamily="18" charset="0"/>
              </a:rPr>
              <a:t> М. «Если бы деньги заговорили...» М.: Дело, 2000.</a:t>
            </a:r>
          </a:p>
          <a:p>
            <a:r>
              <a:rPr lang="ru-RU" b="1" dirty="0" smtClean="0">
                <a:latin typeface="Times New Roman" pitchFamily="18" charset="0"/>
                <a:cs typeface="Times New Roman" pitchFamily="18" charset="0"/>
              </a:rPr>
              <a:t>36. Черкасов В.Е. Международные инвестиции. М.: Дело, 2001.</a:t>
            </a:r>
          </a:p>
          <a:p>
            <a:r>
              <a:rPr lang="ru-RU" b="1" dirty="0" smtClean="0">
                <a:latin typeface="Times New Roman" pitchFamily="18" charset="0"/>
                <a:cs typeface="Times New Roman" pitchFamily="18" charset="0"/>
              </a:rPr>
              <a:t>37. Четыркин Е.М. Финансовый анализ производственный инвестиций. М.: Дело, 2001. </a:t>
            </a:r>
          </a:p>
          <a:p>
            <a:r>
              <a:rPr lang="ru-RU" b="1" dirty="0" smtClean="0">
                <a:latin typeface="Times New Roman" pitchFamily="18" charset="0"/>
                <a:cs typeface="Times New Roman" pitchFamily="18" charset="0"/>
              </a:rPr>
              <a:t>38. Шарп У.,</a:t>
            </a:r>
            <a:r>
              <a:rPr lang="ru-RU" b="1" dirty="0" err="1" smtClean="0">
                <a:latin typeface="Times New Roman" pitchFamily="18" charset="0"/>
                <a:cs typeface="Times New Roman" pitchFamily="18" charset="0"/>
              </a:rPr>
              <a:t>Александер</a:t>
            </a:r>
            <a:r>
              <a:rPr lang="ru-RU" b="1" dirty="0" smtClean="0">
                <a:latin typeface="Times New Roman" pitchFamily="18" charset="0"/>
                <a:cs typeface="Times New Roman" pitchFamily="18" charset="0"/>
              </a:rPr>
              <a:t> Г.,</a:t>
            </a:r>
            <a:r>
              <a:rPr lang="ru-RU" b="1" dirty="0" err="1" smtClean="0">
                <a:latin typeface="Times New Roman" pitchFamily="18" charset="0"/>
                <a:cs typeface="Times New Roman" pitchFamily="18" charset="0"/>
              </a:rPr>
              <a:t>Бэйли</a:t>
            </a:r>
            <a:r>
              <a:rPr lang="ru-RU" b="1" dirty="0" smtClean="0">
                <a:latin typeface="Times New Roman" pitchFamily="18" charset="0"/>
                <a:cs typeface="Times New Roman" pitchFamily="18" charset="0"/>
              </a:rPr>
              <a:t> Дж. Инвестиции: Пер. с англ. М.: ИНФРА-М, 2001. </a:t>
            </a:r>
          </a:p>
          <a:p>
            <a:r>
              <a:rPr lang="ru-RU" b="1" dirty="0" smtClean="0">
                <a:latin typeface="Times New Roman" pitchFamily="18" charset="0"/>
                <a:cs typeface="Times New Roman" pitchFamily="18" charset="0"/>
              </a:rPr>
              <a:t>39. </a:t>
            </a:r>
            <a:r>
              <a:rPr lang="ru-RU" b="1" dirty="0" err="1" smtClean="0">
                <a:latin typeface="Times New Roman" pitchFamily="18" charset="0"/>
                <a:cs typeface="Times New Roman" pitchFamily="18" charset="0"/>
              </a:rPr>
              <a:t>Хайек</a:t>
            </a:r>
            <a:r>
              <a:rPr lang="ru-RU" b="1" dirty="0" smtClean="0">
                <a:latin typeface="Times New Roman" pitchFamily="18" charset="0"/>
                <a:cs typeface="Times New Roman" pitchFamily="18" charset="0"/>
              </a:rPr>
              <a:t> Ф. Прибыль, процент и инвестиции. М.: Прогресс, 1988.</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424928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94195"/>
          </a:xfrm>
          <a:prstGeom prst="rect">
            <a:avLst/>
          </a:prstGeom>
        </p:spPr>
        <p:txBody>
          <a:bodyPr wrap="square">
            <a:spAutoFit/>
          </a:bodyPr>
          <a:lstStyle/>
          <a:p>
            <a:pPr indent="361950"/>
            <a:r>
              <a:rPr lang="ru-RU" sz="2600" dirty="0">
                <a:latin typeface="Times New Roman" pitchFamily="18" charset="0"/>
                <a:cs typeface="Times New Roman" pitchFamily="18" charset="0"/>
              </a:rPr>
              <a:t>Главная ее задача — определить, был ли проект удачным (по­лезным), достигнуты ли запланированные результаты, а также вы­явить недостатки и ошибки, допущенные в ходе реализации про­екта, определить его позитивные стороны и основные достиже­ния, проанализировать причины ошибок и достижений.</a:t>
            </a:r>
          </a:p>
          <a:p>
            <a:pPr indent="361950"/>
            <a:r>
              <a:rPr lang="ru-RU" sz="2600" dirty="0">
                <a:latin typeface="Times New Roman" pitchFamily="18" charset="0"/>
                <a:cs typeface="Times New Roman" pitchFamily="18" charset="0"/>
              </a:rPr>
              <a:t>Завершающая оценка выполняет две функции. С одной сто­роны, это учебный материал, обобщающий опыт реализации ре­ального проекта и позволяющий менеджерам других проектов учиться на этом опыте. С другой стороны, окончательная оценка оформляется в отчетный документ по проекту.</a:t>
            </a:r>
          </a:p>
          <a:p>
            <a:pPr indent="361950"/>
            <a:r>
              <a:rPr lang="ru-RU" sz="2600" dirty="0">
                <a:latin typeface="Times New Roman" pitchFamily="18" charset="0"/>
                <a:cs typeface="Times New Roman" pitchFamily="18" charset="0"/>
              </a:rPr>
              <a:t>Единой официально принятой формы (шаблона) для оконча­тельной оценки не существует, однако она должна включать це­лый ряд обязательных характеристик.</a:t>
            </a:r>
          </a:p>
          <a:p>
            <a:pPr indent="361950"/>
            <a:r>
              <a:rPr lang="ru-RU" sz="2600" dirty="0">
                <a:latin typeface="Times New Roman" pitchFamily="18" charset="0"/>
                <a:cs typeface="Times New Roman" pitchFamily="18" charset="0"/>
              </a:rPr>
              <a:t>На данной фазе проект оценивается по следующим направ­лениям:</a:t>
            </a:r>
          </a:p>
        </p:txBody>
      </p:sp>
    </p:spTree>
    <p:extLst>
      <p:ext uri="{BB962C8B-B14F-4D97-AF65-F5344CB8AC3E}">
        <p14:creationId xmlns:p14="http://schemas.microsoft.com/office/powerpoint/2010/main" val="24357265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63417"/>
          </a:xfrm>
          <a:prstGeom prst="rect">
            <a:avLst/>
          </a:prstGeom>
        </p:spPr>
        <p:txBody>
          <a:bodyPr wrap="square">
            <a:spAutoFit/>
          </a:bodyPr>
          <a:lstStyle/>
          <a:p>
            <a:pPr marL="342900" lvl="0" indent="-342900" algn="just">
              <a:buFont typeface="Arial" pitchFamily="34" charset="0"/>
              <a:buChar char="•"/>
            </a:pPr>
            <a:r>
              <a:rPr lang="ru-RU" sz="2200" dirty="0">
                <a:latin typeface="Times New Roman" pitchFamily="18" charset="0"/>
                <a:cs typeface="Times New Roman" pitchFamily="18" charset="0"/>
              </a:rPr>
              <a:t>определенность и осуществимость исходной цели проекта;</a:t>
            </a:r>
          </a:p>
          <a:p>
            <a:pPr marL="342900" lvl="0" indent="-342900" algn="just">
              <a:buFont typeface="Arial" pitchFamily="34" charset="0"/>
              <a:buChar char="•"/>
            </a:pPr>
            <a:r>
              <a:rPr lang="ru-RU" sz="2200" dirty="0">
                <a:latin typeface="Times New Roman" pitchFamily="18" charset="0"/>
                <a:cs typeface="Times New Roman" pitchFamily="18" charset="0"/>
              </a:rPr>
              <a:t>соответствие технических решений целям и задачам проекта;</a:t>
            </a:r>
          </a:p>
          <a:p>
            <a:pPr marL="342900" lvl="0" indent="-342900" algn="just">
              <a:buFont typeface="Arial" pitchFamily="34" charset="0"/>
              <a:buChar char="•"/>
            </a:pPr>
            <a:r>
              <a:rPr lang="ru-RU" sz="2200" dirty="0">
                <a:latin typeface="Times New Roman" pitchFamily="18" charset="0"/>
                <a:cs typeface="Times New Roman" pitchFamily="18" charset="0"/>
              </a:rPr>
              <a:t>качество оценки условий окружающей среды (социальные, эко­номические, экологические и другие условия);</a:t>
            </a:r>
          </a:p>
          <a:p>
            <a:pPr marL="342900" lvl="0" indent="-342900" algn="just">
              <a:buFont typeface="Arial" pitchFamily="34" charset="0"/>
              <a:buChar char="•"/>
            </a:pPr>
            <a:r>
              <a:rPr lang="ru-RU" sz="2200" dirty="0">
                <a:latin typeface="Times New Roman" pitchFamily="18" charset="0"/>
                <a:cs typeface="Times New Roman" pitchFamily="18" charset="0"/>
              </a:rPr>
              <a:t>адекватность оценки потенциала бенефициариев и их способ­ности реализовать проект;</a:t>
            </a:r>
          </a:p>
          <a:p>
            <a:pPr marL="342900" lvl="0" indent="-342900" algn="just">
              <a:buFont typeface="Arial" pitchFamily="34" charset="0"/>
              <a:buChar char="•"/>
            </a:pPr>
            <a:r>
              <a:rPr lang="ru-RU" sz="2200" dirty="0">
                <a:latin typeface="Times New Roman" pitchFamily="18" charset="0"/>
                <a:cs typeface="Times New Roman" pitchFamily="18" charset="0"/>
              </a:rPr>
              <a:t>влияние результатов проекта на устойчивость объекта ин­вестиций;</a:t>
            </a:r>
          </a:p>
          <a:p>
            <a:pPr marL="342900" lvl="0" indent="-342900" algn="just">
              <a:buFont typeface="Arial" pitchFamily="34" charset="0"/>
              <a:buChar char="•"/>
            </a:pPr>
            <a:r>
              <a:rPr lang="ru-RU" sz="2200" dirty="0">
                <a:latin typeface="Times New Roman" pitchFamily="18" charset="0"/>
                <a:cs typeface="Times New Roman" pitchFamily="18" charset="0"/>
              </a:rPr>
              <a:t>наличие и причины перерасхода финансовых средств на осу­ществление проекта;</a:t>
            </a:r>
          </a:p>
          <a:p>
            <a:pPr marL="342900" lvl="0" indent="-342900" algn="just">
              <a:buFont typeface="Arial" pitchFamily="34" charset="0"/>
              <a:buChar char="•"/>
            </a:pPr>
            <a:r>
              <a:rPr lang="ru-RU" sz="2200" dirty="0">
                <a:latin typeface="Times New Roman" pitchFamily="18" charset="0"/>
                <a:cs typeface="Times New Roman" pitchFamily="18" charset="0"/>
              </a:rPr>
              <a:t>сравнительный анализ запланированной и фактически достиг­нутой эффективности проекта.</a:t>
            </a:r>
          </a:p>
          <a:p>
            <a:pPr indent="441325" algn="just"/>
            <a:r>
              <a:rPr lang="ru-RU" sz="2200" dirty="0">
                <a:latin typeface="Times New Roman" pitchFamily="18" charset="0"/>
                <a:cs typeface="Times New Roman" pitchFamily="18" charset="0"/>
              </a:rPr>
              <a:t>Как показывает опыт реализации инвестиционных проектов во всем мире, для достижения максимальной эффективности оценки необходимо соблюдение следующих принципов:</a:t>
            </a:r>
          </a:p>
          <a:p>
            <a:pPr marL="342900" lvl="0" indent="-342900" algn="just">
              <a:buFont typeface="Arial" pitchFamily="34" charset="0"/>
              <a:buChar char="•"/>
            </a:pPr>
            <a:r>
              <a:rPr lang="ru-RU" sz="2200" dirty="0">
                <a:latin typeface="Times New Roman" pitchFamily="18" charset="0"/>
                <a:cs typeface="Times New Roman" pitchFamily="18" charset="0"/>
              </a:rPr>
              <a:t>в проведении оценки обязательно должны участвовать лица, осуществлявшие разработку и реализацию проекта;</a:t>
            </a:r>
          </a:p>
          <a:p>
            <a:pPr marL="342900" lvl="0" indent="-342900" algn="just">
              <a:buFont typeface="Arial" pitchFamily="34" charset="0"/>
              <a:buChar char="•"/>
            </a:pPr>
            <a:r>
              <a:rPr lang="ru-RU" sz="2200" dirty="0">
                <a:latin typeface="Times New Roman" pitchFamily="18" charset="0"/>
                <a:cs typeface="Times New Roman" pitchFamily="18" charset="0"/>
              </a:rPr>
              <a:t>качество оценки должно соответствовать уровню сложности проекта;</a:t>
            </a:r>
          </a:p>
          <a:p>
            <a:pPr marL="342900" lvl="0" indent="-342900" algn="just">
              <a:buFont typeface="Arial" pitchFamily="34" charset="0"/>
              <a:buChar char="•"/>
            </a:pPr>
            <a:r>
              <a:rPr lang="ru-RU" sz="2200" dirty="0">
                <a:latin typeface="Times New Roman" pitchFamily="18" charset="0"/>
                <a:cs typeface="Times New Roman" pitchFamily="18" charset="0"/>
              </a:rPr>
              <a:t>оценка должна быть максимально объективной;</a:t>
            </a:r>
          </a:p>
          <a:p>
            <a:pPr marL="342900" lvl="0" indent="-342900" algn="just">
              <a:buFont typeface="Arial" pitchFamily="34" charset="0"/>
              <a:buChar char="•"/>
            </a:pPr>
            <a:r>
              <a:rPr lang="ru-RU" sz="2200" dirty="0">
                <a:latin typeface="Times New Roman" pitchFamily="18" charset="0"/>
                <a:cs typeface="Times New Roman" pitchFamily="18" charset="0"/>
              </a:rPr>
              <a:t>результаты оценки должны быть доступны всем заинтересован­ным сторонам.</a:t>
            </a:r>
          </a:p>
        </p:txBody>
      </p:sp>
    </p:spTree>
    <p:extLst>
      <p:ext uri="{BB962C8B-B14F-4D97-AF65-F5344CB8AC3E}">
        <p14:creationId xmlns:p14="http://schemas.microsoft.com/office/powerpoint/2010/main" val="35525251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201972"/>
          </a:xfrm>
          <a:prstGeom prst="rect">
            <a:avLst/>
          </a:prstGeom>
        </p:spPr>
        <p:txBody>
          <a:bodyPr wrap="square">
            <a:spAutoFit/>
          </a:bodyPr>
          <a:lstStyle/>
          <a:p>
            <a:pPr algn="ctr"/>
            <a:r>
              <a:rPr lang="ru-RU" sz="2200" b="1" dirty="0">
                <a:latin typeface="Times New Roman" pitchFamily="18" charset="0"/>
                <a:cs typeface="Times New Roman" pitchFamily="18" charset="0"/>
              </a:rPr>
              <a:t>Тема 3. АСПЕКТЫ АНАЛИЗА ПРОЕКТА</a:t>
            </a:r>
          </a:p>
          <a:p>
            <a:pPr algn="ctr"/>
            <a:r>
              <a:rPr lang="ru-RU" sz="2200" dirty="0">
                <a:latin typeface="Times New Roman" pitchFamily="18" charset="0"/>
                <a:cs typeface="Times New Roman" pitchFamily="18" charset="0"/>
              </a:rPr>
              <a:t> </a:t>
            </a:r>
          </a:p>
          <a:p>
            <a:pPr indent="449263" algn="just"/>
            <a:r>
              <a:rPr lang="ru-RU" sz="2200" dirty="0">
                <a:latin typeface="Times New Roman" pitchFamily="18" charset="0"/>
                <a:cs typeface="Times New Roman" pitchFamily="18" charset="0"/>
              </a:rPr>
              <a:t>Одним из важнейших этапов проектного цикла является подго­товка технико-экономического обоснования, которое должно дать ответ на вопрос о целесообразности реализации проекта. Оценка осуществимости, эффективности и рискованности проекта прово­дится с помощью специальной методики, которая позволяет сис­темно оценить его достоинства. Как правило, выде­ляют 7 основных аспектов проектного анализа:</a:t>
            </a:r>
          </a:p>
          <a:p>
            <a:pPr marL="1179513" lvl="0" indent="-457200" algn="just">
              <a:buFont typeface="+mj-lt"/>
              <a:buAutoNum type="arabicPeriod"/>
            </a:pPr>
            <a:r>
              <a:rPr lang="ru-RU" sz="2200" dirty="0">
                <a:latin typeface="Times New Roman" pitchFamily="18" charset="0"/>
                <a:cs typeface="Times New Roman" pitchFamily="18" charset="0"/>
              </a:rPr>
              <a:t>технический;</a:t>
            </a:r>
          </a:p>
          <a:p>
            <a:pPr marL="1179513" lvl="0" indent="-457200" algn="just">
              <a:buFont typeface="+mj-lt"/>
              <a:buAutoNum type="arabicPeriod"/>
            </a:pPr>
            <a:r>
              <a:rPr lang="ru-RU" sz="2200" dirty="0">
                <a:latin typeface="Times New Roman" pitchFamily="18" charset="0"/>
                <a:cs typeface="Times New Roman" pitchFamily="18" charset="0"/>
              </a:rPr>
              <a:t>институциональный;</a:t>
            </a:r>
          </a:p>
          <a:p>
            <a:pPr marL="1179513" lvl="0" indent="-457200" algn="just">
              <a:buFont typeface="+mj-lt"/>
              <a:buAutoNum type="arabicPeriod"/>
            </a:pPr>
            <a:r>
              <a:rPr lang="ru-RU" sz="2200" dirty="0">
                <a:latin typeface="Times New Roman" pitchFamily="18" charset="0"/>
                <a:cs typeface="Times New Roman" pitchFamily="18" charset="0"/>
              </a:rPr>
              <a:t>социальный;</a:t>
            </a:r>
          </a:p>
          <a:p>
            <a:pPr marL="1179513" lvl="0" indent="-457200" algn="just">
              <a:buFont typeface="+mj-lt"/>
              <a:buAutoNum type="arabicPeriod"/>
            </a:pPr>
            <a:r>
              <a:rPr lang="ru-RU" sz="2200" dirty="0">
                <a:latin typeface="Times New Roman" pitchFamily="18" charset="0"/>
                <a:cs typeface="Times New Roman" pitchFamily="18" charset="0"/>
              </a:rPr>
              <a:t>экологический;</a:t>
            </a:r>
          </a:p>
          <a:p>
            <a:pPr marL="1179513" lvl="0" indent="-457200" algn="just">
              <a:buFont typeface="+mj-lt"/>
              <a:buAutoNum type="arabicPeriod"/>
            </a:pPr>
            <a:r>
              <a:rPr lang="ru-RU" sz="2200" dirty="0">
                <a:latin typeface="Times New Roman" pitchFamily="18" charset="0"/>
                <a:cs typeface="Times New Roman" pitchFamily="18" charset="0"/>
              </a:rPr>
              <a:t>коммерческий;</a:t>
            </a:r>
          </a:p>
          <a:p>
            <a:pPr marL="1179513" lvl="0" indent="-457200" algn="just">
              <a:buFont typeface="+mj-lt"/>
              <a:buAutoNum type="arabicPeriod"/>
            </a:pPr>
            <a:r>
              <a:rPr lang="ru-RU" sz="2200" dirty="0">
                <a:latin typeface="Times New Roman" pitchFamily="18" charset="0"/>
                <a:cs typeface="Times New Roman" pitchFamily="18" charset="0"/>
              </a:rPr>
              <a:t>финансовый;</a:t>
            </a:r>
          </a:p>
          <a:p>
            <a:pPr marL="1179513" indent="-457200" algn="just">
              <a:buFont typeface="+mj-lt"/>
              <a:buAutoNum type="arabicPeriod"/>
            </a:pPr>
            <a:r>
              <a:rPr lang="ru-RU" sz="2200" dirty="0">
                <a:latin typeface="Times New Roman" pitchFamily="18" charset="0"/>
                <a:cs typeface="Times New Roman" pitchFamily="18" charset="0"/>
              </a:rPr>
              <a:t>экономический (с позиций национальной экономики</a:t>
            </a:r>
            <a:r>
              <a:rPr lang="ru-RU" sz="2200" dirty="0" smtClean="0">
                <a:latin typeface="Times New Roman" pitchFamily="18" charset="0"/>
                <a:cs typeface="Times New Roman" pitchFamily="18" charset="0"/>
              </a:rPr>
              <a:t>).</a:t>
            </a:r>
          </a:p>
          <a:p>
            <a:pPr indent="449263" algn="just"/>
            <a:r>
              <a:rPr lang="ru-RU" sz="2200" dirty="0" smtClean="0">
                <a:latin typeface="Times New Roman" pitchFamily="18" charset="0"/>
                <a:cs typeface="Times New Roman" pitchFamily="18" charset="0"/>
              </a:rPr>
              <a:t>Каждый </a:t>
            </a:r>
            <a:r>
              <a:rPr lang="ru-RU" sz="2200" dirty="0">
                <a:latin typeface="Times New Roman" pitchFamily="18" charset="0"/>
                <a:cs typeface="Times New Roman" pitchFamily="18" charset="0"/>
              </a:rPr>
              <a:t>из этих аспектов позволяет рассмотреть проект под определенным углом зрения, не упустив существенных его сто­рон. Результаты анализа по всем аспектам обобщаются и дела­ется окончательный вывод об осуществимости и эффективнос­ти проекта.</a:t>
            </a:r>
          </a:p>
          <a:p>
            <a:pPr marL="1179513" indent="-457200" algn="just">
              <a:buFont typeface="+mj-lt"/>
              <a:buAutoNum type="arabicPeriod"/>
            </a:pP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8961504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494085"/>
          </a:xfrm>
          <a:prstGeom prst="rect">
            <a:avLst/>
          </a:prstGeom>
        </p:spPr>
        <p:txBody>
          <a:bodyPr wrap="square">
            <a:spAutoFit/>
          </a:bodyPr>
          <a:lstStyle/>
          <a:p>
            <a:pPr algn="ctr"/>
            <a:r>
              <a:rPr lang="ru-RU" sz="2600" b="1" dirty="0">
                <a:latin typeface="Times New Roman" pitchFamily="18" charset="0"/>
                <a:cs typeface="Times New Roman" pitchFamily="18" charset="0"/>
              </a:rPr>
              <a:t>1. ТЕХНИЧЕСКИЙ АНАЛИЗ</a:t>
            </a:r>
            <a:endParaRPr lang="ru-RU" sz="2600" dirty="0">
              <a:latin typeface="Times New Roman" pitchFamily="18" charset="0"/>
              <a:cs typeface="Times New Roman" pitchFamily="18" charset="0"/>
            </a:endParaRPr>
          </a:p>
          <a:p>
            <a:pPr indent="449263" algn="just"/>
            <a:r>
              <a:rPr lang="ru-RU" sz="2600" dirty="0">
                <a:latin typeface="Times New Roman" pitchFamily="18" charset="0"/>
                <a:cs typeface="Times New Roman" pitchFamily="18" charset="0"/>
              </a:rPr>
              <a:t>При разработке и в ходе осуществления практически всех ин­вестиционных проектов возникают проблемы технического харак­тера. Спектр этих проблем, как правило, настолько широк, что приводит к необходимости их объединения в крупные относитель­но однородные категории:</a:t>
            </a:r>
          </a:p>
          <a:p>
            <a:pPr marL="890588" indent="-457200" algn="just">
              <a:buFont typeface="Arial" pitchFamily="34" charset="0"/>
              <a:buChar char="•"/>
            </a:pPr>
            <a:r>
              <a:rPr lang="ru-RU" sz="2600" dirty="0">
                <a:latin typeface="Times New Roman" pitchFamily="18" charset="0"/>
                <a:cs typeface="Times New Roman" pitchFamily="18" charset="0"/>
              </a:rPr>
              <a:t>масштаб проекта;</a:t>
            </a:r>
          </a:p>
          <a:p>
            <a:pPr marL="890588" indent="-457200" algn="just">
              <a:buFont typeface="Arial" pitchFamily="34" charset="0"/>
              <a:buChar char="•"/>
            </a:pPr>
            <a:r>
              <a:rPr lang="ru-RU" sz="2600" dirty="0">
                <a:latin typeface="Times New Roman" pitchFamily="18" charset="0"/>
                <a:cs typeface="Times New Roman" pitchFamily="18" charset="0"/>
              </a:rPr>
              <a:t>компонентный состав;</a:t>
            </a:r>
          </a:p>
          <a:p>
            <a:pPr marL="890588" indent="-457200" algn="just">
              <a:buFont typeface="Arial" pitchFamily="34" charset="0"/>
              <a:buChar char="•"/>
            </a:pPr>
            <a:r>
              <a:rPr lang="ru-RU" sz="2600" dirty="0">
                <a:latin typeface="Times New Roman" pitchFamily="18" charset="0"/>
                <a:cs typeface="Times New Roman" pitchFamily="18" charset="0"/>
              </a:rPr>
              <a:t>местоположение;</a:t>
            </a:r>
          </a:p>
          <a:p>
            <a:pPr marL="890588" indent="-457200" algn="just">
              <a:buFont typeface="Arial" pitchFamily="34" charset="0"/>
              <a:buChar char="•"/>
            </a:pPr>
            <a:r>
              <a:rPr lang="ru-RU" sz="2600" dirty="0">
                <a:latin typeface="Times New Roman" pitchFamily="18" charset="0"/>
                <a:cs typeface="Times New Roman" pitchFamily="18" charset="0"/>
              </a:rPr>
              <a:t>сроки реализации;</a:t>
            </a:r>
          </a:p>
          <a:p>
            <a:pPr marL="890588" indent="-457200" algn="just">
              <a:buFont typeface="Arial" pitchFamily="34" charset="0"/>
              <a:buChar char="•"/>
            </a:pPr>
            <a:r>
              <a:rPr lang="ru-RU" sz="2600" dirty="0">
                <a:latin typeface="Times New Roman" pitchFamily="18" charset="0"/>
                <a:cs typeface="Times New Roman" pitchFamily="18" charset="0"/>
              </a:rPr>
              <a:t>выбор технологии;</a:t>
            </a:r>
          </a:p>
          <a:p>
            <a:pPr marL="890588" indent="-457200" algn="just">
              <a:buFont typeface="Arial" pitchFamily="34" charset="0"/>
              <a:buChar char="•"/>
            </a:pPr>
            <a:r>
              <a:rPr lang="ru-RU" sz="2600" dirty="0">
                <a:latin typeface="Times New Roman" pitchFamily="18" charset="0"/>
                <a:cs typeface="Times New Roman" pitchFamily="18" charset="0"/>
              </a:rPr>
              <a:t>прочие технические и технологические вопросы.</a:t>
            </a:r>
          </a:p>
          <a:p>
            <a:pPr indent="449263" algn="just"/>
            <a:r>
              <a:rPr lang="ru-RU" sz="2600" dirty="0">
                <a:latin typeface="Times New Roman" pitchFamily="18" charset="0"/>
                <a:cs typeface="Times New Roman" pitchFamily="18" charset="0"/>
              </a:rPr>
              <a:t>Технический анализ всегда проводится параллельно с другими видами анализа, поскольку в нем используются результаты фи­нансовых, экологических, коммерческих и других оценок.</a:t>
            </a:r>
          </a:p>
        </p:txBody>
      </p:sp>
    </p:spTree>
    <p:extLst>
      <p:ext uri="{BB962C8B-B14F-4D97-AF65-F5344CB8AC3E}">
        <p14:creationId xmlns:p14="http://schemas.microsoft.com/office/powerpoint/2010/main" val="1062979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894195"/>
          </a:xfrm>
          <a:prstGeom prst="rect">
            <a:avLst/>
          </a:prstGeom>
        </p:spPr>
        <p:txBody>
          <a:bodyPr wrap="square">
            <a:spAutoFit/>
          </a:bodyPr>
          <a:lstStyle/>
          <a:p>
            <a:pPr indent="449263" algn="just"/>
            <a:r>
              <a:rPr lang="ru-RU" sz="2600" b="1" dirty="0">
                <a:latin typeface="Times New Roman" pitchFamily="18" charset="0"/>
                <a:cs typeface="Times New Roman" pitchFamily="18" charset="0"/>
              </a:rPr>
              <a:t>Масштаб проекта </a:t>
            </a:r>
            <a:r>
              <a:rPr lang="ru-RU" sz="2600" dirty="0">
                <a:latin typeface="Times New Roman" pitchFamily="18" charset="0"/>
                <a:cs typeface="Times New Roman" pitchFamily="18" charset="0"/>
              </a:rPr>
              <a:t>почти всегда является переменной величи­ной, которая определяется в ходе его разработки. В сельском хо­зяйстве и промышленности он зависит в первую очередь от спроса на продукцию. Существенное влияние оказывают возможности организации, осуществляющей проект. </a:t>
            </a:r>
          </a:p>
          <a:p>
            <a:pPr indent="449263" algn="just"/>
            <a:r>
              <a:rPr lang="ru-RU" sz="2600" b="1" dirty="0">
                <a:latin typeface="Times New Roman" pitchFamily="18" charset="0"/>
                <a:cs typeface="Times New Roman" pitchFamily="18" charset="0"/>
              </a:rPr>
              <a:t>Компонентный состав проектов.</a:t>
            </a:r>
            <a:endParaRPr lang="ru-RU" sz="2600" dirty="0">
              <a:latin typeface="Times New Roman" pitchFamily="18" charset="0"/>
              <a:cs typeface="Times New Roman" pitchFamily="18" charset="0"/>
            </a:endParaRPr>
          </a:p>
          <a:p>
            <a:pPr indent="449263" algn="just"/>
            <a:r>
              <a:rPr lang="ru-RU" sz="2600" dirty="0">
                <a:latin typeface="Times New Roman" pitchFamily="18" charset="0"/>
                <a:cs typeface="Times New Roman" pitchFamily="18" charset="0"/>
              </a:rPr>
              <a:t>Многие проекты развития состоят из компонентов, относя­щихся к различным секторам или видам деятельности. Например, проект, связанный с сельскохозяйственным производством, мо­жет включать освоение систем орошения и дренажа, производство различных видов продукции, создание службы содействия разви­тию территории, строительство сельских дорог и таких элементов социальной инфраструктуры, </a:t>
            </a:r>
            <a:r>
              <a:rPr lang="ru-RU" sz="2600" dirty="0" smtClean="0">
                <a:latin typeface="Times New Roman" pitchFamily="18" charset="0"/>
                <a:cs typeface="Times New Roman" pitchFamily="18" charset="0"/>
              </a:rPr>
              <a:t>школы </a:t>
            </a:r>
            <a:r>
              <a:rPr lang="ru-RU" sz="2600" dirty="0">
                <a:latin typeface="Times New Roman" pitchFamily="18" charset="0"/>
                <a:cs typeface="Times New Roman" pitchFamily="18" charset="0"/>
              </a:rPr>
              <a:t>и медицинские учреждения.</a:t>
            </a:r>
          </a:p>
          <a:p>
            <a:pPr indent="449263" algn="just"/>
            <a:r>
              <a:rPr lang="ru-RU" sz="2600" dirty="0">
                <a:latin typeface="Times New Roman" pitchFamily="18" charset="0"/>
                <a:cs typeface="Times New Roman" pitchFamily="18" charset="0"/>
              </a:rPr>
              <a:t>Первоочередная задача анализа — прояснить взаимоотношения между различными компонентами проекта. </a:t>
            </a:r>
          </a:p>
        </p:txBody>
      </p:sp>
    </p:spTree>
    <p:extLst>
      <p:ext uri="{BB962C8B-B14F-4D97-AF65-F5344CB8AC3E}">
        <p14:creationId xmlns:p14="http://schemas.microsoft.com/office/powerpoint/2010/main" val="15724440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63417"/>
          </a:xfrm>
          <a:prstGeom prst="rect">
            <a:avLst/>
          </a:prstGeom>
        </p:spPr>
        <p:txBody>
          <a:bodyPr wrap="square">
            <a:spAutoFit/>
          </a:bodyPr>
          <a:lstStyle/>
          <a:p>
            <a:pPr algn="just"/>
            <a:r>
              <a:rPr lang="ru-RU" sz="2000" b="1" dirty="0">
                <a:latin typeface="Times New Roman" pitchFamily="18" charset="0"/>
                <a:cs typeface="Times New Roman" pitchFamily="18" charset="0"/>
              </a:rPr>
              <a:t>Местоположение.</a:t>
            </a:r>
            <a:endParaRPr lang="ru-RU" sz="2000" dirty="0">
              <a:latin typeface="Times New Roman" pitchFamily="18" charset="0"/>
              <a:cs typeface="Times New Roman" pitchFamily="18" charset="0"/>
            </a:endParaRPr>
          </a:p>
          <a:p>
            <a:pPr algn="just"/>
            <a:r>
              <a:rPr lang="ru-RU" sz="2000" dirty="0">
                <a:latin typeface="Times New Roman" pitchFamily="18" charset="0"/>
                <a:cs typeface="Times New Roman" pitchFamily="18" charset="0"/>
              </a:rPr>
              <a:t>Факторы, определяющие местоположение проекта, столь же разнообразны, как и факторы, влияющие на его масштаб, и они также должны быть проанализированы. Наилучшим является та­кое местоположение, которое максимизирует конечный резуль­тат. В большинстве случаев его выбор связан с необходимостью компромисса между различными соображениями. Каждому реше­нию свойственны свои достоинства и недостатки; их оценивают, выбирают наилучшее.</a:t>
            </a:r>
          </a:p>
          <a:p>
            <a:pPr algn="just"/>
            <a:r>
              <a:rPr lang="ru-RU" sz="2000" dirty="0">
                <a:latin typeface="Times New Roman" pitchFamily="18" charset="0"/>
                <a:cs typeface="Times New Roman" pitchFamily="18" charset="0"/>
              </a:rPr>
              <a:t>Различные варианты рассматривают с учетом близости и сто­имости:</a:t>
            </a:r>
          </a:p>
          <a:p>
            <a:pPr algn="just"/>
            <a:r>
              <a:rPr lang="ru-RU" sz="2000" dirty="0">
                <a:latin typeface="Times New Roman" pitchFamily="18" charset="0"/>
                <a:cs typeface="Times New Roman" pitchFamily="18" charset="0"/>
              </a:rPr>
              <a:t>подходящего земельного участка с приемлемыми физическими характеристиками (ландшафт, условия для строительства и т.д.);</a:t>
            </a:r>
          </a:p>
          <a:p>
            <a:pPr algn="just"/>
            <a:r>
              <a:rPr lang="ru-RU" sz="2000" dirty="0">
                <a:latin typeface="Times New Roman" pitchFamily="18" charset="0"/>
                <a:cs typeface="Times New Roman" pitchFamily="18" charset="0"/>
              </a:rPr>
              <a:t>рынков сырья и материалов;</a:t>
            </a:r>
          </a:p>
          <a:p>
            <a:pPr algn="just"/>
            <a:r>
              <a:rPr lang="ru-RU" sz="2000" dirty="0">
                <a:latin typeface="Times New Roman" pitchFamily="18" charset="0"/>
                <a:cs typeface="Times New Roman" pitchFamily="18" charset="0"/>
              </a:rPr>
              <a:t>рынков продукции, производство которой предполагается по проекту;</a:t>
            </a:r>
          </a:p>
          <a:p>
            <a:pPr algn="just"/>
            <a:r>
              <a:rPr lang="ru-RU" sz="2000" dirty="0">
                <a:latin typeface="Times New Roman" pitchFamily="18" charset="0"/>
                <a:cs typeface="Times New Roman" pitchFamily="18" charset="0"/>
              </a:rPr>
              <a:t>источников энергии;</a:t>
            </a:r>
          </a:p>
          <a:p>
            <a:pPr algn="just"/>
            <a:r>
              <a:rPr lang="ru-RU" sz="2000" dirty="0">
                <a:latin typeface="Times New Roman" pitchFamily="18" charset="0"/>
                <a:cs typeface="Times New Roman" pitchFamily="18" charset="0"/>
              </a:rPr>
              <a:t>производственной инфраструктуры (воды, линий электро­передач, топлива, средств связи, автомобильных и железных до­рог и т. д.);</a:t>
            </a:r>
          </a:p>
          <a:p>
            <a:pPr algn="just"/>
            <a:r>
              <a:rPr lang="ru-RU" sz="2000" dirty="0">
                <a:latin typeface="Times New Roman" pitchFamily="18" charset="0"/>
                <a:cs typeface="Times New Roman" pitchFamily="18" charset="0"/>
              </a:rPr>
              <a:t>социальной инфраструктуры (детских садов, школ, магазинов, поликлиник, больниц и т.д.);</a:t>
            </a:r>
          </a:p>
          <a:p>
            <a:pPr algn="just"/>
            <a:r>
              <a:rPr lang="ru-RU" sz="2000" dirty="0">
                <a:latin typeface="Times New Roman" pitchFamily="18" charset="0"/>
                <a:cs typeface="Times New Roman" pitchFamily="18" charset="0"/>
              </a:rPr>
              <a:t>рабочей силы (квалифицированной, низкоквалифицированной, неквалифицированной).</a:t>
            </a:r>
          </a:p>
          <a:p>
            <a:pPr algn="just"/>
            <a:r>
              <a:rPr lang="ru-RU" sz="2000" dirty="0">
                <a:latin typeface="Times New Roman" pitchFamily="18" charset="0"/>
                <a:cs typeface="Times New Roman" pitchFamily="18" charset="0"/>
              </a:rPr>
              <a:t>Выбранный вариант должен обеспечивать устойчивую реализа­цию проекта и получение максимальных доходов при минималь­ных затратах.</a:t>
            </a:r>
          </a:p>
        </p:txBody>
      </p:sp>
    </p:spTree>
    <p:extLst>
      <p:ext uri="{BB962C8B-B14F-4D97-AF65-F5344CB8AC3E}">
        <p14:creationId xmlns:p14="http://schemas.microsoft.com/office/powerpoint/2010/main" val="23750059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324528" cy="6740307"/>
          </a:xfrm>
          <a:prstGeom prst="rect">
            <a:avLst/>
          </a:prstGeom>
        </p:spPr>
        <p:txBody>
          <a:bodyPr wrap="square">
            <a:spAutoFit/>
          </a:bodyPr>
          <a:lstStyle/>
          <a:p>
            <a:pPr indent="449263" algn="just"/>
            <a:r>
              <a:rPr lang="ru-RU" sz="2400" b="1" dirty="0">
                <a:latin typeface="Times New Roman" pitchFamily="18" charset="0"/>
                <a:cs typeface="Times New Roman" pitchFamily="18" charset="0"/>
              </a:rPr>
              <a:t>Выбор технологии.</a:t>
            </a:r>
            <a:endParaRPr lang="ru-RU" sz="2400" dirty="0">
              <a:latin typeface="Times New Roman" pitchFamily="18" charset="0"/>
              <a:cs typeface="Times New Roman" pitchFamily="18" charset="0"/>
            </a:endParaRPr>
          </a:p>
          <a:p>
            <a:pPr indent="449263" algn="just"/>
            <a:r>
              <a:rPr lang="ru-RU" sz="2400" dirty="0">
                <a:latin typeface="Times New Roman" pitchFamily="18" charset="0"/>
                <a:cs typeface="Times New Roman" pitchFamily="18" charset="0"/>
              </a:rPr>
              <a:t>Технический анализ включает изучение альтернативных вари­антов инженерно-технической проработки проекта. В частности, если предусматривается производство новой продукции или вне­дрение совершенно новой (для данного объекта инвестиций) тех­нологии, как правило, имеется выбор из нескольких вариантов. При его осуществлении руководствуются обычными соображени­ями целесообразности и эффективности. Из доступных техноло­гий выбирают ту, которая в наибольшей степени соответствует за­явленным целям проекта и сложившимся (или планируемым) ус­ловиям на объекте, в том числе:</a:t>
            </a:r>
          </a:p>
          <a:p>
            <a:pPr indent="449263" algn="just"/>
            <a:r>
              <a:rPr lang="ru-RU" sz="2400" dirty="0">
                <a:latin typeface="Times New Roman" pitchFamily="18" charset="0"/>
                <a:cs typeface="Times New Roman" pitchFamily="18" charset="0"/>
              </a:rPr>
              <a:t>квалификации инженерно-технических кадров и прочего пер­сонала, который будет применять данную технологию;</a:t>
            </a:r>
          </a:p>
          <a:p>
            <a:pPr indent="449263" algn="just"/>
            <a:r>
              <a:rPr lang="ru-RU" sz="2400" dirty="0">
                <a:latin typeface="Times New Roman" pitchFamily="18" charset="0"/>
                <a:cs typeface="Times New Roman" pitchFamily="18" charset="0"/>
              </a:rPr>
              <a:t>техническим условиям применения оборудования (наличие ис­точников энергии, мощность, напряжение и стабильность элект­роснабжения, действующие системы водоснабжения, канализации, связи и т. д.);</a:t>
            </a:r>
          </a:p>
          <a:p>
            <a:pPr indent="449263" algn="just"/>
            <a:r>
              <a:rPr lang="ru-RU" sz="2400" dirty="0">
                <a:latin typeface="Times New Roman" pitchFamily="18" charset="0"/>
                <a:cs typeface="Times New Roman" pitchFamily="18" charset="0"/>
              </a:rPr>
              <a:t>возможностям размещения элементов технологии и др.</a:t>
            </a:r>
          </a:p>
        </p:txBody>
      </p:sp>
    </p:spTree>
    <p:extLst>
      <p:ext uri="{BB962C8B-B14F-4D97-AF65-F5344CB8AC3E}">
        <p14:creationId xmlns:p14="http://schemas.microsoft.com/office/powerpoint/2010/main" val="28014830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162"/>
            <a:ext cx="9144000" cy="6555641"/>
          </a:xfrm>
          <a:prstGeom prst="rect">
            <a:avLst/>
          </a:prstGeom>
        </p:spPr>
        <p:txBody>
          <a:bodyPr wrap="square">
            <a:spAutoFit/>
          </a:bodyPr>
          <a:lstStyle/>
          <a:p>
            <a:pPr algn="ctr"/>
            <a:r>
              <a:rPr lang="ru-RU" sz="2000" b="1" dirty="0">
                <a:latin typeface="Times New Roman" pitchFamily="18" charset="0"/>
                <a:cs typeface="Times New Roman" pitchFamily="18" charset="0"/>
              </a:rPr>
              <a:t>2. ИНСТИТУЦИОНАЛЬНЫЙ АНАЛИЗ</a:t>
            </a:r>
            <a:endParaRPr lang="ru-RU" sz="2000" dirty="0">
              <a:latin typeface="Times New Roman" pitchFamily="18" charset="0"/>
              <a:cs typeface="Times New Roman" pitchFamily="18" charset="0"/>
            </a:endParaRPr>
          </a:p>
          <a:p>
            <a:pPr indent="449263" algn="just"/>
            <a:r>
              <a:rPr lang="ru-RU" sz="2000" dirty="0">
                <a:latin typeface="Times New Roman" pitchFamily="18" charset="0"/>
                <a:cs typeface="Times New Roman" pitchFamily="18" charset="0"/>
              </a:rPr>
              <a:t>Результаты реализации проекта во многом зависят, с одной стороны, от внутренних характеристик организаций, которые его осуществляют (фирмы, предприятия, агентства и др.), с другой — от внешних институциональных условий, в среде которых проект выполняется (система государственной экономической политики и регулирования, правовое поле, система институтов государст­венной власти и т. д.).</a:t>
            </a:r>
          </a:p>
          <a:p>
            <a:pPr indent="449263" algn="just"/>
            <a:r>
              <a:rPr lang="ru-RU" sz="2000" dirty="0">
                <a:latin typeface="Times New Roman" pitchFamily="18" charset="0"/>
                <a:cs typeface="Times New Roman" pitchFamily="18" charset="0"/>
              </a:rPr>
              <a:t>Институциональный аспект проектного анализа затрагивает ор­ганизационные и политические условия реализации проекта. Его направленность может различаться в зависимости:</a:t>
            </a:r>
          </a:p>
          <a:p>
            <a:pPr marL="728663" indent="-342900" algn="just">
              <a:buFont typeface="Arial" pitchFamily="34" charset="0"/>
              <a:buChar char="•"/>
            </a:pPr>
            <a:r>
              <a:rPr lang="ru-RU" sz="2000" dirty="0">
                <a:latin typeface="Times New Roman" pitchFamily="18" charset="0"/>
                <a:cs typeface="Times New Roman" pitchFamily="18" charset="0"/>
              </a:rPr>
              <a:t>от масштаба проекта (уровень страны, отрасли, региона, пред­приятия, фирмы);</a:t>
            </a:r>
          </a:p>
          <a:p>
            <a:pPr marL="728663" indent="-342900" algn="just">
              <a:buFont typeface="Arial" pitchFamily="34" charset="0"/>
              <a:buChar char="•"/>
            </a:pPr>
            <a:r>
              <a:rPr lang="ru-RU" sz="2000" dirty="0">
                <a:latin typeface="Times New Roman" pitchFamily="18" charset="0"/>
                <a:cs typeface="Times New Roman" pitchFamily="18" charset="0"/>
              </a:rPr>
              <a:t>капитала, задействованного в проекте (государственный, част­ный, кооперативный и т.д.);</a:t>
            </a:r>
          </a:p>
          <a:p>
            <a:pPr marL="728663" indent="-342900" algn="just">
              <a:buFont typeface="Arial" pitchFamily="34" charset="0"/>
              <a:buChar char="•"/>
            </a:pPr>
            <a:r>
              <a:rPr lang="ru-RU" sz="2000" dirty="0">
                <a:latin typeface="Times New Roman" pitchFamily="18" charset="0"/>
                <a:cs typeface="Times New Roman" pitchFamily="18" charset="0"/>
              </a:rPr>
              <a:t>состава участников (по количеству, организационно-правовым формам);</a:t>
            </a:r>
          </a:p>
          <a:p>
            <a:pPr marL="728663" indent="-342900" algn="just">
              <a:buFont typeface="Arial" pitchFamily="34" charset="0"/>
              <a:buChar char="•"/>
            </a:pPr>
            <a:r>
              <a:rPr lang="ru-RU" sz="2000" dirty="0">
                <a:latin typeface="Times New Roman" pitchFamily="18" charset="0"/>
                <a:cs typeface="Times New Roman" pitchFamily="18" charset="0"/>
              </a:rPr>
              <a:t>назначения проекта (общественно значимый, предназначенный для развития частного предпринимательства и т. д.).</a:t>
            </a:r>
          </a:p>
          <a:p>
            <a:pPr indent="449263" algn="just"/>
            <a:r>
              <a:rPr lang="ru-RU" sz="2000" dirty="0">
                <a:latin typeface="Times New Roman" pitchFamily="18" charset="0"/>
                <a:cs typeface="Times New Roman" pitchFamily="18" charset="0"/>
              </a:rPr>
              <a:t>Цель институционального анализа заключается в оценке ка­чества как внутренних, так и внешних институциональных усло­вий реализации проекта и в выработке необходимых мер по рас­ширению возможностей фирмы-бенефициария для успешного его выполнения.</a:t>
            </a:r>
          </a:p>
        </p:txBody>
      </p:sp>
    </p:spTree>
    <p:extLst>
      <p:ext uri="{BB962C8B-B14F-4D97-AF65-F5344CB8AC3E}">
        <p14:creationId xmlns:p14="http://schemas.microsoft.com/office/powerpoint/2010/main" val="515155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740307"/>
          </a:xfrm>
          <a:prstGeom prst="rect">
            <a:avLst/>
          </a:prstGeom>
        </p:spPr>
        <p:txBody>
          <a:bodyPr wrap="square">
            <a:spAutoFit/>
          </a:bodyPr>
          <a:lstStyle/>
          <a:p>
            <a:pPr fontAlgn="t"/>
            <a:r>
              <a:rPr lang="ru-RU" sz="2400" b="1" dirty="0" smtClean="0">
                <a:latin typeface="Times New Roman" pitchFamily="18" charset="0"/>
                <a:cs typeface="Times New Roman" pitchFamily="18" charset="0"/>
                <a:hlinkClick r:id="rId2" action="ppaction://hlinkpres?slideindex=1&amp;slidetitle="/>
              </a:rPr>
              <a:t>Тема 4</a:t>
            </a:r>
            <a:r>
              <a:rPr lang="ru-RU" sz="2400" b="1" dirty="0">
                <a:latin typeface="Times New Roman" pitchFamily="18" charset="0"/>
                <a:cs typeface="Times New Roman" pitchFamily="18" charset="0"/>
                <a:hlinkClick r:id="rId2" action="ppaction://hlinkpres?slideindex=1&amp;slidetitle="/>
              </a:rPr>
              <a:t>. Основные методы анализа проектов. Инструментарий.</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4.1. Альтернативная стоимость капитала</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4.2. Ценность денег во времени</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4.3. Сравнение ситуации «с проектом» и «без проекта» при построении денежных потоков</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4.4. Маржинальный анализ</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4.5. Невозмещаемые затраты</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4.6. Основные критерии оценки проектов</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4.7. Финансовая реализуемость проекта</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4.8. Оценка эффективности участия в проекте</a:t>
            </a:r>
            <a:endParaRPr lang="ru-RU" sz="2400" dirty="0">
              <a:latin typeface="Times New Roman" pitchFamily="18" charset="0"/>
              <a:cs typeface="Times New Roman" pitchFamily="18" charset="0"/>
            </a:endParaRPr>
          </a:p>
          <a:p>
            <a:pPr fontAlgn="t"/>
            <a:r>
              <a:rPr lang="ru-RU" sz="2400" b="1" dirty="0" smtClean="0">
                <a:latin typeface="Times New Roman" pitchFamily="18" charset="0"/>
                <a:cs typeface="Times New Roman" pitchFamily="18" charset="0"/>
                <a:hlinkClick r:id="rId3" action="ppaction://hlinkpres?slideindex=1&amp;slidetitle="/>
              </a:rPr>
              <a:t>Тема 5</a:t>
            </a:r>
            <a:r>
              <a:rPr lang="ru-RU" sz="2400" b="1" dirty="0">
                <a:latin typeface="Times New Roman" pitchFamily="18" charset="0"/>
                <a:cs typeface="Times New Roman" pitchFamily="18" charset="0"/>
                <a:hlinkClick r:id="rId3" action="ppaction://hlinkpres?slideindex=1&amp;slidetitle="/>
              </a:rPr>
              <a:t>. Анализ финансового состояния участников инвестиционного проекта</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5.1. Бухгалтерская отчетность как источник данных для анализа финансового состояния</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5.2. Влияние инвестиционных проектов на показатели финансовой отчетности</a:t>
            </a:r>
            <a:endParaRPr lang="ru-RU" sz="2400" dirty="0">
              <a:latin typeface="Times New Roman" pitchFamily="18" charset="0"/>
              <a:cs typeface="Times New Roman" pitchFamily="18" charset="0"/>
            </a:endParaRPr>
          </a:p>
          <a:p>
            <a:pPr fontAlgn="t"/>
            <a:r>
              <a:rPr lang="ru-RU" sz="2400" b="1" dirty="0">
                <a:latin typeface="Times New Roman" pitchFamily="18" charset="0"/>
                <a:cs typeface="Times New Roman" pitchFamily="18" charset="0"/>
              </a:rPr>
              <a:t>5.3. Схема анализа финансового состояния с учетом инфляции и правил </a:t>
            </a:r>
            <a:r>
              <a:rPr lang="ru-RU" sz="2400" b="1" dirty="0" smtClean="0">
                <a:latin typeface="Times New Roman" pitchFamily="18" charset="0"/>
                <a:cs typeface="Times New Roman" pitchFamily="18" charset="0"/>
              </a:rPr>
              <a:t>налогообложения</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6992903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61"/>
            <a:ext cx="9144000" cy="6740307"/>
          </a:xfrm>
          <a:prstGeom prst="rect">
            <a:avLst/>
          </a:prstGeom>
        </p:spPr>
        <p:txBody>
          <a:bodyPr wrap="square">
            <a:spAutoFit/>
          </a:bodyPr>
          <a:lstStyle/>
          <a:p>
            <a:pPr indent="449263" algn="just"/>
            <a:r>
              <a:rPr lang="ru-RU" b="1" dirty="0">
                <a:latin typeface="Times New Roman" pitchFamily="18" charset="0"/>
                <a:cs typeface="Times New Roman" pitchFamily="18" charset="0"/>
              </a:rPr>
              <a:t>Анализ внутренних институциональных условий </a:t>
            </a:r>
            <a:r>
              <a:rPr lang="ru-RU" dirty="0">
                <a:latin typeface="Times New Roman" pitchFamily="18" charset="0"/>
                <a:cs typeface="Times New Roman" pitchFamily="18" charset="0"/>
              </a:rPr>
              <a:t>проводится по следующим направлениям:</a:t>
            </a:r>
          </a:p>
          <a:p>
            <a:pPr indent="449263" algn="just"/>
            <a:r>
              <a:rPr lang="ru-RU" dirty="0">
                <a:latin typeface="Times New Roman" pitchFamily="18" charset="0"/>
                <a:cs typeface="Times New Roman" pitchFamily="18" charset="0"/>
              </a:rPr>
              <a:t>методы и технические средства управления фирмой в це­лом и реализацией проекта (включая мониторинг и оценку ре­зультатов);</a:t>
            </a:r>
          </a:p>
          <a:p>
            <a:pPr indent="449263" algn="just"/>
            <a:r>
              <a:rPr lang="ru-RU" dirty="0">
                <a:latin typeface="Times New Roman" pitchFamily="18" charset="0"/>
                <a:cs typeface="Times New Roman" pitchFamily="18" charset="0"/>
              </a:rPr>
              <a:t>структура управления и организационная структура фирмы;</a:t>
            </a:r>
          </a:p>
          <a:p>
            <a:pPr indent="449263" algn="just"/>
            <a:r>
              <a:rPr lang="ru-RU" dirty="0">
                <a:latin typeface="Times New Roman" pitchFamily="18" charset="0"/>
                <a:cs typeface="Times New Roman" pitchFamily="18" charset="0"/>
              </a:rPr>
              <a:t>система планирования, включая планирование инвестиций;</a:t>
            </a:r>
          </a:p>
          <a:p>
            <a:pPr indent="449263" algn="just"/>
            <a:r>
              <a:rPr lang="ru-RU" dirty="0">
                <a:latin typeface="Times New Roman" pitchFamily="18" charset="0"/>
                <a:cs typeface="Times New Roman" pitchFamily="18" charset="0"/>
              </a:rPr>
              <a:t>кадры и их подготовка;</a:t>
            </a:r>
          </a:p>
          <a:p>
            <a:pPr indent="449263" algn="just"/>
            <a:r>
              <a:rPr lang="ru-RU" dirty="0">
                <a:latin typeface="Times New Roman" pitchFamily="18" charset="0"/>
                <a:cs typeface="Times New Roman" pitchFamily="18" charset="0"/>
              </a:rPr>
              <a:t>финансовое управление, бюджетирование, организация учета и аудита;</a:t>
            </a:r>
          </a:p>
          <a:p>
            <a:pPr indent="449263" algn="just"/>
            <a:r>
              <a:rPr lang="ru-RU" dirty="0">
                <a:latin typeface="Times New Roman" pitchFamily="18" charset="0"/>
                <a:cs typeface="Times New Roman" pitchFamily="18" charset="0"/>
              </a:rPr>
              <a:t>система организации закупочно-сбытовой деятельности;</a:t>
            </a:r>
          </a:p>
          <a:p>
            <a:pPr indent="449263" algn="just"/>
            <a:r>
              <a:rPr lang="ru-RU" dirty="0">
                <a:latin typeface="Times New Roman" pitchFamily="18" charset="0"/>
                <a:cs typeface="Times New Roman" pitchFamily="18" charset="0"/>
              </a:rPr>
              <a:t>внутренняя политика фирмы (стратегия и тактика);</a:t>
            </a:r>
          </a:p>
          <a:p>
            <a:pPr indent="449263" algn="just"/>
            <a:r>
              <a:rPr lang="ru-RU" dirty="0">
                <a:latin typeface="Times New Roman" pitchFamily="18" charset="0"/>
                <a:cs typeface="Times New Roman" pitchFamily="18" charset="0"/>
              </a:rPr>
              <a:t>оценка надежности и жизнеспособности фирмы.</a:t>
            </a:r>
          </a:p>
          <a:p>
            <a:pPr indent="449263" algn="just"/>
            <a:r>
              <a:rPr lang="ru-RU" dirty="0">
                <a:latin typeface="Times New Roman" pitchFamily="18" charset="0"/>
                <a:cs typeface="Times New Roman" pitchFamily="18" charset="0"/>
              </a:rPr>
              <a:t>Анализ кадрового обеспечения включает несколько вопросов, таких, как квалификация и структура персонала, его заинтересо­ванность и т. п.</a:t>
            </a:r>
          </a:p>
          <a:p>
            <a:pPr indent="449263" algn="just"/>
            <a:r>
              <a:rPr lang="ru-RU" dirty="0">
                <a:latin typeface="Times New Roman" pitchFamily="18" charset="0"/>
                <a:cs typeface="Times New Roman" pitchFamily="18" charset="0"/>
              </a:rPr>
              <a:t>Анализ закупочно-сбытовой деятельности позволяет выявить узкие места в этой сфере и наметить меры по их устранению.</a:t>
            </a:r>
          </a:p>
          <a:p>
            <a:pPr indent="449263" algn="just"/>
            <a:r>
              <a:rPr lang="ru-RU" dirty="0">
                <a:latin typeface="Times New Roman" pitchFamily="18" charset="0"/>
                <a:cs typeface="Times New Roman" pitchFamily="18" charset="0"/>
              </a:rPr>
              <a:t>Анализ </a:t>
            </a:r>
            <a:r>
              <a:rPr lang="ru-RU" b="1" dirty="0">
                <a:latin typeface="Times New Roman" pitchFamily="18" charset="0"/>
                <a:cs typeface="Times New Roman" pitchFamily="18" charset="0"/>
              </a:rPr>
              <a:t>внешних институциональных условий, </a:t>
            </a:r>
            <a:r>
              <a:rPr lang="ru-RU" dirty="0">
                <a:latin typeface="Times New Roman" pitchFamily="18" charset="0"/>
                <a:cs typeface="Times New Roman" pitchFamily="18" charset="0"/>
              </a:rPr>
              <a:t>от которых может зависеть фирма-бенефициарий (а значит, и результаты реализа­ции проекта), проводится по двум основным направлениям:</a:t>
            </a:r>
          </a:p>
          <a:p>
            <a:pPr indent="449263" algn="just"/>
            <a:r>
              <a:rPr lang="ru-RU" dirty="0">
                <a:latin typeface="Times New Roman" pitchFamily="18" charset="0"/>
                <a:cs typeface="Times New Roman" pitchFamily="18" charset="0"/>
              </a:rPr>
              <a:t>анализ государственной политики на всех уровнях иерархии: национальном, региональном, местном. Оценивается влияние су­ществующих законов и политики регулирования на отдельные эле­менты проекта и на конечный результат. </a:t>
            </a:r>
          </a:p>
          <a:p>
            <a:pPr indent="449263" algn="just"/>
            <a:r>
              <a:rPr lang="ru-RU" dirty="0">
                <a:latin typeface="Times New Roman" pitchFamily="18" charset="0"/>
                <a:cs typeface="Times New Roman" pitchFamily="18" charset="0"/>
              </a:rPr>
              <a:t>анализ взаимоотношений фирмы-бенефициария с другими фир­мами, предприятиями, общественными организациями, политичес­кими партиями, институтами власти (федеральной, региональной, местной), отраслевыми ведомствами и т. д. </a:t>
            </a:r>
          </a:p>
        </p:txBody>
      </p:sp>
    </p:spTree>
    <p:extLst>
      <p:ext uri="{BB962C8B-B14F-4D97-AF65-F5344CB8AC3E}">
        <p14:creationId xmlns:p14="http://schemas.microsoft.com/office/powerpoint/2010/main" val="25962762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1"/>
            <a:ext cx="9144000" cy="6370975"/>
          </a:xfrm>
          <a:prstGeom prst="rect">
            <a:avLst/>
          </a:prstGeom>
        </p:spPr>
        <p:txBody>
          <a:bodyPr wrap="square">
            <a:spAutoFit/>
          </a:bodyPr>
          <a:lstStyle/>
          <a:p>
            <a:pPr algn="ctr"/>
            <a:r>
              <a:rPr lang="ru-RU" sz="2400" b="1" dirty="0">
                <a:latin typeface="Times New Roman" pitchFamily="18" charset="0"/>
                <a:cs typeface="Times New Roman" pitchFamily="18" charset="0"/>
              </a:rPr>
              <a:t>3. СОЦИАЛЬНЫЙ АНАЛИЗ</a:t>
            </a:r>
            <a:endParaRPr lang="ru-RU" sz="2400" dirty="0">
              <a:latin typeface="Times New Roman" pitchFamily="18" charset="0"/>
              <a:cs typeface="Times New Roman" pitchFamily="18" charset="0"/>
            </a:endParaRPr>
          </a:p>
          <a:p>
            <a:pPr indent="449263" algn="just"/>
            <a:endParaRPr lang="ru-RU" sz="2400" dirty="0" smtClean="0">
              <a:latin typeface="Times New Roman" pitchFamily="18" charset="0"/>
              <a:cs typeface="Times New Roman" pitchFamily="18" charset="0"/>
            </a:endParaRPr>
          </a:p>
          <a:p>
            <a:pPr indent="449263" algn="just"/>
            <a:r>
              <a:rPr lang="ru-RU" sz="2400" dirty="0" smtClean="0">
                <a:latin typeface="Times New Roman" pitchFamily="18" charset="0"/>
                <a:cs typeface="Times New Roman" pitchFamily="18" charset="0"/>
              </a:rPr>
              <a:t>Главная </a:t>
            </a:r>
            <a:r>
              <a:rPr lang="ru-RU" sz="2400" dirty="0">
                <a:latin typeface="Times New Roman" pitchFamily="18" charset="0"/>
                <a:cs typeface="Times New Roman" pitchFamily="18" charset="0"/>
              </a:rPr>
              <a:t>задача социального анализа — определить степень со­ответствия целей проекта интересам социальной среды, в которой он будет осуществляться. Нужны меры, которые обеспечили бы ему общественную поддержку, в том числе путем стимулирования изменений в социальной позиции населения. В тех случаях, когда социальный аспект исключается из проектного анализа, дизайн проекта часто подвергается влиянию ценностных ориентации са­мих разработчиков, а не социальных групп населения, прямо или косвенно связанных с ним.</a:t>
            </a:r>
          </a:p>
          <a:p>
            <a:pPr indent="449263" algn="just"/>
            <a:r>
              <a:rPr lang="ru-RU" sz="2400" dirty="0">
                <a:latin typeface="Times New Roman" pitchFamily="18" charset="0"/>
                <a:cs typeface="Times New Roman" pitchFamily="18" charset="0"/>
              </a:rPr>
              <a:t>Социальный анализ, как и другие его аспекты, является су­щественным и неотъемлемым компонентом единого интегриро­ванного подхода к оценке инвестиционного проекта и должен ох­ватывать все фазы и стадии жизненного цикла — от идентифика­ции до оценки полученных результатов.</a:t>
            </a:r>
          </a:p>
          <a:p>
            <a:pPr indent="449263" algn="just"/>
            <a:r>
              <a:rPr lang="ru-RU" sz="2400" dirty="0">
                <a:latin typeface="Times New Roman" pitchFamily="18" charset="0"/>
                <a:cs typeface="Times New Roman" pitchFamily="18" charset="0"/>
              </a:rPr>
              <a:t>Он включает четыре основных направления:</a:t>
            </a:r>
          </a:p>
        </p:txBody>
      </p:sp>
    </p:spTree>
    <p:extLst>
      <p:ext uri="{BB962C8B-B14F-4D97-AF65-F5344CB8AC3E}">
        <p14:creationId xmlns:p14="http://schemas.microsoft.com/office/powerpoint/2010/main" val="18412474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494085"/>
          </a:xfrm>
          <a:prstGeom prst="rect">
            <a:avLst/>
          </a:prstGeom>
        </p:spPr>
        <p:txBody>
          <a:bodyPr wrap="square">
            <a:spAutoFit/>
          </a:bodyPr>
          <a:lstStyle/>
          <a:p>
            <a:pPr marL="633413" indent="-457200" algn="just">
              <a:buFont typeface="Arial" pitchFamily="34" charset="0"/>
              <a:buChar char="•"/>
            </a:pPr>
            <a:r>
              <a:rPr lang="ru-RU" sz="2600" dirty="0">
                <a:latin typeface="Times New Roman" pitchFamily="18" charset="0"/>
                <a:cs typeface="Times New Roman" pitchFamily="18" charset="0"/>
              </a:rPr>
              <a:t>социально-культурные и демографические характеристики на­селения в зоне реализации проекта (численность и социальная структура, в том числе по этническому составу, возрасту, образо­ванию, уровню доходов);</a:t>
            </a:r>
          </a:p>
          <a:p>
            <a:pPr marL="633413" indent="-457200" algn="just">
              <a:buFont typeface="Arial" pitchFamily="34" charset="0"/>
              <a:buChar char="•"/>
            </a:pPr>
            <a:r>
              <a:rPr lang="ru-RU" sz="2600" dirty="0">
                <a:latin typeface="Times New Roman" pitchFamily="18" charset="0"/>
                <a:cs typeface="Times New Roman" pitchFamily="18" charset="0"/>
              </a:rPr>
              <a:t>формы организации производственной деятельности в регионе, структура хозяйствования, наличие и доступность трудовых ресур­сов, отношения собственности на землю, доступ к природным ре­сурсам и возможность контроля за их использованием;</a:t>
            </a:r>
          </a:p>
          <a:p>
            <a:pPr marL="633413" indent="-457200" algn="just">
              <a:buFont typeface="Arial" pitchFamily="34" charset="0"/>
              <a:buChar char="•"/>
            </a:pPr>
            <a:r>
              <a:rPr lang="ru-RU" sz="2600" dirty="0">
                <a:latin typeface="Times New Roman" pitchFamily="18" charset="0"/>
                <a:cs typeface="Times New Roman" pitchFamily="18" charset="0"/>
              </a:rPr>
              <a:t>приемлемость проекта с точки зрения общепринятых социаль­ных норм (и способности адаптироваться к ним), а также в плане возможности повлиять на поведение людей, дать им средства для реализации собственных запросов;</a:t>
            </a:r>
          </a:p>
          <a:p>
            <a:pPr marL="633413" indent="-457200" algn="just">
              <a:buFont typeface="Arial" pitchFamily="34" charset="0"/>
              <a:buChar char="•"/>
            </a:pPr>
            <a:r>
              <a:rPr lang="ru-RU" sz="2600" dirty="0">
                <a:latin typeface="Times New Roman" pitchFamily="18" charset="0"/>
                <a:cs typeface="Times New Roman" pitchFamily="18" charset="0"/>
              </a:rPr>
              <a:t>стратегия привлечения населения и местных организаций к участию в реализации проекта (в целях обеспечения их заинтере­сованности в его осуществлении).</a:t>
            </a:r>
          </a:p>
        </p:txBody>
      </p:sp>
    </p:spTree>
    <p:extLst>
      <p:ext uri="{BB962C8B-B14F-4D97-AF65-F5344CB8AC3E}">
        <p14:creationId xmlns:p14="http://schemas.microsoft.com/office/powerpoint/2010/main" val="16345066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740307"/>
          </a:xfrm>
          <a:prstGeom prst="rect">
            <a:avLst/>
          </a:prstGeom>
        </p:spPr>
        <p:txBody>
          <a:bodyPr wrap="square">
            <a:spAutoFit/>
          </a:bodyPr>
          <a:lstStyle/>
          <a:p>
            <a:pPr indent="449263" algn="just"/>
            <a:r>
              <a:rPr lang="ru-RU" b="1" dirty="0">
                <a:latin typeface="Times New Roman" pitchFamily="18" charset="0"/>
                <a:cs typeface="Times New Roman" pitchFamily="18" charset="0"/>
              </a:rPr>
              <a:t>Социально-психологические и демографические характеристики.</a:t>
            </a:r>
            <a:endParaRPr lang="ru-RU" dirty="0">
              <a:latin typeface="Times New Roman" pitchFamily="18" charset="0"/>
              <a:cs typeface="Times New Roman" pitchFamily="18" charset="0"/>
            </a:endParaRPr>
          </a:p>
          <a:p>
            <a:pPr indent="449263" algn="just"/>
            <a:r>
              <a:rPr lang="ru-RU" dirty="0">
                <a:latin typeface="Times New Roman" pitchFamily="18" charset="0"/>
                <a:cs typeface="Times New Roman" pitchFamily="18" charset="0"/>
              </a:rPr>
              <a:t>На первом этапе социального анализа исследуется численность и структура населения в зоне реализации проекта. Уже на ранних стадиях разработки следует учесть основные характеристики насе­ления, чтобы избежать грубых ошибок. </a:t>
            </a:r>
          </a:p>
          <a:p>
            <a:pPr indent="449263" algn="just"/>
            <a:r>
              <a:rPr lang="ru-RU" b="1" dirty="0">
                <a:latin typeface="Times New Roman" pitchFamily="18" charset="0"/>
                <a:cs typeface="Times New Roman" pitchFamily="18" charset="0"/>
              </a:rPr>
              <a:t>Организация производственной деятельности в регионе.</a:t>
            </a:r>
            <a:endParaRPr lang="ru-RU" dirty="0">
              <a:latin typeface="Times New Roman" pitchFamily="18" charset="0"/>
              <a:cs typeface="Times New Roman" pitchFamily="18" charset="0"/>
            </a:endParaRPr>
          </a:p>
          <a:p>
            <a:pPr indent="449263" algn="just"/>
            <a:r>
              <a:rPr lang="ru-RU" dirty="0">
                <a:latin typeface="Times New Roman" pitchFamily="18" charset="0"/>
                <a:cs typeface="Times New Roman" pitchFamily="18" charset="0"/>
              </a:rPr>
              <a:t>Данный раздел исследования должен отвечать на следующие вопросы:</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в каких местных институтах (предприятиях, организациях, кооперативах, ассоциациях, объединениях и т. п.) население про­изводит и реализует свою продукцию и услуги;</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каким образом (индивидуально или коллективно) люди ра­ботают в них;</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способствуют ли эти институты развитию региона или ограни­чивают его возможности;</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как взаимодействуют местные институты на более высоком иерархическом уровне, способствует ли это развитию производ­ственной деятельности;</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способны ли сельские товаропроизводители влиять на рынки и региональную экономическую политику и имеют ли достаточную информацию о них;</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является ли возможность получения кредита существенным ог­раничением для дальнейшего развития производства;</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каковы альтернативные возможности получения дополнитель­ного дохода помимо основной зарплаты (личное подсобное хозяй­ство, вторая работа и т. д.); это важно при определении реальной стоимости рабочей силы в финансовом и экономическом разделах проектного анализа;</a:t>
            </a:r>
          </a:p>
          <a:p>
            <a:pPr marL="622300" indent="-285750" algn="just">
              <a:buFont typeface="Arial" pitchFamily="34" charset="0"/>
              <a:buChar char="•"/>
              <a:tabLst>
                <a:tab pos="546100" algn="l"/>
              </a:tabLst>
            </a:pPr>
            <a:r>
              <a:rPr lang="ru-RU" dirty="0">
                <a:latin typeface="Times New Roman" pitchFamily="18" charset="0"/>
                <a:cs typeface="Times New Roman" pitchFamily="18" charset="0"/>
              </a:rPr>
              <a:t>что думают люди о своих доходах, затратах, рисках и возможно­стях в ситуациях «с проектом» и «без проекта».</a:t>
            </a:r>
          </a:p>
        </p:txBody>
      </p:sp>
    </p:spTree>
    <p:extLst>
      <p:ext uri="{BB962C8B-B14F-4D97-AF65-F5344CB8AC3E}">
        <p14:creationId xmlns:p14="http://schemas.microsoft.com/office/powerpoint/2010/main" val="3111623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indent="352425" algn="just"/>
            <a:r>
              <a:rPr lang="ru-RU" sz="2100" b="1" dirty="0">
                <a:latin typeface="Times New Roman" pitchFamily="18" charset="0"/>
                <a:cs typeface="Times New Roman" pitchFamily="18" charset="0"/>
              </a:rPr>
              <a:t>Соответствие проекта представлениям и традициям населения.</a:t>
            </a:r>
            <a:endParaRPr lang="ru-RU" sz="2100" dirty="0">
              <a:latin typeface="Times New Roman" pitchFamily="18" charset="0"/>
              <a:cs typeface="Times New Roman" pitchFamily="18" charset="0"/>
            </a:endParaRPr>
          </a:p>
          <a:p>
            <a:pPr indent="352425" algn="just"/>
            <a:r>
              <a:rPr lang="ru-RU" sz="2100" dirty="0">
                <a:latin typeface="Times New Roman" pitchFamily="18" charset="0"/>
                <a:cs typeface="Times New Roman" pitchFamily="18" charset="0"/>
              </a:rPr>
              <a:t>В этом разделе рассматриваются следующие вопросы:</a:t>
            </a:r>
          </a:p>
          <a:p>
            <a:pPr indent="352425" algn="just"/>
            <a:r>
              <a:rPr lang="ru-RU" sz="2100" dirty="0">
                <a:latin typeface="Times New Roman" pitchFamily="18" charset="0"/>
                <a:cs typeface="Times New Roman" pitchFamily="18" charset="0"/>
              </a:rPr>
              <a:t>насколько компоненты проекта соответствуют представлени­ям, традициям, привычкам, обычаям местного населения;</a:t>
            </a:r>
          </a:p>
          <a:p>
            <a:pPr indent="352425" algn="just"/>
            <a:r>
              <a:rPr lang="ru-RU" sz="2100" dirty="0">
                <a:latin typeface="Times New Roman" pitchFamily="18" charset="0"/>
                <a:cs typeface="Times New Roman" pitchFamily="18" charset="0"/>
              </a:rPr>
              <a:t>могут ли основные параметры проекта и образ жизни населе­ния быть адаптированы друг к другу;</a:t>
            </a:r>
          </a:p>
          <a:p>
            <a:pPr indent="352425" algn="just"/>
            <a:r>
              <a:rPr lang="ru-RU" sz="2100" dirty="0">
                <a:latin typeface="Times New Roman" pitchFamily="18" charset="0"/>
                <a:cs typeface="Times New Roman" pitchFamily="18" charset="0"/>
              </a:rPr>
              <a:t>рассматривают ли люди элементы проекта как дающие допол­нительные стимулы для улучшения их жизни, получения новых знаний и опыта;</a:t>
            </a:r>
          </a:p>
          <a:p>
            <a:pPr indent="352425" algn="just"/>
            <a:r>
              <a:rPr lang="ru-RU" sz="2100" dirty="0">
                <a:latin typeface="Times New Roman" pitchFamily="18" charset="0"/>
                <a:cs typeface="Times New Roman" pitchFamily="18" charset="0"/>
              </a:rPr>
              <a:t>понимают ли люди цели и задачи проекта и согласны ли они с ними; какого рода обучение, информационные программы (ме­роприятия) или изменения в самом проекте могли бы улучшить это понимание;</a:t>
            </a:r>
          </a:p>
          <a:p>
            <a:pPr indent="352425" algn="just"/>
            <a:r>
              <a:rPr lang="ru-RU" sz="2100" dirty="0">
                <a:latin typeface="Times New Roman" pitchFamily="18" charset="0"/>
                <a:cs typeface="Times New Roman" pitchFamily="18" charset="0"/>
              </a:rPr>
              <a:t>какие изменения в поведении людей предполагаются проек­том, какие стимулы нужны для этого и способен ли проект обес­печить эти стимулы;</a:t>
            </a:r>
          </a:p>
          <a:p>
            <a:pPr indent="352425" algn="just"/>
            <a:r>
              <a:rPr lang="ru-RU" sz="2100" dirty="0">
                <a:latin typeface="Times New Roman" pitchFamily="18" charset="0"/>
                <a:cs typeface="Times New Roman" pitchFamily="18" charset="0"/>
              </a:rPr>
              <a:t>какие несоответствия имеются между целями и средствами про­екта, с одной стороны, и желаниями (ожиданиями) населения — с другой; что требуется, чтобы уменьшить или ликвидировать эти несоответствия;</a:t>
            </a:r>
          </a:p>
          <a:p>
            <a:pPr indent="352425" algn="just"/>
            <a:r>
              <a:rPr lang="ru-RU" sz="2100" dirty="0">
                <a:latin typeface="Times New Roman" pitchFamily="18" charset="0"/>
                <a:cs typeface="Times New Roman" pitchFamily="18" charset="0"/>
              </a:rPr>
              <a:t>как население относится к специалистам, консультантам и дру­гим «чужакам», которые участвуют в реализации проекта и стано­вятся, хотя бы временно, жителями данной местности.</a:t>
            </a:r>
          </a:p>
          <a:p>
            <a:pPr indent="352425" algn="just"/>
            <a:r>
              <a:rPr lang="ru-RU" sz="2100" dirty="0" smtClean="0">
                <a:latin typeface="Times New Roman" pitchFamily="18" charset="0"/>
                <a:cs typeface="Times New Roman" pitchFamily="18" charset="0"/>
              </a:rPr>
              <a:t>интересов</a:t>
            </a:r>
            <a:r>
              <a:rPr lang="ru-RU" sz="2100" dirty="0">
                <a:latin typeface="Times New Roman" pitchFamily="18" charset="0"/>
                <a:cs typeface="Times New Roman" pitchFamily="18" charset="0"/>
              </a:rPr>
              <a:t>, приоритетов и возможностей.</a:t>
            </a:r>
          </a:p>
        </p:txBody>
      </p:sp>
    </p:spTree>
    <p:extLst>
      <p:ext uri="{BB962C8B-B14F-4D97-AF65-F5344CB8AC3E}">
        <p14:creationId xmlns:p14="http://schemas.microsoft.com/office/powerpoint/2010/main" val="10391062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524863"/>
          </a:xfrm>
          <a:prstGeom prst="rect">
            <a:avLst/>
          </a:prstGeom>
        </p:spPr>
        <p:txBody>
          <a:bodyPr wrap="square">
            <a:spAutoFit/>
          </a:bodyPr>
          <a:lstStyle/>
          <a:p>
            <a:pPr indent="449263"/>
            <a:r>
              <a:rPr lang="ru-RU" sz="2200" b="1" dirty="0" smtClean="0">
                <a:latin typeface="Times New Roman" pitchFamily="18" charset="0"/>
                <a:cs typeface="Times New Roman" pitchFamily="18" charset="0"/>
              </a:rPr>
              <a:t>Стратегия привлечения местного населения.</a:t>
            </a:r>
            <a:endParaRPr lang="ru-RU" sz="2200" dirty="0" smtClean="0">
              <a:latin typeface="Times New Roman" pitchFamily="18" charset="0"/>
              <a:cs typeface="Times New Roman" pitchFamily="18" charset="0"/>
            </a:endParaRPr>
          </a:p>
          <a:p>
            <a:pPr indent="449263"/>
            <a:r>
              <a:rPr lang="ru-RU" sz="2200" dirty="0" smtClean="0">
                <a:latin typeface="Times New Roman" pitchFamily="18" charset="0"/>
                <a:cs typeface="Times New Roman" pitchFamily="18" charset="0"/>
              </a:rPr>
              <a:t>Проект может считаться социально проработанным только в том случае, если он содержит специальную программу по привлечению местного населения к активному участию в реализации проекта. Соответствующий раздел включает следующие моменты:</a:t>
            </a:r>
          </a:p>
          <a:p>
            <a:pPr indent="449263"/>
            <a:r>
              <a:rPr lang="ru-RU" sz="2200" dirty="0" smtClean="0">
                <a:latin typeface="Times New Roman" pitchFamily="18" charset="0"/>
                <a:cs typeface="Times New Roman" pitchFamily="18" charset="0"/>
              </a:rPr>
              <a:t>каким образом будет обеспечена заинтересованность населения и его участие;</a:t>
            </a:r>
          </a:p>
          <a:p>
            <a:pPr indent="449263"/>
            <a:r>
              <a:rPr lang="ru-RU" sz="2200" dirty="0" smtClean="0">
                <a:latin typeface="Times New Roman" pitchFamily="18" charset="0"/>
                <a:cs typeface="Times New Roman" pitchFamily="18" charset="0"/>
              </a:rPr>
              <a:t>привлекалось ли население к процессу предварительной прора­ботки проекта на стадии идентификации;</a:t>
            </a:r>
          </a:p>
          <a:p>
            <a:pPr indent="449263"/>
            <a:r>
              <a:rPr lang="ru-RU" sz="2200" dirty="0" smtClean="0">
                <a:latin typeface="Times New Roman" pitchFamily="18" charset="0"/>
                <a:cs typeface="Times New Roman" pitchFamily="18" charset="0"/>
              </a:rPr>
              <a:t>каким образом предполагается привлечь местных жителей к мониторингу и оценке проекта;</a:t>
            </a:r>
          </a:p>
          <a:p>
            <a:pPr indent="449263"/>
            <a:r>
              <a:rPr lang="ru-RU" sz="2200" dirty="0" smtClean="0">
                <a:latin typeface="Times New Roman" pitchFamily="18" charset="0"/>
                <a:cs typeface="Times New Roman" pitchFamily="18" charset="0"/>
              </a:rPr>
              <a:t>помогут ли люди, вовлеченные в проект, достичь его главных целей, применить запланированные методы, выполнить основные мероприятия и получить ожидаемую выгоду;</a:t>
            </a:r>
          </a:p>
          <a:p>
            <a:pPr indent="449263"/>
            <a:r>
              <a:rPr lang="ru-RU" sz="2200" dirty="0" smtClean="0">
                <a:latin typeface="Times New Roman" pitchFamily="18" charset="0"/>
                <a:cs typeface="Times New Roman" pitchFamily="18" charset="0"/>
              </a:rPr>
              <a:t>какого рода обучение и помощь нужны населению, чтобы обес­печить его эффективное участие;</a:t>
            </a:r>
          </a:p>
          <a:p>
            <a:pPr indent="449263"/>
            <a:r>
              <a:rPr lang="ru-RU" sz="2200" dirty="0" smtClean="0">
                <a:latin typeface="Times New Roman" pitchFamily="18" charset="0"/>
                <a:cs typeface="Times New Roman" pitchFamily="18" charset="0"/>
              </a:rPr>
              <a:t>какие категории работников отсутствуют среди местного на­селения;</a:t>
            </a:r>
          </a:p>
          <a:p>
            <a:pPr indent="449263"/>
            <a:r>
              <a:rPr lang="ru-RU" sz="2200" dirty="0" smtClean="0">
                <a:latin typeface="Times New Roman" pitchFamily="18" charset="0"/>
                <a:cs typeface="Times New Roman" pitchFamily="18" charset="0"/>
              </a:rPr>
              <a:t>насколько четко население представляет себе суть данного про­екта, считает ли оно его реализацию желательной в свете собст­венных </a:t>
            </a:r>
            <a:endParaRPr lang="ru-RU" sz="2200" dirty="0"/>
          </a:p>
        </p:txBody>
      </p:sp>
    </p:spTree>
    <p:extLst>
      <p:ext uri="{BB962C8B-B14F-4D97-AF65-F5344CB8AC3E}">
        <p14:creationId xmlns:p14="http://schemas.microsoft.com/office/powerpoint/2010/main" val="964137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5693866"/>
          </a:xfrm>
          <a:prstGeom prst="rect">
            <a:avLst/>
          </a:prstGeom>
        </p:spPr>
        <p:txBody>
          <a:bodyPr wrap="square">
            <a:spAutoFit/>
          </a:bodyPr>
          <a:lstStyle/>
          <a:p>
            <a:pPr algn="ctr"/>
            <a:r>
              <a:rPr lang="ru-RU" sz="2800" b="1" dirty="0">
                <a:latin typeface="Times New Roman" pitchFamily="18" charset="0"/>
                <a:cs typeface="Times New Roman" pitchFamily="18" charset="0"/>
              </a:rPr>
              <a:t>4. ЭКОЛОГИЧЕСКИЙ АНАЛИЗ</a:t>
            </a:r>
            <a:endParaRPr lang="ru-RU" sz="2800" dirty="0">
              <a:latin typeface="Times New Roman" pitchFamily="18" charset="0"/>
              <a:cs typeface="Times New Roman" pitchFamily="18" charset="0"/>
            </a:endParaRPr>
          </a:p>
          <a:p>
            <a:pPr indent="449263" algn="just"/>
            <a:endParaRPr lang="ru-RU" sz="2800" dirty="0" smtClean="0">
              <a:latin typeface="Times New Roman" pitchFamily="18" charset="0"/>
              <a:cs typeface="Times New Roman" pitchFamily="18" charset="0"/>
            </a:endParaRPr>
          </a:p>
          <a:p>
            <a:pPr indent="449263" algn="just"/>
            <a:r>
              <a:rPr lang="ru-RU" sz="2800" dirty="0" smtClean="0">
                <a:latin typeface="Times New Roman" pitchFamily="18" charset="0"/>
                <a:cs typeface="Times New Roman" pitchFamily="18" charset="0"/>
              </a:rPr>
              <a:t>Воздействие </a:t>
            </a:r>
            <a:r>
              <a:rPr lang="ru-RU" sz="2800" dirty="0">
                <a:latin typeface="Times New Roman" pitchFamily="18" charset="0"/>
                <a:cs typeface="Times New Roman" pitchFamily="18" charset="0"/>
              </a:rPr>
              <a:t>на окружающую среду — один из существенных и хорошо известных ограничивающих факторов реали­зации проектов. Строительство ирригационных и дренажных сис­тем, например, может привести к нарушению водного баланса в месте расположения проекта, изменению качества питьевой во­ды, распространению болезней и т. д. Связанные с этим потери могут многократно превысить ожидаемые выгоды от реализации проекта. Это касается не только крупномасштабных, но и многих локальных проектов в различных сферах деятельности.</a:t>
            </a:r>
          </a:p>
        </p:txBody>
      </p:sp>
    </p:spTree>
    <p:extLst>
      <p:ext uri="{BB962C8B-B14F-4D97-AF65-F5344CB8AC3E}">
        <p14:creationId xmlns:p14="http://schemas.microsoft.com/office/powerpoint/2010/main" val="268280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
            <a:ext cx="9144000" cy="6740307"/>
          </a:xfrm>
          <a:prstGeom prst="rect">
            <a:avLst/>
          </a:prstGeom>
        </p:spPr>
        <p:txBody>
          <a:bodyPr wrap="square">
            <a:spAutoFit/>
          </a:bodyPr>
          <a:lstStyle/>
          <a:p>
            <a:pPr algn="ctr"/>
            <a:r>
              <a:rPr lang="ru-RU" sz="2400" b="1" dirty="0">
                <a:latin typeface="Times New Roman" pitchFamily="18" charset="0"/>
                <a:cs typeface="Times New Roman" pitchFamily="18" charset="0"/>
              </a:rPr>
              <a:t>5. КОММЕРЧЕСКИЙ АНАЛИЗ</a:t>
            </a:r>
            <a:endParaRPr lang="ru-RU" sz="2400" dirty="0">
              <a:latin typeface="Times New Roman" pitchFamily="18" charset="0"/>
              <a:cs typeface="Times New Roman" pitchFamily="18" charset="0"/>
            </a:endParaRPr>
          </a:p>
          <a:p>
            <a:pPr indent="449263" algn="just"/>
            <a:endParaRPr lang="ru-RU" sz="2400" dirty="0" smtClean="0">
              <a:latin typeface="Times New Roman" pitchFamily="18" charset="0"/>
              <a:cs typeface="Times New Roman" pitchFamily="18" charset="0"/>
            </a:endParaRPr>
          </a:p>
          <a:p>
            <a:pPr indent="449263" algn="just"/>
            <a:r>
              <a:rPr lang="ru-RU" sz="2400" dirty="0" smtClean="0">
                <a:latin typeface="Times New Roman" pitchFamily="18" charset="0"/>
                <a:cs typeface="Times New Roman" pitchFamily="18" charset="0"/>
              </a:rPr>
              <a:t>Цель </a:t>
            </a:r>
            <a:r>
              <a:rPr lang="ru-RU" sz="2400" dirty="0">
                <a:latin typeface="Times New Roman" pitchFamily="18" charset="0"/>
                <a:cs typeface="Times New Roman" pitchFamily="18" charset="0"/>
              </a:rPr>
              <a:t>коммерческого анализа — оценить перспективы проекта с точки зрения рынков продукции и услуг, предполагаемых к про­изводству, а также рынков материальных и финансовых ресурсов, которые требуются для его реализации. В конечном итоге успех или провал проекта в решающей степени зависит от потребителей продукции проекта, пользователей его услуг, поставщиков ресур­сов и потенциальных инвесторов.</a:t>
            </a:r>
          </a:p>
          <a:p>
            <a:pPr indent="449263" algn="just"/>
            <a:r>
              <a:rPr lang="ru-RU" sz="2400" dirty="0">
                <a:latin typeface="Times New Roman" pitchFamily="18" charset="0"/>
                <a:cs typeface="Times New Roman" pitchFamily="18" charset="0"/>
              </a:rPr>
              <a:t>Коммерческий анализ всегда начинается с изучения рынков. После исследования текущей конъюнктуры на продукцию проек­та, материальные, трудовые и финансовые ресурсы, требуемые для его реализации, определяют тенденции развития соответству­ющих рынков и прогнозируется динамика показателей, относя­щихся к проекту, на весь период жизненного цикла.</a:t>
            </a:r>
          </a:p>
          <a:p>
            <a:pPr indent="449263" algn="just"/>
            <a:r>
              <a:rPr lang="ru-RU" sz="2400" b="1" dirty="0">
                <a:latin typeface="Times New Roman" pitchFamily="18" charset="0"/>
                <a:cs typeface="Times New Roman" pitchFamily="18" charset="0"/>
              </a:rPr>
              <a:t>Анализ рынков.</a:t>
            </a:r>
            <a:endParaRPr lang="ru-RU" sz="2400" dirty="0">
              <a:latin typeface="Times New Roman" pitchFamily="18" charset="0"/>
              <a:cs typeface="Times New Roman" pitchFamily="18" charset="0"/>
            </a:endParaRPr>
          </a:p>
          <a:p>
            <a:pPr indent="449263" algn="just"/>
            <a:r>
              <a:rPr lang="ru-RU" sz="2400" dirty="0">
                <a:latin typeface="Times New Roman" pitchFamily="18" charset="0"/>
                <a:cs typeface="Times New Roman" pitchFamily="18" charset="0"/>
              </a:rPr>
              <a:t>В разделе анализа </a:t>
            </a:r>
            <a:r>
              <a:rPr lang="ru-RU" sz="2400" i="1" dirty="0">
                <a:latin typeface="Times New Roman" pitchFamily="18" charset="0"/>
                <a:cs typeface="Times New Roman" pitchFamily="18" charset="0"/>
              </a:rPr>
              <a:t>рынка продукции </a:t>
            </a:r>
            <a:r>
              <a:rPr lang="ru-RU" sz="2400" dirty="0">
                <a:latin typeface="Times New Roman" pitchFamily="18" charset="0"/>
                <a:cs typeface="Times New Roman" pitchFamily="18" charset="0"/>
              </a:rPr>
              <a:t>необходимо дать ответ на следующие вопросы:</a:t>
            </a:r>
          </a:p>
        </p:txBody>
      </p:sp>
    </p:spTree>
    <p:extLst>
      <p:ext uri="{BB962C8B-B14F-4D97-AF65-F5344CB8AC3E}">
        <p14:creationId xmlns:p14="http://schemas.microsoft.com/office/powerpoint/2010/main" val="33574183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878806"/>
          </a:xfrm>
          <a:prstGeom prst="rect">
            <a:avLst/>
          </a:prstGeom>
        </p:spPr>
        <p:txBody>
          <a:bodyPr wrap="square">
            <a:spAutoFit/>
          </a:bodyPr>
          <a:lstStyle/>
          <a:p>
            <a:pPr indent="449263" algn="just">
              <a:buFont typeface="Arial" pitchFamily="34" charset="0"/>
              <a:buChar char="•"/>
            </a:pPr>
            <a:r>
              <a:rPr lang="ru-RU" sz="2100" dirty="0">
                <a:latin typeface="Times New Roman" pitchFamily="18" charset="0"/>
                <a:cs typeface="Times New Roman" pitchFamily="18" charset="0"/>
              </a:rPr>
              <a:t>где будет продаваться продукция, имеет ли рынок достаточную емкость, чтобы она могла быть продана без снижения цен;</a:t>
            </a:r>
          </a:p>
          <a:p>
            <a:pPr indent="449263" algn="just">
              <a:buFont typeface="Arial" pitchFamily="34" charset="0"/>
              <a:buChar char="•"/>
            </a:pPr>
            <a:r>
              <a:rPr lang="ru-RU" sz="2100" dirty="0">
                <a:latin typeface="Times New Roman" pitchFamily="18" charset="0"/>
                <a:cs typeface="Times New Roman" pitchFamily="18" charset="0"/>
              </a:rPr>
              <a:t>если падение цен все же вероятно, насколько большим оно будет;</a:t>
            </a:r>
          </a:p>
          <a:p>
            <a:pPr indent="449263" algn="just">
              <a:buFont typeface="Arial" pitchFamily="34" charset="0"/>
              <a:buChar char="•"/>
            </a:pPr>
            <a:r>
              <a:rPr lang="ru-RU" sz="2100" dirty="0">
                <a:latin typeface="Times New Roman" pitchFamily="18" charset="0"/>
                <a:cs typeface="Times New Roman" pitchFamily="18" charset="0"/>
              </a:rPr>
              <a:t>останется ли проект жизнеспособным с финансовой точки зре­ния при новой цене;</a:t>
            </a:r>
          </a:p>
          <a:p>
            <a:pPr indent="449263" algn="just">
              <a:buFont typeface="Arial" pitchFamily="34" charset="0"/>
              <a:buChar char="•"/>
            </a:pPr>
            <a:r>
              <a:rPr lang="ru-RU" sz="2100" dirty="0">
                <a:latin typeface="Times New Roman" pitchFamily="18" charset="0"/>
                <a:cs typeface="Times New Roman" pitchFamily="18" charset="0"/>
              </a:rPr>
              <a:t>какую долю общей емкости рынка может обеспечить предлага­емый проект;</a:t>
            </a:r>
          </a:p>
          <a:p>
            <a:pPr indent="449263" algn="just">
              <a:buFont typeface="Arial" pitchFamily="34" charset="0"/>
              <a:buChar char="•"/>
            </a:pPr>
            <a:r>
              <a:rPr lang="ru-RU" sz="2100" dirty="0">
                <a:latin typeface="Times New Roman" pitchFamily="18" charset="0"/>
                <a:cs typeface="Times New Roman" pitchFamily="18" charset="0"/>
              </a:rPr>
              <a:t>имеются ли подходящие производственные мощности для ос­воения производства новой продукции;</a:t>
            </a:r>
          </a:p>
          <a:p>
            <a:pPr indent="449263" algn="just">
              <a:buFont typeface="Arial" pitchFamily="34" charset="0"/>
              <a:buChar char="•"/>
            </a:pPr>
            <a:r>
              <a:rPr lang="ru-RU" sz="2100" dirty="0">
                <a:latin typeface="Times New Roman" pitchFamily="18" charset="0"/>
                <a:cs typeface="Times New Roman" pitchFamily="18" charset="0"/>
              </a:rPr>
              <a:t>следует ли предусмотреть в проекте мощности по переработке выпускаемой продукции или же есть смысл создать новый проект с целью ее переработки и маркетинга;</a:t>
            </a:r>
          </a:p>
          <a:p>
            <a:pPr indent="449263" algn="just">
              <a:buFont typeface="Arial" pitchFamily="34" charset="0"/>
              <a:buChar char="•"/>
            </a:pPr>
            <a:r>
              <a:rPr lang="ru-RU" sz="2100" dirty="0">
                <a:latin typeface="Times New Roman" pitchFamily="18" charset="0"/>
                <a:cs typeface="Times New Roman" pitchFamily="18" charset="0"/>
              </a:rPr>
              <a:t>предназначена ли выпускаемая продукция для внутреннего по­требления или для экспорта;</a:t>
            </a:r>
          </a:p>
          <a:p>
            <a:pPr indent="449263" algn="just">
              <a:buFont typeface="Arial" pitchFamily="34" charset="0"/>
              <a:buChar char="•"/>
            </a:pPr>
            <a:r>
              <a:rPr lang="ru-RU" sz="2100" dirty="0">
                <a:latin typeface="Times New Roman" pitchFamily="18" charset="0"/>
                <a:cs typeface="Times New Roman" pitchFamily="18" charset="0"/>
              </a:rPr>
              <a:t>производится ли в рамках проекта продукция, которая по сорту и качеству соответствует требованиям рынка;</a:t>
            </a:r>
          </a:p>
          <a:p>
            <a:pPr indent="449263" algn="just">
              <a:buFont typeface="Arial" pitchFamily="34" charset="0"/>
              <a:buChar char="•"/>
            </a:pPr>
            <a:r>
              <a:rPr lang="ru-RU" sz="2100" dirty="0">
                <a:latin typeface="Times New Roman" pitchFamily="18" charset="0"/>
                <a:cs typeface="Times New Roman" pitchFamily="18" charset="0"/>
              </a:rPr>
              <a:t>какие финансовые мероприятия потребуются для вывода продукции на рынок и какие специальные меры надлежит пре­дусмотреть в проекте для финансирования маркетинга;</a:t>
            </a:r>
          </a:p>
          <a:p>
            <a:pPr indent="449263" algn="just">
              <a:buFont typeface="Arial" pitchFamily="34" charset="0"/>
              <a:buChar char="•"/>
            </a:pPr>
            <a:r>
              <a:rPr lang="ru-RU" sz="2100" dirty="0">
                <a:latin typeface="Times New Roman" pitchFamily="18" charset="0"/>
                <a:cs typeface="Times New Roman" pitchFamily="18" charset="0"/>
              </a:rPr>
              <a:t>возможны ли государственные субсидии или государственная поддержка цен.</a:t>
            </a:r>
          </a:p>
        </p:txBody>
      </p:sp>
    </p:spTree>
    <p:extLst>
      <p:ext uri="{BB962C8B-B14F-4D97-AF65-F5344CB8AC3E}">
        <p14:creationId xmlns:p14="http://schemas.microsoft.com/office/powerpoint/2010/main" val="17621876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indent="546100" algn="just"/>
            <a:r>
              <a:rPr lang="ru-RU" sz="2200" i="1" dirty="0">
                <a:latin typeface="Times New Roman" pitchFamily="18" charset="0"/>
                <a:cs typeface="Times New Roman" pitchFamily="18" charset="0"/>
              </a:rPr>
              <a:t>Рынок ресурсов </a:t>
            </a:r>
            <a:r>
              <a:rPr lang="ru-RU" sz="2200" dirty="0">
                <a:latin typeface="Times New Roman" pitchFamily="18" charset="0"/>
                <a:cs typeface="Times New Roman" pitchFamily="18" charset="0"/>
              </a:rPr>
              <a:t>исследуется с точки зрения конъюнктуры цен, доступных объемов и качества материально-технических и трудо­вых ресурсов, оборудования, сырья и материалов.</a:t>
            </a:r>
          </a:p>
          <a:p>
            <a:pPr indent="546100" algn="just"/>
            <a:r>
              <a:rPr lang="ru-RU" sz="2200" dirty="0">
                <a:latin typeface="Times New Roman" pitchFamily="18" charset="0"/>
                <a:cs typeface="Times New Roman" pitchFamily="18" charset="0"/>
              </a:rPr>
              <a:t>При исследовании </a:t>
            </a:r>
            <a:r>
              <a:rPr lang="ru-RU" sz="2200" i="1" dirty="0">
                <a:latin typeface="Times New Roman" pitchFamily="18" charset="0"/>
                <a:cs typeface="Times New Roman" pitchFamily="18" charset="0"/>
              </a:rPr>
              <a:t>финансовых рынков </a:t>
            </a:r>
            <a:r>
              <a:rPr lang="ru-RU" sz="2200" dirty="0">
                <a:latin typeface="Times New Roman" pitchFamily="18" charset="0"/>
                <a:cs typeface="Times New Roman" pitchFamily="18" charset="0"/>
              </a:rPr>
              <a:t>оценивают возможности привлечения заемного капитала для реализации проекта, сложив­шиеся цены на финансовые ресурсы, типичные условия кредитова­ния. Для выбора наиболее приемлемых схем финансирования не­обходима исчерпывающая информация в следующих областях:</a:t>
            </a:r>
          </a:p>
          <a:p>
            <a:pPr indent="546100" algn="just"/>
            <a:r>
              <a:rPr lang="ru-RU" sz="2200" dirty="0">
                <a:latin typeface="Times New Roman" pitchFamily="18" charset="0"/>
                <a:cs typeface="Times New Roman" pitchFamily="18" charset="0"/>
              </a:rPr>
              <a:t>доступность кредитных ресурсов для долгосрочного финанси­рования инвестиций;</a:t>
            </a:r>
          </a:p>
          <a:p>
            <a:pPr indent="546100" algn="just"/>
            <a:r>
              <a:rPr lang="ru-RU" sz="2200" dirty="0">
                <a:latin typeface="Times New Roman" pitchFamily="18" charset="0"/>
                <a:cs typeface="Times New Roman" pitchFamily="18" charset="0"/>
              </a:rPr>
              <a:t>доступность кредитных ресурсов для краткосрочного фи­нансирования прироста рабочего капитала (оборотных средств) при реализации проекта; „</a:t>
            </a:r>
          </a:p>
          <a:p>
            <a:pPr indent="546100" algn="just"/>
            <a:r>
              <a:rPr lang="ru-RU" sz="2200" dirty="0">
                <a:latin typeface="Times New Roman" pitchFamily="18" charset="0"/>
                <a:cs typeface="Times New Roman" pitchFamily="18" charset="0"/>
              </a:rPr>
              <a:t>средний, минимальный и максимальный процент за кредит (по видам кредитования);</a:t>
            </a:r>
          </a:p>
          <a:p>
            <a:pPr indent="546100" algn="just"/>
            <a:r>
              <a:rPr lang="ru-RU" sz="2200" dirty="0">
                <a:latin typeface="Times New Roman" pitchFamily="18" charset="0"/>
                <a:cs typeface="Times New Roman" pitchFamily="18" charset="0"/>
              </a:rPr>
              <a:t>допустимые сроки возврата долга;</a:t>
            </a:r>
          </a:p>
          <a:p>
            <a:pPr indent="546100" algn="just"/>
            <a:r>
              <a:rPr lang="ru-RU" sz="2200" dirty="0">
                <a:latin typeface="Times New Roman" pitchFamily="18" charset="0"/>
                <a:cs typeface="Times New Roman" pitchFamily="18" charset="0"/>
              </a:rPr>
              <a:t>условия предоставления льгот (по периоду кредитования, отсроч­ке выплат процентов, возможности их капитализации и т.д.);</a:t>
            </a:r>
          </a:p>
          <a:p>
            <a:pPr indent="546100" algn="just"/>
            <a:r>
              <a:rPr lang="ru-RU" sz="2200" dirty="0">
                <a:latin typeface="Times New Roman" pitchFamily="18" charset="0"/>
                <a:cs typeface="Times New Roman" pitchFamily="18" charset="0"/>
              </a:rPr>
              <a:t>необходимость предоставления гарантий или залога.</a:t>
            </a:r>
          </a:p>
        </p:txBody>
      </p:sp>
    </p:spTree>
    <p:extLst>
      <p:ext uri="{BB962C8B-B14F-4D97-AF65-F5344CB8AC3E}">
        <p14:creationId xmlns:p14="http://schemas.microsoft.com/office/powerpoint/2010/main" val="3624851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863417"/>
          </a:xfrm>
          <a:prstGeom prst="rect">
            <a:avLst/>
          </a:prstGeom>
        </p:spPr>
        <p:txBody>
          <a:bodyPr wrap="square">
            <a:spAutoFit/>
          </a:bodyPr>
          <a:lstStyle/>
          <a:p>
            <a:pPr fontAlgn="t"/>
            <a:endParaRPr lang="ru-RU" sz="2200" dirty="0">
              <a:latin typeface="Times New Roman" pitchFamily="18" charset="0"/>
              <a:cs typeface="Times New Roman" pitchFamily="18" charset="0"/>
            </a:endParaRPr>
          </a:p>
          <a:p>
            <a:pPr fontAlgn="t"/>
            <a:r>
              <a:rPr lang="ru-RU" sz="2200" b="1" dirty="0" smtClean="0">
                <a:latin typeface="Times New Roman" pitchFamily="18" charset="0"/>
                <a:cs typeface="Times New Roman" pitchFamily="18" charset="0"/>
                <a:hlinkClick r:id="rId2" action="ppaction://hlinkpres?slideindex=1&amp;slidetitle="/>
              </a:rPr>
              <a:t>Тема 6</a:t>
            </a:r>
            <a:r>
              <a:rPr lang="ru-RU" sz="2200" b="1" dirty="0">
                <a:latin typeface="Times New Roman" pitchFamily="18" charset="0"/>
                <a:cs typeface="Times New Roman" pitchFamily="18" charset="0"/>
                <a:hlinkClick r:id="rId2" action="ppaction://hlinkpres?slideindex=1&amp;slidetitle="/>
              </a:rPr>
              <a:t>. Финансовый анализ инвестиционных проектов в АПК</a:t>
            </a:r>
            <a:endParaRPr lang="ru-RU" sz="2200" dirty="0">
              <a:latin typeface="Times New Roman" pitchFamily="18" charset="0"/>
              <a:cs typeface="Times New Roman" pitchFamily="18" charset="0"/>
            </a:endParaRPr>
          </a:p>
          <a:p>
            <a:pPr fontAlgn="t"/>
            <a:r>
              <a:rPr lang="ru-RU" sz="2200" b="1" dirty="0">
                <a:latin typeface="Times New Roman" pitchFamily="18" charset="0"/>
                <a:cs typeface="Times New Roman" pitchFamily="18" charset="0"/>
              </a:rPr>
              <a:t>6.1. Основные составляющие потоков выгод и затрат</a:t>
            </a:r>
            <a:endParaRPr lang="ru-RU" sz="2200" dirty="0">
              <a:latin typeface="Times New Roman" pitchFamily="18" charset="0"/>
              <a:cs typeface="Times New Roman" pitchFamily="18" charset="0"/>
            </a:endParaRPr>
          </a:p>
          <a:p>
            <a:pPr fontAlgn="t"/>
            <a:r>
              <a:rPr lang="ru-RU" sz="2200" b="1" dirty="0">
                <a:latin typeface="Times New Roman" pitchFamily="18" charset="0"/>
                <a:cs typeface="Times New Roman" pitchFamily="18" charset="0"/>
              </a:rPr>
              <a:t>6.2. Финансовые выгоды</a:t>
            </a:r>
            <a:endParaRPr lang="ru-RU" sz="2200" dirty="0">
              <a:latin typeface="Times New Roman" pitchFamily="18" charset="0"/>
              <a:cs typeface="Times New Roman" pitchFamily="18" charset="0"/>
            </a:endParaRPr>
          </a:p>
          <a:p>
            <a:pPr fontAlgn="t"/>
            <a:r>
              <a:rPr lang="ru-RU" sz="2200" b="1" dirty="0">
                <a:latin typeface="Times New Roman" pitchFamily="18" charset="0"/>
                <a:cs typeface="Times New Roman" pitchFamily="18" charset="0"/>
              </a:rPr>
              <a:t>6.3. Финансовые затраты</a:t>
            </a:r>
            <a:endParaRPr lang="ru-RU" sz="2200" dirty="0">
              <a:latin typeface="Times New Roman" pitchFamily="18" charset="0"/>
              <a:cs typeface="Times New Roman" pitchFamily="18" charset="0"/>
            </a:endParaRPr>
          </a:p>
          <a:p>
            <a:pPr fontAlgn="t"/>
            <a:r>
              <a:rPr lang="ru-RU" sz="2200" b="1" dirty="0">
                <a:latin typeface="Times New Roman" pitchFamily="18" charset="0"/>
                <a:cs typeface="Times New Roman" pitchFamily="18" charset="0"/>
              </a:rPr>
              <a:t>6.4. Потоки затрат и выгод от инвестиционной и производственно-сбытовой деятельности</a:t>
            </a:r>
            <a:endParaRPr lang="ru-RU" sz="2200" dirty="0">
              <a:latin typeface="Times New Roman" pitchFamily="18" charset="0"/>
              <a:cs typeface="Times New Roman" pitchFamily="18" charset="0"/>
            </a:endParaRPr>
          </a:p>
          <a:p>
            <a:r>
              <a:rPr lang="ru-RU" sz="2200" b="1" dirty="0" smtClean="0">
                <a:latin typeface="Times New Roman" pitchFamily="18" charset="0"/>
                <a:cs typeface="Times New Roman" pitchFamily="18" charset="0"/>
                <a:hlinkClick r:id="rId3" action="ppaction://hlinkpres?slideindex=1&amp;slidetitle="/>
              </a:rPr>
              <a:t>Тема 7. Порядок </a:t>
            </a:r>
            <a:r>
              <a:rPr lang="ru-RU" sz="2200" b="1" dirty="0">
                <a:latin typeface="Times New Roman" pitchFamily="18" charset="0"/>
                <a:cs typeface="Times New Roman" pitchFamily="18" charset="0"/>
                <a:hlinkClick r:id="rId3" action="ppaction://hlinkpres?slideindex=1&amp;slidetitle="/>
              </a:rPr>
              <a:t>формирования и оценки инвестиционного портфеля</a:t>
            </a:r>
            <a:endParaRPr lang="ru-RU" sz="2200" b="1" dirty="0">
              <a:latin typeface="Times New Roman" pitchFamily="18" charset="0"/>
              <a:cs typeface="Times New Roman" pitchFamily="18" charset="0"/>
            </a:endParaRPr>
          </a:p>
          <a:p>
            <a:r>
              <a:rPr lang="ru-RU" sz="2200" b="1" dirty="0" smtClean="0">
                <a:latin typeface="Times New Roman" pitchFamily="18" charset="0"/>
                <a:cs typeface="Times New Roman" pitchFamily="18" charset="0"/>
              </a:rPr>
              <a:t>7.1. Инвестиционный </a:t>
            </a:r>
            <a:r>
              <a:rPr lang="ru-RU" sz="2200" b="1" dirty="0">
                <a:latin typeface="Times New Roman" pitchFamily="18" charset="0"/>
                <a:cs typeface="Times New Roman" pitchFamily="18" charset="0"/>
              </a:rPr>
              <a:t>портфель: понятие, виды, цели и принципы формирования </a:t>
            </a:r>
          </a:p>
          <a:p>
            <a:r>
              <a:rPr lang="ru-RU" sz="2200" b="1" dirty="0" smtClean="0">
                <a:latin typeface="Times New Roman" pitchFamily="18" charset="0"/>
                <a:cs typeface="Times New Roman" pitchFamily="18" charset="0"/>
              </a:rPr>
              <a:t>7.2. Порядок </a:t>
            </a:r>
            <a:r>
              <a:rPr lang="ru-RU" sz="2200" b="1" dirty="0">
                <a:latin typeface="Times New Roman" pitchFamily="18" charset="0"/>
                <a:cs typeface="Times New Roman" pitchFamily="18" charset="0"/>
              </a:rPr>
              <a:t>формирования инвестиционного портфеля</a:t>
            </a:r>
          </a:p>
          <a:p>
            <a:r>
              <a:rPr lang="ru-RU" sz="2200" b="1" dirty="0" smtClean="0">
                <a:latin typeface="Times New Roman" pitchFamily="18" charset="0"/>
                <a:cs typeface="Times New Roman" pitchFamily="18" charset="0"/>
              </a:rPr>
              <a:t>7.3. Оценка </a:t>
            </a:r>
            <a:r>
              <a:rPr lang="ru-RU" sz="2200" b="1" dirty="0">
                <a:latin typeface="Times New Roman" pitchFamily="18" charset="0"/>
                <a:cs typeface="Times New Roman" pitchFamily="18" charset="0"/>
              </a:rPr>
              <a:t>инвестиционного портфеля</a:t>
            </a:r>
          </a:p>
          <a:p>
            <a:pPr fontAlgn="t"/>
            <a:r>
              <a:rPr lang="ru-RU" sz="2200" b="1" dirty="0" smtClean="0">
                <a:latin typeface="Times New Roman" pitchFamily="18" charset="0"/>
                <a:cs typeface="Times New Roman" pitchFamily="18" charset="0"/>
                <a:hlinkClick r:id="rId4" action="ppaction://hlinkpres?slideindex=1&amp;slidetitle="/>
              </a:rPr>
              <a:t>Тема 8</a:t>
            </a:r>
            <a:r>
              <a:rPr lang="ru-RU" sz="2200" b="1" dirty="0">
                <a:latin typeface="Times New Roman" pitchFamily="18" charset="0"/>
                <a:cs typeface="Times New Roman" pitchFamily="18" charset="0"/>
                <a:hlinkClick r:id="rId4" action="ppaction://hlinkpres?slideindex=1&amp;slidetitle="/>
              </a:rPr>
              <a:t>. Анализ проектов с позиций национальной экономики</a:t>
            </a:r>
            <a:endParaRPr lang="ru-RU" sz="2200" dirty="0">
              <a:latin typeface="Times New Roman" pitchFamily="18" charset="0"/>
              <a:cs typeface="Times New Roman" pitchFamily="18" charset="0"/>
            </a:endParaRPr>
          </a:p>
          <a:p>
            <a:pPr fontAlgn="t"/>
            <a:r>
              <a:rPr lang="ru-RU" sz="2200" b="1" dirty="0" smtClean="0">
                <a:latin typeface="Times New Roman" pitchFamily="18" charset="0"/>
                <a:cs typeface="Times New Roman" pitchFamily="18" charset="0"/>
              </a:rPr>
              <a:t>8.1</a:t>
            </a:r>
            <a:r>
              <a:rPr lang="ru-RU" sz="2200" b="1" dirty="0">
                <a:latin typeface="Times New Roman" pitchFamily="18" charset="0"/>
                <a:cs typeface="Times New Roman" pitchFamily="18" charset="0"/>
              </a:rPr>
              <a:t>. Основные положения методики анализа с позиций национальной экономики</a:t>
            </a:r>
            <a:endParaRPr lang="ru-RU" sz="2200" dirty="0">
              <a:latin typeface="Times New Roman" pitchFamily="18" charset="0"/>
              <a:cs typeface="Times New Roman" pitchFamily="18" charset="0"/>
            </a:endParaRPr>
          </a:p>
          <a:p>
            <a:pPr fontAlgn="t"/>
            <a:r>
              <a:rPr lang="ru-RU" sz="2200" b="1" dirty="0" smtClean="0">
                <a:latin typeface="Times New Roman" pitchFamily="18" charset="0"/>
                <a:cs typeface="Times New Roman" pitchFamily="18" charset="0"/>
              </a:rPr>
              <a:t>8.2</a:t>
            </a:r>
            <a:r>
              <a:rPr lang="ru-RU" sz="2200" b="1" dirty="0">
                <a:latin typeface="Times New Roman" pitchFamily="18" charset="0"/>
                <a:cs typeface="Times New Roman" pitchFamily="18" charset="0"/>
              </a:rPr>
              <a:t>. Методика преобразования финансовых цен в экономические ценности</a:t>
            </a:r>
            <a:endParaRPr lang="ru-RU" sz="2200" dirty="0">
              <a:latin typeface="Times New Roman" pitchFamily="18" charset="0"/>
              <a:cs typeface="Times New Roman" pitchFamily="18" charset="0"/>
            </a:endParaRPr>
          </a:p>
          <a:p>
            <a:pPr fontAlgn="t"/>
            <a:r>
              <a:rPr lang="ru-RU" sz="2200" b="1" dirty="0" smtClean="0">
                <a:latin typeface="Times New Roman" pitchFamily="18" charset="0"/>
                <a:cs typeface="Times New Roman" pitchFamily="18" charset="0"/>
              </a:rPr>
              <a:t>8.3</a:t>
            </a:r>
            <a:r>
              <a:rPr lang="ru-RU" sz="2200" b="1" dirty="0">
                <a:latin typeface="Times New Roman" pitchFamily="18" charset="0"/>
                <a:cs typeface="Times New Roman" pitchFamily="18" charset="0"/>
              </a:rPr>
              <a:t>. Проблемы социально-экономического анализа, его региональный </a:t>
            </a:r>
            <a:r>
              <a:rPr lang="ru-RU" sz="2200" b="1" dirty="0" smtClean="0">
                <a:latin typeface="Times New Roman" pitchFamily="18" charset="0"/>
                <a:cs typeface="Times New Roman" pitchFamily="18" charset="0"/>
              </a:rPr>
              <a:t>аспект</a:t>
            </a:r>
          </a:p>
          <a:p>
            <a:pPr fontAlgn="t"/>
            <a:r>
              <a:rPr lang="ru-RU" sz="2200" b="1" dirty="0" smtClean="0">
                <a:latin typeface="Times New Roman" pitchFamily="18" charset="0"/>
                <a:cs typeface="Times New Roman" pitchFamily="18" charset="0"/>
              </a:rPr>
              <a:t>8.4</a:t>
            </a:r>
            <a:r>
              <a:rPr lang="ru-RU" sz="2200" b="1" dirty="0">
                <a:latin typeface="Times New Roman" pitchFamily="18" charset="0"/>
                <a:cs typeface="Times New Roman" pitchFamily="18" charset="0"/>
              </a:rPr>
              <a:t>. Бюджетная </a:t>
            </a:r>
            <a:r>
              <a:rPr lang="ru-RU" sz="2200" b="1" dirty="0" smtClean="0">
                <a:latin typeface="Times New Roman" pitchFamily="18" charset="0"/>
                <a:cs typeface="Times New Roman" pitchFamily="18" charset="0"/>
              </a:rPr>
              <a:t>эффективность</a:t>
            </a:r>
            <a:endParaRPr lang="ru-RU" sz="2200" b="1"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135901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494085"/>
          </a:xfrm>
          <a:prstGeom prst="rect">
            <a:avLst/>
          </a:prstGeom>
        </p:spPr>
        <p:txBody>
          <a:bodyPr wrap="square">
            <a:spAutoFit/>
          </a:bodyPr>
          <a:lstStyle/>
          <a:p>
            <a:pPr indent="449263"/>
            <a:r>
              <a:rPr lang="ru-RU" sz="3200" b="1" dirty="0">
                <a:latin typeface="Times New Roman" pitchFamily="18" charset="0"/>
                <a:cs typeface="Times New Roman" pitchFamily="18" charset="0"/>
              </a:rPr>
              <a:t>Прогнозирование развития рынков.</a:t>
            </a:r>
            <a:endParaRPr lang="ru-RU" sz="3200" dirty="0">
              <a:latin typeface="Times New Roman" pitchFamily="18" charset="0"/>
              <a:cs typeface="Times New Roman" pitchFamily="18" charset="0"/>
            </a:endParaRPr>
          </a:p>
          <a:p>
            <a:pPr indent="449263"/>
            <a:r>
              <a:rPr lang="ru-RU" sz="3200" dirty="0">
                <a:latin typeface="Times New Roman" pitchFamily="18" charset="0"/>
                <a:cs typeface="Times New Roman" pitchFamily="18" charset="0"/>
              </a:rPr>
              <a:t>После завершения анализа рынков и выявления их основ­ных тенденций рассчитываются прогнозные значения показате­лей, используемых в дальнейшем при составлении бизнес-пла­на проекта:</a:t>
            </a:r>
          </a:p>
          <a:p>
            <a:pPr indent="449263"/>
            <a:r>
              <a:rPr lang="ru-RU" sz="3200" dirty="0">
                <a:latin typeface="Times New Roman" pitchFamily="18" charset="0"/>
                <a:cs typeface="Times New Roman" pitchFamily="18" charset="0"/>
              </a:rPr>
              <a:t>цен на продукцию и услуги, производимые по проекту;</a:t>
            </a:r>
          </a:p>
          <a:p>
            <a:pPr indent="449263"/>
            <a:r>
              <a:rPr lang="ru-RU" sz="3200" dirty="0">
                <a:latin typeface="Times New Roman" pitchFamily="18" charset="0"/>
                <a:cs typeface="Times New Roman" pitchFamily="18" charset="0"/>
              </a:rPr>
              <a:t>цен на основные ресурсы;</a:t>
            </a:r>
          </a:p>
          <a:p>
            <a:pPr indent="449263"/>
            <a:r>
              <a:rPr lang="ru-RU" sz="3200" dirty="0">
                <a:latin typeface="Times New Roman" pitchFamily="18" charset="0"/>
                <a:cs typeface="Times New Roman" pitchFamily="18" charset="0"/>
              </a:rPr>
              <a:t>уровня инфляции;</a:t>
            </a:r>
          </a:p>
          <a:p>
            <a:pPr indent="449263"/>
            <a:r>
              <a:rPr lang="ru-RU" sz="3200" dirty="0">
                <a:latin typeface="Times New Roman" pitchFamily="18" charset="0"/>
                <a:cs typeface="Times New Roman" pitchFamily="18" charset="0"/>
              </a:rPr>
              <a:t>ставок процента за кредит;</a:t>
            </a:r>
          </a:p>
          <a:p>
            <a:pPr indent="449263"/>
            <a:r>
              <a:rPr lang="ru-RU" sz="3200" dirty="0">
                <a:latin typeface="Times New Roman" pitchFamily="18" charset="0"/>
                <a:cs typeface="Times New Roman" pitchFamily="18" charset="0"/>
              </a:rPr>
              <a:t>обменного курса используемых в проекте валют и т. д.</a:t>
            </a:r>
          </a:p>
        </p:txBody>
      </p:sp>
    </p:spTree>
    <p:extLst>
      <p:ext uri="{BB962C8B-B14F-4D97-AF65-F5344CB8AC3E}">
        <p14:creationId xmlns:p14="http://schemas.microsoft.com/office/powerpoint/2010/main" val="33403655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370975"/>
          </a:xfrm>
          <a:prstGeom prst="rect">
            <a:avLst/>
          </a:prstGeom>
        </p:spPr>
        <p:txBody>
          <a:bodyPr wrap="square">
            <a:spAutoFit/>
          </a:bodyPr>
          <a:lstStyle/>
          <a:p>
            <a:pPr algn="ctr"/>
            <a:r>
              <a:rPr lang="ru-RU" sz="2400" b="1" dirty="0">
                <a:latin typeface="Times New Roman" pitchFamily="18" charset="0"/>
                <a:cs typeface="Times New Roman" pitchFamily="18" charset="0"/>
              </a:rPr>
              <a:t>6. ФИНАНСОВЫЙ АНАЛИЗ</a:t>
            </a:r>
            <a:endParaRPr lang="ru-RU" sz="2400" dirty="0">
              <a:latin typeface="Times New Roman" pitchFamily="18" charset="0"/>
              <a:cs typeface="Times New Roman" pitchFamily="18" charset="0"/>
            </a:endParaRPr>
          </a:p>
          <a:p>
            <a:pPr indent="449263" algn="just"/>
            <a:endParaRPr lang="ru-RU" sz="2400" dirty="0" smtClean="0">
              <a:latin typeface="Times New Roman" pitchFamily="18" charset="0"/>
              <a:cs typeface="Times New Roman" pitchFamily="18" charset="0"/>
            </a:endParaRPr>
          </a:p>
          <a:p>
            <a:pPr indent="449263" algn="just"/>
            <a:r>
              <a:rPr lang="ru-RU" sz="2400" dirty="0" smtClean="0">
                <a:latin typeface="Times New Roman" pitchFamily="18" charset="0"/>
                <a:cs typeface="Times New Roman" pitchFamily="18" charset="0"/>
              </a:rPr>
              <a:t>Оценку </a:t>
            </a:r>
            <a:r>
              <a:rPr lang="ru-RU" sz="2400" dirty="0">
                <a:latin typeface="Times New Roman" pitchFamily="18" charset="0"/>
                <a:cs typeface="Times New Roman" pitchFamily="18" charset="0"/>
              </a:rPr>
              <a:t>инвестиционного проекта с точки зрения его целесооб­разности и эффективности для бенефициария (того, кто реализует проект и планирует получать выгоды от него) дает финансовый анализ. В случае, когда бенефициариями являются несколько физических или юридических лиц, оценка финансовой эффек­тивности проекта проводится для каждого из участников (см. п. 8 главы </a:t>
            </a:r>
            <a:r>
              <a:rPr lang="en-US" sz="2400" dirty="0">
                <a:latin typeface="Times New Roman" pitchFamily="18" charset="0"/>
                <a:cs typeface="Times New Roman" pitchFamily="18" charset="0"/>
              </a:rPr>
              <a:t>IV</a:t>
            </a:r>
            <a:r>
              <a:rPr lang="ru-RU" sz="2400" dirty="0">
                <a:latin typeface="Times New Roman" pitchFamily="18" charset="0"/>
                <a:cs typeface="Times New Roman" pitchFamily="18" charset="0"/>
              </a:rPr>
              <a:t>). ^ При финансовом анализе необходимо выяснить:</a:t>
            </a:r>
          </a:p>
          <a:p>
            <a:pPr indent="449263" algn="just"/>
            <a:r>
              <a:rPr lang="ru-RU" sz="2400" dirty="0">
                <a:latin typeface="Times New Roman" pitchFamily="18" charset="0"/>
                <a:cs typeface="Times New Roman" pitchFamily="18" charset="0"/>
              </a:rPr>
              <a:t>не превышают ли затраты на проект тех выгод, которые могут быть получены от его реализации;</a:t>
            </a:r>
          </a:p>
          <a:p>
            <a:pPr indent="449263" algn="just"/>
            <a:r>
              <a:rPr lang="ru-RU" sz="2400" dirty="0">
                <a:latin typeface="Times New Roman" pitchFamily="18" charset="0"/>
                <a:cs typeface="Times New Roman" pitchFamily="18" charset="0"/>
              </a:rPr>
              <a:t>можно ли осуществить проект (в финансовом отношении) при имеющихся источниках финансирования и какими должны быть финансовые условия его реализации, чтобы можно было до­вести его до конца;</a:t>
            </a:r>
          </a:p>
          <a:p>
            <a:pPr indent="449263" algn="just"/>
            <a:r>
              <a:rPr lang="ru-RU" sz="2400" dirty="0">
                <a:latin typeface="Times New Roman" pitchFamily="18" charset="0"/>
                <a:cs typeface="Times New Roman" pitchFamily="18" charset="0"/>
              </a:rPr>
              <a:t>является ли проект привлекательным (эффективным) для каж­дого из его участников при данных условиях финансирования.</a:t>
            </a:r>
          </a:p>
        </p:txBody>
      </p:sp>
    </p:spTree>
    <p:extLst>
      <p:ext uri="{BB962C8B-B14F-4D97-AF65-F5344CB8AC3E}">
        <p14:creationId xmlns:p14="http://schemas.microsoft.com/office/powerpoint/2010/main" val="24750729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1711"/>
            <a:ext cx="9144000" cy="6555641"/>
          </a:xfrm>
          <a:prstGeom prst="rect">
            <a:avLst/>
          </a:prstGeom>
        </p:spPr>
        <p:txBody>
          <a:bodyPr wrap="square">
            <a:spAutoFit/>
          </a:bodyPr>
          <a:lstStyle/>
          <a:p>
            <a:pPr indent="449263" algn="just"/>
            <a:r>
              <a:rPr lang="ru-RU" sz="2100" dirty="0">
                <a:latin typeface="Times New Roman" pitchFamily="18" charset="0"/>
                <a:cs typeface="Times New Roman" pitchFamily="18" charset="0"/>
              </a:rPr>
              <a:t>Поскольку проект имеет жизненный цикл определенной про­должительности, а между инвестициями и получением выгод от них существует временной лаг (запаздывание), нужен механизм срав­нения разновременных затрат и результатов. Таким механизмом, учитывающим изменение ценности денег во времени, является метод дисконтирования денежных потоков.</a:t>
            </a:r>
          </a:p>
          <a:p>
            <a:pPr indent="449263" algn="just"/>
            <a:r>
              <a:rPr lang="ru-RU" sz="2100" dirty="0">
                <a:latin typeface="Times New Roman" pitchFamily="18" charset="0"/>
                <a:cs typeface="Times New Roman" pitchFamily="18" charset="0"/>
              </a:rPr>
              <a:t>В денежных потоках ситуации «без проекта» необходимо учитывать не только ожидаемую в случае отказа от проекта выручку и текущие затраты, но и затраты на капитальный ремонт названного оборудования. Если предполагается рост экс­плуатационных затрат, вызванных его износом и увеличением потребности в за­пасных частях, то следует учесть и некоторый прирост рабочего капитала (увели­чение стоимости резерва запасных частей).</a:t>
            </a:r>
          </a:p>
          <a:p>
            <a:pPr indent="449263" algn="just"/>
            <a:r>
              <a:rPr lang="ru-RU" sz="2100" dirty="0">
                <a:latin typeface="Times New Roman" pitchFamily="18" charset="0"/>
                <a:cs typeface="Times New Roman" pitchFamily="18" charset="0"/>
              </a:rPr>
              <a:t>В ситуации «с проектом» нужно будет учесть не только возможную выручку от реализации демонтированного доильного оборудования, но и затраты на демонтаж.</a:t>
            </a:r>
          </a:p>
          <a:p>
            <a:pPr indent="449263" algn="just"/>
            <a:r>
              <a:rPr lang="ru-RU" sz="2100" dirty="0">
                <a:latin typeface="Times New Roman" pitchFamily="18" charset="0"/>
                <a:cs typeface="Times New Roman" pitchFamily="18" charset="0"/>
              </a:rPr>
              <a:t>В финансовом анализе все материальные потоки (продукции, услуг, ресурсов) представляют в денежном выражении. Это необ­ходимо для сопоставления, суммирования и структурного анали­за входящих (затратных) и исходящих (результативных) потоков, связывающих проект с внешней средой. </a:t>
            </a:r>
          </a:p>
        </p:txBody>
      </p:sp>
    </p:spTree>
    <p:extLst>
      <p:ext uri="{BB962C8B-B14F-4D97-AF65-F5344CB8AC3E}">
        <p14:creationId xmlns:p14="http://schemas.microsoft.com/office/powerpoint/2010/main" val="8015382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740307"/>
          </a:xfrm>
          <a:prstGeom prst="rect">
            <a:avLst/>
          </a:prstGeom>
        </p:spPr>
        <p:txBody>
          <a:bodyPr wrap="square">
            <a:spAutoFit/>
          </a:bodyPr>
          <a:lstStyle/>
          <a:p>
            <a:pPr indent="449263" algn="just"/>
            <a:r>
              <a:rPr lang="ru-RU" sz="2400" dirty="0">
                <a:latin typeface="Times New Roman" pitchFamily="18" charset="0"/>
                <a:cs typeface="Times New Roman" pitchFamily="18" charset="0"/>
              </a:rPr>
              <a:t>Финансовый анализ инвестиционного проекта, как правило, включает два основных этапа:</a:t>
            </a:r>
          </a:p>
          <a:p>
            <a:pPr indent="449263" algn="just"/>
            <a:r>
              <a:rPr lang="ru-RU" sz="2400" dirty="0">
                <a:latin typeface="Times New Roman" pitchFamily="18" charset="0"/>
                <a:cs typeface="Times New Roman" pitchFamily="18" charset="0"/>
              </a:rPr>
              <a:t>анализ «до финансирования», то есть без рассмотрения вопро­сов, связанных с привлечением конкретных источников финанси­рования;</a:t>
            </a:r>
          </a:p>
          <a:p>
            <a:pPr indent="449263" algn="just"/>
            <a:r>
              <a:rPr lang="ru-RU" sz="2400" dirty="0">
                <a:latin typeface="Times New Roman" pitchFamily="18" charset="0"/>
                <a:cs typeface="Times New Roman" pitchFamily="18" charset="0"/>
              </a:rPr>
              <a:t>анализ «после финансирования», то есть с учетом его кон­кретных условий.</a:t>
            </a:r>
          </a:p>
          <a:p>
            <a:pPr indent="449263" algn="just"/>
            <a:r>
              <a:rPr lang="ru-RU" sz="2400" dirty="0">
                <a:latin typeface="Times New Roman" pitchFamily="18" charset="0"/>
                <a:cs typeface="Times New Roman" pitchFamily="18" charset="0"/>
              </a:rPr>
              <a:t>На первом этапе оценивается осуществимость и эффективность проекта «самого по себе», то есть без учета проблем, связанных с внешним финансированием. Иногда такой анализ интерпретируют как исследование проектов, реализация которых осуществляется за счет собственных средств бенефициариев (см. главу </a:t>
            </a:r>
            <a:r>
              <a:rPr lang="en-US" sz="2400" dirty="0">
                <a:latin typeface="Times New Roman" pitchFamily="18" charset="0"/>
                <a:cs typeface="Times New Roman" pitchFamily="18" charset="0"/>
              </a:rPr>
              <a:t>VI</a:t>
            </a:r>
            <a:r>
              <a:rPr lang="ru-RU" sz="2400" dirty="0">
                <a:latin typeface="Times New Roman" pitchFamily="18" charset="0"/>
                <a:cs typeface="Times New Roman" pitchFamily="18" charset="0"/>
              </a:rPr>
              <a:t>).</a:t>
            </a:r>
          </a:p>
          <a:p>
            <a:pPr indent="449263" algn="just"/>
            <a:r>
              <a:rPr lang="ru-RU" sz="2400" dirty="0">
                <a:latin typeface="Times New Roman" pitchFamily="18" charset="0"/>
                <a:cs typeface="Times New Roman" pitchFamily="18" charset="0"/>
              </a:rPr>
              <a:t>На втором этапе в денежные потоки проекта включают поступ­ления и оттоки, связанные с движением средств, привлекаемых извне (для финансирования капитальных вложений и роста по­требности в оборотных средствах). Полученные оценки позволяют сделать вывод о приемлемости проекта с учетом его финансовой составляющей</a:t>
            </a:r>
          </a:p>
        </p:txBody>
      </p:sp>
    </p:spTree>
    <p:extLst>
      <p:ext uri="{BB962C8B-B14F-4D97-AF65-F5344CB8AC3E}">
        <p14:creationId xmlns:p14="http://schemas.microsoft.com/office/powerpoint/2010/main" val="1574173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44624"/>
            <a:ext cx="9144000" cy="6740307"/>
          </a:xfrm>
          <a:prstGeom prst="rect">
            <a:avLst/>
          </a:prstGeom>
        </p:spPr>
        <p:txBody>
          <a:bodyPr wrap="square">
            <a:spAutoFit/>
          </a:bodyPr>
          <a:lstStyle/>
          <a:p>
            <a:pPr indent="449263" algn="ctr"/>
            <a:r>
              <a:rPr lang="ru-RU" sz="2400" b="1" dirty="0">
                <a:latin typeface="Times New Roman" pitchFamily="18" charset="0"/>
                <a:cs typeface="Times New Roman" pitchFamily="18" charset="0"/>
              </a:rPr>
              <a:t>7. ЭКОНОМИЧЕСКИЙ АНАЛИЗ</a:t>
            </a:r>
            <a:endParaRPr lang="ru-RU" sz="2400" dirty="0">
              <a:latin typeface="Times New Roman" pitchFamily="18" charset="0"/>
              <a:cs typeface="Times New Roman" pitchFamily="18" charset="0"/>
            </a:endParaRPr>
          </a:p>
          <a:p>
            <a:pPr indent="449263" algn="just"/>
            <a:r>
              <a:rPr lang="ru-RU" sz="2400" dirty="0">
                <a:latin typeface="Times New Roman" pitchFamily="18" charset="0"/>
                <a:cs typeface="Times New Roman" pitchFamily="18" charset="0"/>
              </a:rPr>
              <a:t>Данный аспект проектного анализа предполагает оценку осу­ществимости и эффективности проекта с позиций национальной экономики. Необходимо выяснить, перевешивают ли выгоды, ко­торые получит общество от реализации проекта, издержки, кото­рые оно несет в ходе его осуществления.</a:t>
            </a:r>
          </a:p>
          <a:p>
            <a:pPr indent="449263" algn="just"/>
            <a:r>
              <a:rPr lang="ru-RU" sz="2400" dirty="0">
                <a:latin typeface="Times New Roman" pitchFamily="18" charset="0"/>
                <a:cs typeface="Times New Roman" pitchFamily="18" charset="0"/>
              </a:rPr>
              <a:t>По схеме выполнения расчетов экономический анализ похож на финансовый, однако ориентирован на интересы общества в целом. В связи с этим нужно учесть (и по возможности исклю­чить) все различия между ценами на ресурсы и продукцию, ко­торые складываются на внутреннем рынке в силу ряда причин, указанных ниже.</a:t>
            </a:r>
          </a:p>
          <a:p>
            <a:pPr indent="449263" algn="just"/>
            <a:r>
              <a:rPr lang="ru-RU" sz="2400" b="1" dirty="0">
                <a:latin typeface="Times New Roman" pitchFamily="18" charset="0"/>
                <a:cs typeface="Times New Roman" pitchFamily="18" charset="0"/>
              </a:rPr>
              <a:t>Экономический анализ проводится в «истинных» для экономи­ки страны ценах («экономических ценностях»). В качестве ориен­тира обычно используют цены конкурентных мировых рынков, на которых встречаются независимые субъекты: страны (фирмы), производящие товар, и страны (фирмы), его покупающие.</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566349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6052"/>
            <a:ext cx="9144000" cy="6463308"/>
          </a:xfrm>
          <a:prstGeom prst="rect">
            <a:avLst/>
          </a:prstGeom>
        </p:spPr>
        <p:txBody>
          <a:bodyPr wrap="square">
            <a:spAutoFit/>
          </a:bodyPr>
          <a:lstStyle/>
          <a:p>
            <a:pPr indent="449263" algn="just"/>
            <a:r>
              <a:rPr lang="ru-RU" sz="2300" dirty="0">
                <a:latin typeface="Times New Roman" pitchFamily="18" charset="0"/>
                <a:cs typeface="Times New Roman" pitchFamily="18" charset="0"/>
              </a:rPr>
              <a:t>Страна, покупающая ресурс, вынуждена платить независи­мому от нее продавцу столько, сколько тот может запросить с учетом рыночной конъюнктуры. В то же время внутри страны конкретные фирмы — покупатели импортируемой продукции или услуг могут платить значительно больше или меньше, чем платит страна (общество в целом), в зависимости от внутренне­го законодательства и других обстоятельств. Точно так же стра­на, продающая свою продукцию независимым от нее покупате­лям, также реально может рассчитывать на выручку, определя­емую сложившейся на мировом рынке ценой. При этом выруч­ка фирм-производителей в значительной степени будет зависеть от установленных правительством правил налогообложения и других внутренних условий.</a:t>
            </a:r>
          </a:p>
          <a:p>
            <a:pPr indent="449263" algn="just"/>
            <a:r>
              <a:rPr lang="ru-RU" sz="2300" dirty="0">
                <a:latin typeface="Times New Roman" pitchFamily="18" charset="0"/>
                <a:cs typeface="Times New Roman" pitchFamily="18" charset="0"/>
              </a:rPr>
              <a:t>Однако наряду с товарами и услугами внешнеторгового оборо­та существуют реальные внутренние выгоды и затраты, которые практически бессмысленно измерять в «мировых ценах». К ним относятся, например, плата за землю и водные ресурсы, оплата труда, использование или производство товаров и услуг, для кото­рых не существует конкурентных мировых цен.</a:t>
            </a:r>
          </a:p>
        </p:txBody>
      </p:sp>
    </p:spTree>
    <p:extLst>
      <p:ext uri="{BB962C8B-B14F-4D97-AF65-F5344CB8AC3E}">
        <p14:creationId xmlns:p14="http://schemas.microsoft.com/office/powerpoint/2010/main" val="176529151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449263" algn="just"/>
            <a:r>
              <a:rPr lang="ru-RU" sz="2200" dirty="0">
                <a:latin typeface="Times New Roman" pitchFamily="18" charset="0"/>
                <a:cs typeface="Times New Roman" pitchFamily="18" charset="0"/>
              </a:rPr>
              <a:t>Ясно, что для комплексной оценки проекта все затраты и выго­ды должны быть оценены по единой шкале. Иначе говоря, реаль­ные затраты и выгоды внутри страны должны быть представлены в форме, которая сопоставима с оценкой ресурсов и видов продук­ции, полученной на основе мировых цен.</a:t>
            </a:r>
          </a:p>
          <a:p>
            <a:pPr indent="449263" algn="just"/>
            <a:r>
              <a:rPr lang="ru-RU" sz="2200" dirty="0">
                <a:latin typeface="Times New Roman" pitchFamily="18" charset="0"/>
                <a:cs typeface="Times New Roman" pitchFamily="18" charset="0"/>
              </a:rPr>
              <a:t>Методика перехода от финансовых цен к экономическим ценностям предусматривает последовательное приближение к та­кой оценке и включает три основных этапа.</a:t>
            </a:r>
          </a:p>
          <a:p>
            <a:pPr indent="449263" algn="just"/>
            <a:r>
              <a:rPr lang="ru-RU" sz="2200" dirty="0">
                <a:latin typeface="Times New Roman" pitchFamily="18" charset="0"/>
                <a:cs typeface="Times New Roman" pitchFamily="18" charset="0"/>
              </a:rPr>
              <a:t>В первую очередь исключают из цен на товары и услуги все виды внутренних перемещений денежных средств (трансфертов), которые не отражают реальных затрат или выгод для страны в це­лом. К ним относятся, в частности, налоги, дотации, внутренние кредитные операции и т. п., так как они приводят лишь к перерас­пределению средств внутри национальной экономики.</a:t>
            </a:r>
          </a:p>
          <a:p>
            <a:pPr indent="449263" algn="just"/>
            <a:r>
              <a:rPr lang="ru-RU" sz="2200" dirty="0">
                <a:latin typeface="Times New Roman" pitchFamily="18" charset="0"/>
                <a:cs typeface="Times New Roman" pitchFamily="18" charset="0"/>
              </a:rPr>
              <a:t>На втором этапе по всем товарам, которые включены во внешнеторговый оборот, рассчитывают паритетные цены импор­та или экспорта.</a:t>
            </a:r>
          </a:p>
          <a:p>
            <a:pPr indent="449263" algn="just"/>
            <a:r>
              <a:rPr lang="ru-RU" sz="2200" dirty="0">
                <a:latin typeface="Times New Roman" pitchFamily="18" charset="0"/>
                <a:cs typeface="Times New Roman" pitchFamily="18" charset="0"/>
              </a:rPr>
              <a:t>На третьем этапе обеспечивается сопоставимость с оценкой то­варов внешнеторгового оборота тех внутренних товаров и услуг, которые не могут быть оценены через цены мирового рынка. </a:t>
            </a:r>
          </a:p>
        </p:txBody>
      </p:sp>
    </p:spTree>
    <p:extLst>
      <p:ext uri="{BB962C8B-B14F-4D97-AF65-F5344CB8AC3E}">
        <p14:creationId xmlns:p14="http://schemas.microsoft.com/office/powerpoint/2010/main" val="263486869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7186583"/>
          </a:xfrm>
          <a:prstGeom prst="rect">
            <a:avLst/>
          </a:prstGeom>
        </p:spPr>
        <p:txBody>
          <a:bodyPr wrap="square">
            <a:spAutoFit/>
          </a:bodyPr>
          <a:lstStyle/>
          <a:p>
            <a:pPr indent="546100" algn="just"/>
            <a:r>
              <a:rPr lang="ru-RU" sz="2300" dirty="0" smtClean="0">
                <a:latin typeface="Times New Roman" pitchFamily="18" charset="0"/>
                <a:cs typeface="Times New Roman" pitchFamily="18" charset="0"/>
              </a:rPr>
              <a:t>Кроме того, рекомендуется оценить затраты и выгоды, которые вообще не были учтены в финансовом анализе по той или иной причине. Например, некоторые виды затрат и выгод множества мелких собственников, чьи финансовые интересы затрагиваются проектом, часто остаются неучтенными при проведении анализа с позиций интересов основных бенефициариев. Учитываются также внешние эффекты проекта, выгоды (или затраты) так называемых «третьих лиц» (например, будущих поколений).</a:t>
            </a:r>
          </a:p>
          <a:p>
            <a:pPr indent="546100" algn="just"/>
            <a:r>
              <a:rPr lang="ru-RU" sz="2300" dirty="0" smtClean="0">
                <a:latin typeface="Times New Roman" pitchFamily="18" charset="0"/>
                <a:cs typeface="Times New Roman" pitchFamily="18" charset="0"/>
              </a:rPr>
              <a:t>Следует отметить, что экономический анализ, как правило, не дает прямого ответа на вопрос о влиянии проекта на отдельные общественные группы. Вместе с тем изучение противоречий меж­ду результатами финансового и экономического анализа часто по­зволяет получить некоторое представление о таком влиянии.</a:t>
            </a:r>
          </a:p>
          <a:p>
            <a:pPr indent="546100" algn="just"/>
            <a:r>
              <a:rPr lang="ru-RU" sz="2300" dirty="0">
                <a:latin typeface="Times New Roman" pitchFamily="18" charset="0"/>
                <a:cs typeface="Times New Roman" pitchFamily="18" charset="0"/>
              </a:rPr>
              <a:t>Особо следует отметить распространенную ошибку, состоящую в отождествлении интересов страны (общества, национальной эко­номики, экономики региона) с выгодой для национального (реги­онального) бюджета. Расчет бюджетной эффективности проекта осуществляется по тем же правилам, что и оценка его финансо­вой эффективности для отдельных участников. </a:t>
            </a:r>
          </a:p>
          <a:p>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4335557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252520" cy="6555641"/>
          </a:xfrm>
          <a:prstGeom prst="rect">
            <a:avLst/>
          </a:prstGeom>
        </p:spPr>
        <p:txBody>
          <a:bodyPr wrap="square">
            <a:spAutoFit/>
          </a:bodyPr>
          <a:lstStyle/>
          <a:p>
            <a:pPr indent="546100" algn="just"/>
            <a:r>
              <a:rPr lang="ru-RU" sz="2800" dirty="0">
                <a:latin typeface="Times New Roman" pitchFamily="18" charset="0"/>
                <a:cs typeface="Times New Roman" pitchFamily="18" charset="0"/>
              </a:rPr>
              <a:t>Помимо уже рассмотренных аспектов проектного анализа (экономического, финансового и др.) иногда особо выделяют ана­лиз рисков, который включает:</a:t>
            </a:r>
          </a:p>
          <a:p>
            <a:pPr indent="546100" algn="just"/>
            <a:r>
              <a:rPr lang="ru-RU" sz="2800" dirty="0">
                <a:latin typeface="Times New Roman" pitchFamily="18" charset="0"/>
                <a:cs typeface="Times New Roman" pitchFamily="18" charset="0"/>
              </a:rPr>
              <a:t>оценку чувствительности;</a:t>
            </a:r>
          </a:p>
          <a:p>
            <a:pPr indent="546100" algn="just"/>
            <a:r>
              <a:rPr lang="ru-RU" sz="2800" dirty="0">
                <a:latin typeface="Times New Roman" pitchFamily="18" charset="0"/>
                <a:cs typeface="Times New Roman" pitchFamily="18" charset="0"/>
              </a:rPr>
              <a:t>расчет сценариев;</a:t>
            </a:r>
          </a:p>
          <a:p>
            <a:pPr indent="546100" algn="just"/>
            <a:r>
              <a:rPr lang="ru-RU" sz="2800" dirty="0">
                <a:latin typeface="Times New Roman" pitchFamily="18" charset="0"/>
                <a:cs typeface="Times New Roman" pitchFamily="18" charset="0"/>
              </a:rPr>
              <a:t>расчеты на основе метода статистических испытаний;</a:t>
            </a:r>
          </a:p>
          <a:p>
            <a:pPr indent="546100" algn="just"/>
            <a:r>
              <a:rPr lang="ru-RU" sz="2800" dirty="0">
                <a:latin typeface="Times New Roman" pitchFamily="18" charset="0"/>
                <a:cs typeface="Times New Roman" pitchFamily="18" charset="0"/>
              </a:rPr>
              <a:t>неформальную оценку прочих рисков.</a:t>
            </a:r>
          </a:p>
          <a:p>
            <a:pPr indent="546100" algn="just"/>
            <a:r>
              <a:rPr lang="ru-RU" sz="2800" dirty="0">
                <a:latin typeface="Times New Roman" pitchFamily="18" charset="0"/>
                <a:cs typeface="Times New Roman" pitchFamily="18" charset="0"/>
              </a:rPr>
              <a:t>Анализ рисков отражает различные аспекты взаимодействия проекта с внешней средой, от которых зависят его внутренняя структура и ожидаемые результаты. Такое исследование позволяет выявить слабые (рискованные) места и параметры проекта, смяг­чить действие неблагоприятных факторов, выработать тактику реализации проекта с учетом возможных и наиболее вероятных из­менений внешней среды.</a:t>
            </a:r>
          </a:p>
        </p:txBody>
      </p:sp>
    </p:spTree>
    <p:extLst>
      <p:ext uri="{BB962C8B-B14F-4D97-AF65-F5344CB8AC3E}">
        <p14:creationId xmlns:p14="http://schemas.microsoft.com/office/powerpoint/2010/main" val="405404156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494085"/>
          </a:xfrm>
          <a:prstGeom prst="rect">
            <a:avLst/>
          </a:prstGeom>
        </p:spPr>
        <p:txBody>
          <a:bodyPr wrap="square">
            <a:spAutoFit/>
          </a:bodyPr>
          <a:lstStyle/>
          <a:p>
            <a:pPr algn="ctr"/>
            <a:r>
              <a:rPr lang="ru-RU" sz="3200" b="1" dirty="0" smtClean="0">
                <a:latin typeface="Times New Roman" pitchFamily="18" charset="0"/>
                <a:cs typeface="Times New Roman" pitchFamily="18" charset="0"/>
              </a:rPr>
              <a:t>ТЕМА 4. ОСНОВНЫЕ </a:t>
            </a:r>
            <a:r>
              <a:rPr lang="ru-RU" sz="3200" b="1" dirty="0">
                <a:latin typeface="Times New Roman" pitchFamily="18" charset="0"/>
                <a:cs typeface="Times New Roman" pitchFamily="18" charset="0"/>
              </a:rPr>
              <a:t>МЕТОДЫ АНАЛИЗА ПРОЕКТОВ. ИНСТРУМЕНТАРИЙ</a:t>
            </a:r>
            <a:endParaRPr lang="ru-RU" sz="3200" dirty="0">
              <a:latin typeface="Times New Roman" pitchFamily="18" charset="0"/>
              <a:cs typeface="Times New Roman" pitchFamily="18" charset="0"/>
            </a:endParaRPr>
          </a:p>
          <a:p>
            <a:r>
              <a:rPr lang="ru-RU" sz="3200" dirty="0">
                <a:latin typeface="Times New Roman" pitchFamily="18" charset="0"/>
                <a:cs typeface="Times New Roman" pitchFamily="18" charset="0"/>
              </a:rPr>
              <a:t> </a:t>
            </a:r>
          </a:p>
          <a:p>
            <a:pPr algn="just"/>
            <a:r>
              <a:rPr lang="ru-RU" sz="3200" dirty="0" smtClean="0">
                <a:latin typeface="Times New Roman" pitchFamily="18" charset="0"/>
                <a:cs typeface="Times New Roman" pitchFamily="18" charset="0"/>
              </a:rPr>
              <a:t>	</a:t>
            </a:r>
            <a:r>
              <a:rPr lang="ru-RU" sz="3200" b="1" i="1" dirty="0" smtClean="0">
                <a:latin typeface="Times New Roman" pitchFamily="18" charset="0"/>
                <a:cs typeface="Times New Roman" pitchFamily="18" charset="0"/>
              </a:rPr>
              <a:t>Методика </a:t>
            </a:r>
            <a:r>
              <a:rPr lang="ru-RU" sz="3200" b="1" i="1" dirty="0">
                <a:latin typeface="Times New Roman" pitchFamily="18" charset="0"/>
                <a:cs typeface="Times New Roman" pitchFamily="18" charset="0"/>
              </a:rPr>
              <a:t>анализа инвестиционною проекта предполагает не только его оценку по всем рассмотренным выше аспектам с со­блюдением правильной последовательности действий, но также применение специально разработанных инструментов. С их помо­щью обеспечивается корректность оценки эффективности и осу­ществимости конкретного проекта, выбор наилучшего варианта из множества альтернатив</a:t>
            </a:r>
            <a:r>
              <a:rPr lang="ru-RU" sz="3200" b="1" i="1" dirty="0" smtClean="0">
                <a:latin typeface="Times New Roman" pitchFamily="18" charset="0"/>
                <a:cs typeface="Times New Roman" pitchFamily="18" charset="0"/>
              </a:rPr>
              <a:t>.</a:t>
            </a:r>
            <a:endParaRPr lang="ru-RU" sz="3200" b="1" i="1" dirty="0">
              <a:latin typeface="Times New Roman" pitchFamily="18" charset="0"/>
              <a:cs typeface="Times New Roman" pitchFamily="18" charset="0"/>
            </a:endParaRPr>
          </a:p>
        </p:txBody>
      </p:sp>
    </p:spTree>
    <p:extLst>
      <p:ext uri="{BB962C8B-B14F-4D97-AF65-F5344CB8AC3E}">
        <p14:creationId xmlns:p14="http://schemas.microsoft.com/office/powerpoint/2010/main" val="345119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7017306"/>
          </a:xfrm>
          <a:prstGeom prst="rect">
            <a:avLst/>
          </a:prstGeom>
        </p:spPr>
        <p:txBody>
          <a:bodyPr wrap="square">
            <a:spAutoFit/>
          </a:bodyPr>
          <a:lstStyle/>
          <a:p>
            <a:pPr fontAlgn="t">
              <a:lnSpc>
                <a:spcPct val="150000"/>
              </a:lnSpc>
            </a:pPr>
            <a:r>
              <a:rPr lang="ru-RU" sz="2000" b="1" dirty="0" smtClean="0">
                <a:latin typeface="Times New Roman" pitchFamily="18" charset="0"/>
                <a:cs typeface="Times New Roman" pitchFamily="18" charset="0"/>
                <a:hlinkClick r:id="rId2" action="ppaction://hlinkpres?slideindex=1&amp;slidetitle="/>
              </a:rPr>
              <a:t>9</a:t>
            </a:r>
            <a:r>
              <a:rPr lang="ru-RU" sz="2000" b="1" dirty="0">
                <a:latin typeface="Times New Roman" pitchFamily="18" charset="0"/>
                <a:cs typeface="Times New Roman" pitchFamily="18" charset="0"/>
                <a:hlinkClick r:id="rId2" action="ppaction://hlinkpres?slideindex=1&amp;slidetitle="/>
              </a:rPr>
              <a:t>. Анализ рисков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9.1. Цели и основные этапы анализа рисков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9.2. Анализ чувствительности проекта к возможным изменениям параметров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9.3. Анализ сценариев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9.4. Анализ рисков на основе метода статистических испытании</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9.5. Анализ рисков с позиций отдельных участников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hlinkClick r:id="rId3" action="ppaction://hlinkpres?slideindex=1&amp;slidetitle="/>
              </a:rPr>
              <a:t>10. Разработка бизнес-планов инвестиционных проектов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10.1. Назначение бизнес-планов инвестиционных проектов</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10.2. Состав типового бизнес-плана инвестиционного проекта</a:t>
            </a:r>
            <a:endParaRPr lang="ru-RU" sz="2000" dirty="0">
              <a:latin typeface="Times New Roman" pitchFamily="18" charset="0"/>
              <a:cs typeface="Times New Roman" pitchFamily="18" charset="0"/>
            </a:endParaRPr>
          </a:p>
          <a:p>
            <a:pPr fontAlgn="t">
              <a:lnSpc>
                <a:spcPct val="150000"/>
              </a:lnSpc>
            </a:pPr>
            <a:r>
              <a:rPr lang="ru-RU" sz="2000" b="1" dirty="0">
                <a:latin typeface="Times New Roman" pitchFamily="18" charset="0"/>
                <a:cs typeface="Times New Roman" pitchFamily="18" charset="0"/>
              </a:rPr>
              <a:t>10.3. Основные требования к программному        обеспечению экономической  оценки инвестиции</a:t>
            </a:r>
            <a:endParaRPr lang="ru-RU" sz="2000" dirty="0">
              <a:latin typeface="Times New Roman" pitchFamily="18" charset="0"/>
              <a:cs typeface="Times New Roman" pitchFamily="18" charset="0"/>
            </a:endParaRPr>
          </a:p>
          <a:p>
            <a:pPr>
              <a:lnSpc>
                <a:spcPct val="150000"/>
              </a:lnSpc>
            </a:pPr>
            <a:r>
              <a:rPr lang="ru-RU" sz="2000" b="1" dirty="0" smtClean="0">
                <a:latin typeface="Times New Roman" pitchFamily="18" charset="0"/>
                <a:cs typeface="Times New Roman" pitchFamily="18" charset="0"/>
                <a:hlinkClick r:id="rId4" action="ppaction://hlinkpres?slideindex=1&amp;slidetitle="/>
              </a:rPr>
              <a:t>Практикум</a:t>
            </a:r>
            <a:endParaRPr lang="ru-RU" sz="2000" b="1" dirty="0" smtClean="0">
              <a:latin typeface="Times New Roman" pitchFamily="18" charset="0"/>
              <a:cs typeface="Times New Roman" pitchFamily="18" charset="0"/>
            </a:endParaRPr>
          </a:p>
          <a:p>
            <a:pPr>
              <a:lnSpc>
                <a:spcPct val="150000"/>
              </a:lnSpc>
            </a:pPr>
            <a:r>
              <a:rPr lang="ru-RU" sz="2000" b="1" dirty="0" smtClean="0">
                <a:latin typeface="Times New Roman" pitchFamily="18" charset="0"/>
                <a:cs typeface="Times New Roman" pitchFamily="18" charset="0"/>
                <a:hlinkClick r:id="rId5" action="ppaction://hlinkpres?slideindex=1&amp;slidetitle="/>
              </a:rPr>
              <a:t>Методические указания выполнения контрольных работ </a:t>
            </a:r>
            <a:endParaRPr lang="ru-RU" sz="2000" b="1" dirty="0">
              <a:latin typeface="Times New Roman" pitchFamily="18" charset="0"/>
              <a:cs typeface="Times New Roman" pitchFamily="18" charset="0"/>
            </a:endParaRPr>
          </a:p>
          <a:p>
            <a:pPr>
              <a:lnSpc>
                <a:spcPct val="150000"/>
              </a:lnSpc>
            </a:pPr>
            <a:r>
              <a:rPr lang="ru-RU" sz="2000" b="1" dirty="0">
                <a:latin typeface="Times New Roman" pitchFamily="18" charset="0"/>
                <a:cs typeface="Times New Roman" pitchFamily="18" charset="0"/>
                <a:hlinkClick r:id="rId6" action="ppaction://hlinkpres?slideindex=1&amp;slidetitle="/>
              </a:rPr>
              <a:t>Глоссарий</a:t>
            </a:r>
            <a:endParaRPr lang="ru-RU" sz="2000" b="1" dirty="0">
              <a:latin typeface="Times New Roman" pitchFamily="18" charset="0"/>
              <a:cs typeface="Times New Roman" pitchFamily="18" charset="0"/>
            </a:endParaRPr>
          </a:p>
          <a:p>
            <a:pPr>
              <a:lnSpc>
                <a:spcPct val="150000"/>
              </a:lnSpc>
            </a:pPr>
            <a:r>
              <a:rPr lang="ru-RU" sz="2000" b="1" dirty="0">
                <a:latin typeface="Times New Roman" pitchFamily="18" charset="0"/>
                <a:cs typeface="Times New Roman" pitchFamily="18" charset="0"/>
                <a:hlinkClick r:id="rId7" action="ppaction://hlinkpres?slideindex=1&amp;slidetitle="/>
              </a:rPr>
              <a:t>Библиографический </a:t>
            </a:r>
            <a:r>
              <a:rPr lang="ru-RU" sz="2000" b="1" dirty="0" smtClean="0">
                <a:latin typeface="Times New Roman" pitchFamily="18" charset="0"/>
                <a:cs typeface="Times New Roman" pitchFamily="18" charset="0"/>
                <a:hlinkClick r:id="rId7" action="ppaction://hlinkpres?slideindex=1&amp;slidetitle="/>
              </a:rPr>
              <a:t>список</a:t>
            </a:r>
            <a:endParaRPr lang="ru-RU" sz="20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937740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124754"/>
          </a:xfrm>
          <a:prstGeom prst="rect">
            <a:avLst/>
          </a:prstGeom>
        </p:spPr>
        <p:txBody>
          <a:bodyPr wrap="square">
            <a:spAutoFit/>
          </a:bodyPr>
          <a:lstStyle/>
          <a:p>
            <a:pPr algn="ctr"/>
            <a:r>
              <a:rPr lang="ru-RU" sz="2800" b="1" dirty="0" smtClean="0">
                <a:latin typeface="Times New Roman" pitchFamily="18" charset="0"/>
                <a:cs typeface="Times New Roman" pitchFamily="18" charset="0"/>
              </a:rPr>
              <a:t>1</a:t>
            </a:r>
            <a:r>
              <a:rPr lang="ru-RU" sz="2800" b="1" dirty="0">
                <a:latin typeface="Times New Roman" pitchFamily="18" charset="0"/>
                <a:cs typeface="Times New Roman" pitchFamily="18" charset="0"/>
              </a:rPr>
              <a:t>. Альтернативная стоимость капитала</a:t>
            </a:r>
          </a:p>
          <a:p>
            <a:pPr algn="just"/>
            <a:r>
              <a:rPr lang="ru-RU" sz="2800" b="1" dirty="0" smtClean="0">
                <a:latin typeface="Times New Roman" pitchFamily="18" charset="0"/>
                <a:cs typeface="Times New Roman" pitchFamily="18" charset="0"/>
              </a:rPr>
              <a:t>	Принцип </a:t>
            </a:r>
            <a:r>
              <a:rPr lang="ru-RU" sz="2800" b="1" dirty="0">
                <a:latin typeface="Times New Roman" pitchFamily="18" charset="0"/>
                <a:cs typeface="Times New Roman" pitchFamily="18" charset="0"/>
              </a:rPr>
              <a:t>альтернативной оценки — один из базовых в рыноч­ной экономике. Любые ресурсы потенциально могут быть исполь­зованы несколькими различными способами.</a:t>
            </a:r>
          </a:p>
          <a:p>
            <a:pPr algn="just"/>
            <a:r>
              <a:rPr lang="ru-RU" sz="2800" b="1" dirty="0" smtClean="0">
                <a:latin typeface="Times New Roman" pitchFamily="18" charset="0"/>
                <a:cs typeface="Times New Roman" pitchFamily="18" charset="0"/>
              </a:rPr>
              <a:t>	Альтернативная </a:t>
            </a:r>
            <a:r>
              <a:rPr lang="ru-RU" sz="2800" b="1" dirty="0">
                <a:latin typeface="Times New Roman" pitchFamily="18" charset="0"/>
                <a:cs typeface="Times New Roman" pitchFamily="18" charset="0"/>
              </a:rPr>
              <a:t>стоимость ресурса опре­деляется ценностью, которую он мог бы иметь при использовании наилучшим из возможных способов. </a:t>
            </a:r>
            <a:r>
              <a:rPr lang="ru-RU" sz="2800" b="1" dirty="0" smtClean="0">
                <a:latin typeface="Times New Roman" pitchFamily="18" charset="0"/>
                <a:cs typeface="Times New Roman" pitchFamily="18" charset="0"/>
              </a:rPr>
              <a:t>Другими </a:t>
            </a:r>
            <a:r>
              <a:rPr lang="ru-RU" sz="2800" b="1" dirty="0">
                <a:latin typeface="Times New Roman" pitchFamily="18" charset="0"/>
                <a:cs typeface="Times New Roman" pitchFamily="18" charset="0"/>
              </a:rPr>
              <a:t>сло­вами, альтернативная стоимость ресурса равна упущенной выгоде, связанной с его возможным альтернативным использованием. Та­кой подход должен применяться по отношению ко всем видам ресурсов, включая природные, трудовые, интеллектуальные, фи­нансовые и т. д</a:t>
            </a:r>
            <a:r>
              <a:rPr lang="ru-RU" sz="2800" b="1" dirty="0" smtClean="0">
                <a:latin typeface="Times New Roman" pitchFamily="18" charset="0"/>
                <a:cs typeface="Times New Roman" pitchFamily="18" charset="0"/>
              </a:rPr>
              <a:t>.</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82705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555641"/>
          </a:xfrm>
          <a:prstGeom prst="rect">
            <a:avLst/>
          </a:prstGeom>
        </p:spPr>
        <p:txBody>
          <a:bodyPr wrap="square">
            <a:spAutoFit/>
          </a:bodyPr>
          <a:lstStyle/>
          <a:p>
            <a:pPr algn="ctr"/>
            <a:r>
              <a:rPr lang="ru-RU" sz="2800" b="1" i="1" dirty="0" smtClean="0">
                <a:latin typeface="Times New Roman" pitchFamily="18" charset="0"/>
                <a:cs typeface="Times New Roman" pitchFamily="18" charset="0"/>
              </a:rPr>
              <a:t>2</a:t>
            </a:r>
            <a:r>
              <a:rPr lang="ru-RU" sz="2800" b="1" i="1" dirty="0">
                <a:latin typeface="Times New Roman" pitchFamily="18" charset="0"/>
                <a:cs typeface="Times New Roman" pitchFamily="18" charset="0"/>
              </a:rPr>
              <a:t>. </a:t>
            </a:r>
            <a:r>
              <a:rPr lang="ru-RU" sz="2800" b="1" dirty="0">
                <a:latin typeface="Times New Roman" pitchFamily="18" charset="0"/>
                <a:cs typeface="Times New Roman" pitchFamily="18" charset="0"/>
              </a:rPr>
              <a:t>Ценность денег во времени</a:t>
            </a:r>
            <a:endParaRPr lang="ru-RU" sz="2800" dirty="0">
              <a:latin typeface="Times New Roman" pitchFamily="18" charset="0"/>
              <a:cs typeface="Times New Roman" pitchFamily="18" charset="0"/>
            </a:endParaRPr>
          </a:p>
          <a:p>
            <a:r>
              <a:rPr lang="ru-RU" sz="2800" dirty="0" smtClean="0">
                <a:latin typeface="Times New Roman" pitchFamily="18" charset="0"/>
                <a:cs typeface="Times New Roman" pitchFamily="18" charset="0"/>
              </a:rPr>
              <a:t>	</a:t>
            </a:r>
          </a:p>
          <a:p>
            <a:pPr algn="just"/>
            <a:r>
              <a:rPr lang="ru-RU" sz="2800" dirty="0">
                <a:latin typeface="Times New Roman" pitchFamily="18" charset="0"/>
                <a:cs typeface="Times New Roman" pitchFamily="18" charset="0"/>
              </a:rPr>
              <a:t>	</a:t>
            </a:r>
            <a:r>
              <a:rPr lang="ru-RU" sz="2800" b="1" dirty="0" smtClean="0">
                <a:latin typeface="Times New Roman" pitchFamily="18" charset="0"/>
                <a:cs typeface="Times New Roman" pitchFamily="18" charset="0"/>
              </a:rPr>
              <a:t>В </a:t>
            </a:r>
            <a:r>
              <a:rPr lang="ru-RU" sz="2800" b="1" dirty="0">
                <a:latin typeface="Times New Roman" pitchFamily="18" charset="0"/>
                <a:cs typeface="Times New Roman" pitchFamily="18" charset="0"/>
              </a:rPr>
              <a:t>проектном анализе учитывается, что сумма денег, получен­ная или истраченная сегодня, ценится выше, чем такая же сумма, которую можно получить (потратить) в будущем. Этот эффект объясняется тем, что имея свободные деньги сегодня, их можно использовать для накопления (например, положить в банк на де­позит или вложить в операции, приносящие доход другим спосо­бом). Другими словами, определенная сумма денег (предназна­ченная для накопления, а не потребления) равна такой же сумме через определенный  промежуток времени  плюс дополнительный  доход от их использования наилучшим из реально доступ­ных способов</a:t>
            </a:r>
            <a:r>
              <a:rPr lang="ru-RU" sz="2800" b="1" dirty="0" smtClean="0">
                <a:latin typeface="Times New Roman" pitchFamily="18" charset="0"/>
                <a:cs typeface="Times New Roman" pitchFamily="18" charset="0"/>
              </a:rPr>
              <a:t>.</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555339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124754"/>
          </a:xfrm>
          <a:prstGeom prst="rect">
            <a:avLst/>
          </a:prstGeom>
        </p:spPr>
        <p:txBody>
          <a:bodyPr wrap="square">
            <a:spAutoFit/>
          </a:bodyPr>
          <a:lstStyle/>
          <a:p>
            <a:pPr algn="just"/>
            <a:r>
              <a:rPr lang="ru-RU" sz="3200" dirty="0" smtClean="0">
                <a:latin typeface="Times New Roman" pitchFamily="18" charset="0"/>
                <a:cs typeface="Times New Roman" pitchFamily="18" charset="0"/>
              </a:rPr>
              <a:t>	</a:t>
            </a:r>
            <a:r>
              <a:rPr lang="ru-RU" sz="3000" b="1" dirty="0" smtClean="0">
                <a:latin typeface="Times New Roman" pitchFamily="18" charset="0"/>
                <a:cs typeface="Times New Roman" pitchFamily="18" charset="0"/>
              </a:rPr>
              <a:t>Таким </a:t>
            </a:r>
            <a:r>
              <a:rPr lang="ru-RU" sz="3000" b="1" dirty="0">
                <a:latin typeface="Times New Roman" pitchFamily="18" charset="0"/>
                <a:cs typeface="Times New Roman" pitchFamily="18" charset="0"/>
              </a:rPr>
              <a:t>образом, в различные моменты времени деньги имеют разную ценность, и поэтому при опенке денежных потоков проекта необходимо учитывать эти различия. В частности, при сумми­ровании затрат и результатов за разные периоды соответствующие величины денежного потока должны быть приведены к сопоста­вимому виду, а точнее </a:t>
            </a:r>
            <a:r>
              <a:rPr lang="ru-RU" sz="3000" b="1" dirty="0" smtClean="0">
                <a:latin typeface="Times New Roman" pitchFamily="18" charset="0"/>
                <a:cs typeface="Times New Roman" pitchFamily="18" charset="0"/>
              </a:rPr>
              <a:t>- </a:t>
            </a:r>
            <a:r>
              <a:rPr lang="ru-RU" sz="3000" b="1" dirty="0">
                <a:latin typeface="Times New Roman" pitchFamily="18" charset="0"/>
                <a:cs typeface="Times New Roman" pitchFamily="18" charset="0"/>
              </a:rPr>
              <a:t>к единому моменту времени.</a:t>
            </a:r>
          </a:p>
          <a:p>
            <a:pPr algn="just"/>
            <a:r>
              <a:rPr lang="ru-RU" sz="3000" b="1" dirty="0">
                <a:latin typeface="Times New Roman" pitchFamily="18" charset="0"/>
                <a:cs typeface="Times New Roman" pitchFamily="18" charset="0"/>
              </a:rPr>
              <a:t>При этом могут применяться различные методы. Так, для рас­чета будущей ценности сегодняшней суммы де­нег применяют сложные проценты (метод компаундирования), а для вычисления текущей ценности — метод дисконтирования.</a:t>
            </a:r>
          </a:p>
        </p:txBody>
      </p:sp>
    </p:spTree>
    <p:extLst>
      <p:ext uri="{BB962C8B-B14F-4D97-AF65-F5344CB8AC3E}">
        <p14:creationId xmlns:p14="http://schemas.microsoft.com/office/powerpoint/2010/main" val="271586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555641"/>
          </a:xfrm>
          <a:prstGeom prst="rect">
            <a:avLst/>
          </a:prstGeom>
        </p:spPr>
        <p:txBody>
          <a:bodyPr wrap="square">
            <a:spAutoFit/>
          </a:bodyPr>
          <a:lstStyle/>
          <a:p>
            <a:pPr algn="ctr"/>
            <a:r>
              <a:rPr lang="ru-RU" sz="2800" b="1" dirty="0">
                <a:latin typeface="Times New Roman" pitchFamily="18" charset="0"/>
                <a:cs typeface="Times New Roman" pitchFamily="18" charset="0"/>
              </a:rPr>
              <a:t>3. Сравнение ситуации «с проектом» и «без проекта» при построении денежных потоков</a:t>
            </a:r>
          </a:p>
          <a:p>
            <a:pPr algn="just"/>
            <a:r>
              <a:rPr lang="ru-RU" sz="2800" b="1" dirty="0" smtClean="0">
                <a:latin typeface="Times New Roman" pitchFamily="18" charset="0"/>
                <a:cs typeface="Times New Roman" pitchFamily="18" charset="0"/>
              </a:rPr>
              <a:t>	</a:t>
            </a:r>
          </a:p>
          <a:p>
            <a:pPr algn="just"/>
            <a:r>
              <a:rPr lang="ru-RU" sz="2800" b="1" dirty="0">
                <a:latin typeface="Times New Roman" pitchFamily="18" charset="0"/>
                <a:cs typeface="Times New Roman" pitchFamily="18" charset="0"/>
              </a:rPr>
              <a:t>	</a:t>
            </a:r>
            <a:r>
              <a:rPr lang="ru-RU" sz="2800" b="1" dirty="0" smtClean="0">
                <a:latin typeface="Times New Roman" pitchFamily="18" charset="0"/>
                <a:cs typeface="Times New Roman" pitchFamily="18" charset="0"/>
              </a:rPr>
              <a:t>Важнейший </a:t>
            </a:r>
            <a:r>
              <a:rPr lang="ru-RU" sz="2800" b="1" dirty="0">
                <a:latin typeface="Times New Roman" pitchFamily="18" charset="0"/>
                <a:cs typeface="Times New Roman" pitchFamily="18" charset="0"/>
              </a:rPr>
              <a:t>методологический принцип проектного анализа — учет при опенке эффективности тех и только тех выгод и затрат, которые являются следствием его принятия к реализации. Так. например, принимается в расчет только тот рост производства.</a:t>
            </a:r>
          </a:p>
          <a:p>
            <a:pPr algn="just"/>
            <a:r>
              <a:rPr lang="ru-RU" sz="2800" b="1" dirty="0">
                <a:latin typeface="Times New Roman" pitchFamily="18" charset="0"/>
                <a:cs typeface="Times New Roman" pitchFamily="18" charset="0"/>
              </a:rPr>
              <a:t>который снизан с капиталовложениями именно в данный проект (хотя рост может параллельно происходить и по другим причинам).</a:t>
            </a:r>
          </a:p>
          <a:p>
            <a:pPr algn="just"/>
            <a:r>
              <a:rPr lang="ru-RU" sz="2800" b="1" dirty="0">
                <a:latin typeface="Times New Roman" pitchFamily="18" charset="0"/>
                <a:cs typeface="Times New Roman" pitchFamily="18" charset="0"/>
              </a:rPr>
              <a:t>Сравнение ситуаций «с проектом» и «без проекта» означает со­поставление показателей двух вариантов развития предприятия: при принятии проекта и при отказе от его осуществления</a:t>
            </a:r>
            <a:r>
              <a:rPr lang="ru-RU" sz="2800" b="1" dirty="0" smtClean="0">
                <a:latin typeface="Times New Roman" pitchFamily="18" charset="0"/>
                <a:cs typeface="Times New Roman" pitchFamily="18" charset="0"/>
              </a:rPr>
              <a:t>.</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41504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856"/>
            <a:ext cx="9171709" cy="5509200"/>
          </a:xfrm>
          <a:prstGeom prst="rect">
            <a:avLst/>
          </a:prstGeom>
        </p:spPr>
        <p:txBody>
          <a:bodyPr wrap="square">
            <a:spAutoFit/>
          </a:bodyPr>
          <a:lstStyle/>
          <a:p>
            <a:pPr algn="just"/>
            <a:r>
              <a:rPr lang="ru-RU" sz="3200" b="1" dirty="0" smtClean="0">
                <a:latin typeface="Times New Roman" pitchFamily="18" charset="0"/>
                <a:cs typeface="Times New Roman" pitchFamily="18" charset="0"/>
              </a:rPr>
              <a:t>	Если </a:t>
            </a:r>
            <a:r>
              <a:rPr lang="ru-RU" sz="3200" b="1" dirty="0">
                <a:latin typeface="Times New Roman" pitchFamily="18" charset="0"/>
                <a:cs typeface="Times New Roman" pitchFamily="18" charset="0"/>
              </a:rPr>
              <a:t>проект внедряется на уже существующем объекте, учесть воздействие и оценить его эффективность можно только на базе так называемых дополнительных доходом и расходов. Другими словами, и результаты, и затраты должны определяться на основе сопоставления ситуаций «с проектом» и «без проекта», а не как-то иначе (например, неприемлемо сравнение характеристик объекта «до» и «после» реализации проекта, а тем более игнорирование ситуации «без проекта» вообще</a:t>
            </a:r>
            <a:r>
              <a:rPr lang="ru-RU" sz="3200" b="1" dirty="0" smtClean="0">
                <a:latin typeface="Times New Roman" pitchFamily="18" charset="0"/>
                <a:cs typeface="Times New Roman" pitchFamily="18" charset="0"/>
              </a:rPr>
              <a:t>).</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33258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5509200"/>
          </a:xfrm>
          <a:prstGeom prst="rect">
            <a:avLst/>
          </a:prstGeom>
        </p:spPr>
        <p:txBody>
          <a:bodyPr wrap="square">
            <a:spAutoFit/>
          </a:bodyPr>
          <a:lstStyle/>
          <a:p>
            <a:pPr algn="ctr"/>
            <a:r>
              <a:rPr lang="ru-RU" sz="3200" b="1" dirty="0" smtClean="0">
                <a:latin typeface="Times New Roman" pitchFamily="18" charset="0"/>
                <a:cs typeface="Times New Roman" pitchFamily="18" charset="0"/>
              </a:rPr>
              <a:t>4. </a:t>
            </a:r>
            <a:r>
              <a:rPr lang="ru-RU" sz="3200" b="1" dirty="0">
                <a:latin typeface="Times New Roman" pitchFamily="18" charset="0"/>
                <a:cs typeface="Times New Roman" pitchFamily="18" charset="0"/>
              </a:rPr>
              <a:t>Маржинальный анализ</a:t>
            </a:r>
          </a:p>
          <a:p>
            <a:endParaRPr lang="ru-RU" sz="3200" b="1" dirty="0" smtClean="0">
              <a:latin typeface="Times New Roman" pitchFamily="18" charset="0"/>
              <a:cs typeface="Times New Roman" pitchFamily="18" charset="0"/>
            </a:endParaRPr>
          </a:p>
          <a:p>
            <a:pPr algn="just"/>
            <a:r>
              <a:rPr lang="ru-RU" sz="3200" b="1" dirty="0">
                <a:latin typeface="Times New Roman" pitchFamily="18" charset="0"/>
                <a:cs typeface="Times New Roman" pitchFamily="18" charset="0"/>
              </a:rPr>
              <a:t>	</a:t>
            </a:r>
            <a:r>
              <a:rPr lang="ru-RU" sz="3200" b="1" dirty="0" smtClean="0">
                <a:latin typeface="Times New Roman" pitchFamily="18" charset="0"/>
                <a:cs typeface="Times New Roman" pitchFamily="18" charset="0"/>
              </a:rPr>
              <a:t>Маржинальный </a:t>
            </a:r>
            <a:r>
              <a:rPr lang="ru-RU" sz="3200" b="1" dirty="0">
                <a:latin typeface="Times New Roman" pitchFamily="18" charset="0"/>
                <a:cs typeface="Times New Roman" pitchFamily="18" charset="0"/>
              </a:rPr>
              <a:t>(предельный) анализ— это разновидность экономического анализа, при котором прирост одного из показателей (издержек, иен. дохода) рассматривают в зависимости от положительных или отрицательных приростов других (объема производства, продаж, вложений, ресурсов и т.д.). Наибольшее значение здесь имеют два понятия</a:t>
            </a:r>
            <a:r>
              <a:rPr lang="ru-RU" sz="3200" dirty="0" smtClean="0"/>
              <a:t>:</a:t>
            </a:r>
            <a:endParaRPr lang="ru-RU" sz="3200" dirty="0"/>
          </a:p>
        </p:txBody>
      </p:sp>
    </p:spTree>
    <p:extLst>
      <p:ext uri="{BB962C8B-B14F-4D97-AF65-F5344CB8AC3E}">
        <p14:creationId xmlns:p14="http://schemas.microsoft.com/office/powerpoint/2010/main" val="224884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555641"/>
          </a:xfrm>
          <a:prstGeom prst="rect">
            <a:avLst/>
          </a:prstGeom>
        </p:spPr>
        <p:txBody>
          <a:bodyPr wrap="square">
            <a:spAutoFit/>
          </a:bodyPr>
          <a:lstStyle/>
          <a:p>
            <a:pPr algn="just"/>
            <a:r>
              <a:rPr lang="ru-RU" sz="3000" b="1" i="1" dirty="0" smtClean="0">
                <a:latin typeface="Times New Roman" pitchFamily="18" charset="0"/>
                <a:cs typeface="Times New Roman" pitchFamily="18" charset="0"/>
              </a:rPr>
              <a:t>	предельные </a:t>
            </a:r>
            <a:r>
              <a:rPr lang="ru-RU" sz="3000" b="1" i="1" dirty="0">
                <a:latin typeface="Times New Roman" pitchFamily="18" charset="0"/>
                <a:cs typeface="Times New Roman" pitchFamily="18" charset="0"/>
              </a:rPr>
              <a:t>(маржинальные) издержки </a:t>
            </a:r>
            <a:r>
              <a:rPr lang="ru-RU" sz="3000" b="1" dirty="0">
                <a:latin typeface="Times New Roman" pitchFamily="18" charset="0"/>
                <a:cs typeface="Times New Roman" pitchFamily="18" charset="0"/>
              </a:rPr>
              <a:t>— прирост издержек на производство дополнительной единицы продукции:</a:t>
            </a:r>
          </a:p>
          <a:p>
            <a:pPr algn="just"/>
            <a:r>
              <a:rPr lang="ru-RU" sz="3000" b="1" i="1" dirty="0" smtClean="0">
                <a:latin typeface="Times New Roman" pitchFamily="18" charset="0"/>
                <a:cs typeface="Times New Roman" pitchFamily="18" charset="0"/>
              </a:rPr>
              <a:t>	маржинальная </a:t>
            </a:r>
            <a:r>
              <a:rPr lang="ru-RU" sz="3000" b="1" i="1" dirty="0">
                <a:latin typeface="Times New Roman" pitchFamily="18" charset="0"/>
                <a:cs typeface="Times New Roman" pitchFamily="18" charset="0"/>
              </a:rPr>
              <a:t>(предельная) ценность ресурса (продукта) — </a:t>
            </a:r>
            <a:r>
              <a:rPr lang="ru-RU" sz="3000" b="1" dirty="0">
                <a:latin typeface="Times New Roman" pitchFamily="18" charset="0"/>
                <a:cs typeface="Times New Roman" pitchFamily="18" charset="0"/>
              </a:rPr>
              <a:t>стоимость добавочного полезного эффекта, возникающего в результате не использования дополнительной единицы ресурса или выпус­ка еще одной единицы продукта.</a:t>
            </a:r>
          </a:p>
          <a:p>
            <a:pPr algn="just"/>
            <a:r>
              <a:rPr lang="ru-RU" sz="3000" b="1" dirty="0" smtClean="0">
                <a:latin typeface="Times New Roman" pitchFamily="18" charset="0"/>
                <a:cs typeface="Times New Roman" pitchFamily="18" charset="0"/>
              </a:rPr>
              <a:t>	Обычно </a:t>
            </a:r>
            <a:r>
              <a:rPr lang="ru-RU" sz="3000" b="1" dirty="0">
                <a:latin typeface="Times New Roman" pitchFamily="18" charset="0"/>
                <a:cs typeface="Times New Roman" pitchFamily="18" charset="0"/>
              </a:rPr>
              <a:t>дополнительные вложения приводят к увеличению результативных показателей, однако этот рост имеет определенные пределы, при выходе за которые новые затраты уже не дают при­роста результата или даже ухудшают его. </a:t>
            </a:r>
          </a:p>
          <a:p>
            <a:pPr algn="just"/>
            <a:endParaRPr lang="ru-RU" sz="3000" b="1" dirty="0">
              <a:latin typeface="Times New Roman" pitchFamily="18" charset="0"/>
              <a:cs typeface="Times New Roman" pitchFamily="18" charset="0"/>
            </a:endParaRPr>
          </a:p>
        </p:txBody>
      </p:sp>
    </p:spTree>
    <p:extLst>
      <p:ext uri="{BB962C8B-B14F-4D97-AF65-F5344CB8AC3E}">
        <p14:creationId xmlns:p14="http://schemas.microsoft.com/office/powerpoint/2010/main" val="3350466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494085"/>
          </a:xfrm>
          <a:prstGeom prst="rect">
            <a:avLst/>
          </a:prstGeom>
        </p:spPr>
        <p:txBody>
          <a:bodyPr wrap="square">
            <a:spAutoFit/>
          </a:bodyPr>
          <a:lstStyle/>
          <a:p>
            <a:pPr algn="ctr"/>
            <a:r>
              <a:rPr lang="ru-RU" sz="3200" b="1" i="1" dirty="0" smtClean="0"/>
              <a:t>	</a:t>
            </a:r>
            <a:r>
              <a:rPr lang="ru-RU" sz="3200" b="1" i="1" dirty="0" smtClean="0">
                <a:latin typeface="Times New Roman" pitchFamily="18" charset="0"/>
                <a:cs typeface="Times New Roman" pitchFamily="18" charset="0"/>
              </a:rPr>
              <a:t>5</a:t>
            </a:r>
            <a:r>
              <a:rPr lang="ru-RU" sz="3200" b="1" i="1" dirty="0">
                <a:latin typeface="Times New Roman" pitchFamily="18" charset="0"/>
                <a:cs typeface="Times New Roman" pitchFamily="18" charset="0"/>
              </a:rPr>
              <a:t>. </a:t>
            </a:r>
            <a:r>
              <a:rPr lang="ru-RU" sz="3200" b="1" dirty="0">
                <a:latin typeface="Times New Roman" pitchFamily="18" charset="0"/>
                <a:cs typeface="Times New Roman" pitchFamily="18" charset="0"/>
              </a:rPr>
              <a:t>Невозмещаемые </a:t>
            </a:r>
            <a:r>
              <a:rPr lang="ru-RU" sz="3200" b="1" dirty="0" smtClean="0">
                <a:latin typeface="Times New Roman" pitchFamily="18" charset="0"/>
                <a:cs typeface="Times New Roman" pitchFamily="18" charset="0"/>
              </a:rPr>
              <a:t>затраты</a:t>
            </a:r>
          </a:p>
          <a:p>
            <a:pPr algn="ctr"/>
            <a:endParaRPr lang="ru-RU" sz="3200" b="1" dirty="0">
              <a:latin typeface="Times New Roman" pitchFamily="18" charset="0"/>
              <a:cs typeface="Times New Roman" pitchFamily="18" charset="0"/>
            </a:endParaRPr>
          </a:p>
          <a:p>
            <a:pPr algn="just"/>
            <a:r>
              <a:rPr lang="ru-RU" sz="3200" b="1" dirty="0" smtClean="0">
                <a:latin typeface="Times New Roman" pitchFamily="18" charset="0"/>
                <a:cs typeface="Times New Roman" pitchFamily="18" charset="0"/>
              </a:rPr>
              <a:t>	На </a:t>
            </a:r>
            <a:r>
              <a:rPr lang="ru-RU" sz="3200" b="1" dirty="0">
                <a:latin typeface="Times New Roman" pitchFamily="18" charset="0"/>
                <a:cs typeface="Times New Roman" pitchFamily="18" charset="0"/>
              </a:rPr>
              <a:t>практике часто возникают ситуации, когда в состав проекта включаются объекты, созданные до начала его реализации, при­чем затрат на их создание уже нельзя ни избежать, ни возместить. Их называют </a:t>
            </a:r>
            <a:r>
              <a:rPr lang="ru-RU" sz="3200" b="1" i="1" dirty="0">
                <a:latin typeface="Times New Roman" pitchFamily="18" charset="0"/>
                <a:cs typeface="Times New Roman" pitchFamily="18" charset="0"/>
              </a:rPr>
              <a:t>затратами прошлого периода, невозмещаемыми за­тратами </a:t>
            </a:r>
            <a:r>
              <a:rPr lang="ru-RU" sz="3200" b="1" dirty="0">
                <a:latin typeface="Times New Roman" pitchFamily="18" charset="0"/>
                <a:cs typeface="Times New Roman" pitchFamily="18" charset="0"/>
              </a:rPr>
              <a:t>или </a:t>
            </a:r>
            <a:r>
              <a:rPr lang="ru-RU" sz="3200" b="1" i="1" dirty="0">
                <a:latin typeface="Times New Roman" pitchFamily="18" charset="0"/>
                <a:cs typeface="Times New Roman" pitchFamily="18" charset="0"/>
              </a:rPr>
              <a:t>необратимыми издержками </a:t>
            </a:r>
            <a:r>
              <a:rPr lang="ru-RU" sz="3200" b="1" dirty="0">
                <a:latin typeface="Times New Roman" pitchFamily="18" charset="0"/>
                <a:cs typeface="Times New Roman" pitchFamily="18" charset="0"/>
              </a:rPr>
              <a:t>(</a:t>
            </a:r>
            <a:r>
              <a:rPr lang="ru-RU" sz="3200" b="1" dirty="0" err="1">
                <a:latin typeface="Times New Roman" pitchFamily="18" charset="0"/>
                <a:cs typeface="Times New Roman" pitchFamily="18" charset="0"/>
              </a:rPr>
              <a:t>англ</a:t>
            </a:r>
            <a:r>
              <a:rPr lang="ru-RU" sz="3200" b="1" dirty="0">
                <a:latin typeface="Times New Roman" pitchFamily="18" charset="0"/>
                <a:cs typeface="Times New Roman" pitchFamily="18" charset="0"/>
              </a:rPr>
              <a:t>, </a:t>
            </a:r>
            <a:r>
              <a:rPr lang="ru-RU" sz="3200" b="1" dirty="0" err="1">
                <a:latin typeface="Times New Roman" pitchFamily="18" charset="0"/>
                <a:cs typeface="Times New Roman" pitchFamily="18" charset="0"/>
              </a:rPr>
              <a:t>хипк</a:t>
            </a:r>
            <a:r>
              <a:rPr lang="ru-RU" sz="3200" b="1" dirty="0">
                <a:latin typeface="Times New Roman" pitchFamily="18" charset="0"/>
                <a:cs typeface="Times New Roman" pitchFamily="18" charset="0"/>
              </a:rPr>
              <a:t> соз15), и в рас­четы по проекту они не входят. Суть проектного анализа — оценка </a:t>
            </a:r>
            <a:r>
              <a:rPr lang="ru-RU" sz="3200" b="1" i="1" dirty="0">
                <a:latin typeface="Times New Roman" pitchFamily="18" charset="0"/>
                <a:cs typeface="Times New Roman" pitchFamily="18" charset="0"/>
              </a:rPr>
              <a:t>будущей </a:t>
            </a:r>
            <a:r>
              <a:rPr lang="ru-RU" sz="3200" b="1" dirty="0">
                <a:latin typeface="Times New Roman" pitchFamily="18" charset="0"/>
                <a:cs typeface="Times New Roman" pitchFamily="18" charset="0"/>
              </a:rPr>
              <a:t>отдачи от </a:t>
            </a:r>
            <a:r>
              <a:rPr lang="ru-RU" sz="3200" b="1" i="1" dirty="0">
                <a:latin typeface="Times New Roman" pitchFamily="18" charset="0"/>
                <a:cs typeface="Times New Roman" pitchFamily="18" charset="0"/>
              </a:rPr>
              <a:t>будущих </a:t>
            </a:r>
            <a:r>
              <a:rPr lang="ru-RU" sz="3200" b="1" dirty="0">
                <a:latin typeface="Times New Roman" pitchFamily="18" charset="0"/>
                <a:cs typeface="Times New Roman" pitchFamily="18" charset="0"/>
              </a:rPr>
              <a:t>затрат, которых может вообще не быть (если проект отвергается</a:t>
            </a:r>
            <a:r>
              <a:rPr lang="ru-RU" sz="3200" b="1" dirty="0" smtClean="0">
                <a:latin typeface="Times New Roman" pitchFamily="18" charset="0"/>
                <a:cs typeface="Times New Roman" pitchFamily="18" charset="0"/>
              </a:rPr>
              <a:t>).</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350492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494085"/>
          </a:xfrm>
          <a:prstGeom prst="rect">
            <a:avLst/>
          </a:prstGeom>
        </p:spPr>
        <p:txBody>
          <a:bodyPr wrap="square">
            <a:spAutoFit/>
          </a:bodyPr>
          <a:lstStyle/>
          <a:p>
            <a:pPr algn="just"/>
            <a:r>
              <a:rPr lang="ru-RU" sz="3200" b="1" dirty="0" smtClean="0">
                <a:latin typeface="Times New Roman" pitchFamily="18" charset="0"/>
                <a:cs typeface="Times New Roman" pitchFamily="18" charset="0"/>
              </a:rPr>
              <a:t>	</a:t>
            </a:r>
          </a:p>
          <a:p>
            <a:pPr algn="just"/>
            <a:endParaRPr lang="ru-RU" sz="3200" b="1" dirty="0">
              <a:latin typeface="Times New Roman" pitchFamily="18" charset="0"/>
              <a:cs typeface="Times New Roman" pitchFamily="18" charset="0"/>
            </a:endParaRPr>
          </a:p>
          <a:p>
            <a:pPr algn="just"/>
            <a:endParaRPr lang="ru-RU" sz="3200" b="1" dirty="0" smtClean="0">
              <a:latin typeface="Times New Roman" pitchFamily="18" charset="0"/>
              <a:cs typeface="Times New Roman" pitchFamily="18" charset="0"/>
            </a:endParaRPr>
          </a:p>
          <a:p>
            <a:pPr algn="just"/>
            <a:r>
              <a:rPr lang="ru-RU" sz="3200" b="1" dirty="0">
                <a:latin typeface="Times New Roman" pitchFamily="18" charset="0"/>
                <a:cs typeface="Times New Roman" pitchFamily="18" charset="0"/>
              </a:rPr>
              <a:t>	</a:t>
            </a:r>
            <a:r>
              <a:rPr lang="ru-RU" sz="3200" b="1" dirty="0" smtClean="0">
                <a:latin typeface="Times New Roman" pitchFamily="18" charset="0"/>
                <a:cs typeface="Times New Roman" pitchFamily="18" charset="0"/>
              </a:rPr>
              <a:t>Так</a:t>
            </a:r>
            <a:r>
              <a:rPr lang="ru-RU" sz="3200" b="1" dirty="0">
                <a:latin typeface="Times New Roman" pitchFamily="18" charset="0"/>
                <a:cs typeface="Times New Roman" pitchFamily="18" charset="0"/>
              </a:rPr>
              <a:t>, затраты, которые были сделаны по какому-либо проекту, оставшемуся незаконченным, не должны приниматься в расчет при анализе эффективности нового проекта, использующего часть зда­ний и сооружений, оставшихся от прежнего. Строго говоря, необра­тимые затраты можно и учитывать при расчете денежных потоков, но это не имеет никакого смысла, поскольку никак не влияет на результаты.</a:t>
            </a:r>
          </a:p>
        </p:txBody>
      </p:sp>
    </p:spTree>
    <p:extLst>
      <p:ext uri="{BB962C8B-B14F-4D97-AF65-F5344CB8AC3E}">
        <p14:creationId xmlns:p14="http://schemas.microsoft.com/office/powerpoint/2010/main" val="3978226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7017306"/>
          </a:xfrm>
          <a:prstGeom prst="rect">
            <a:avLst/>
          </a:prstGeom>
        </p:spPr>
        <p:txBody>
          <a:bodyPr wrap="square">
            <a:spAutoFit/>
          </a:bodyPr>
          <a:lstStyle/>
          <a:p>
            <a:pPr algn="ctr"/>
            <a:r>
              <a:rPr lang="ru-RU" sz="3000" b="1" dirty="0">
                <a:latin typeface="Times New Roman" pitchFamily="18" charset="0"/>
                <a:cs typeface="Times New Roman" pitchFamily="18" charset="0"/>
              </a:rPr>
              <a:t>6. Основные критерии оценки проектов</a:t>
            </a:r>
          </a:p>
          <a:p>
            <a:pPr algn="just"/>
            <a:r>
              <a:rPr lang="ru-RU" sz="3000" b="1" dirty="0" smtClean="0">
                <a:latin typeface="Times New Roman" pitchFamily="18" charset="0"/>
                <a:cs typeface="Times New Roman" pitchFamily="18" charset="0"/>
              </a:rPr>
              <a:t>	Критерии </a:t>
            </a:r>
            <a:r>
              <a:rPr lang="ru-RU" sz="3000" b="1" dirty="0">
                <a:latin typeface="Times New Roman" pitchFamily="18" charset="0"/>
                <a:cs typeface="Times New Roman" pitchFamily="18" charset="0"/>
              </a:rPr>
              <a:t>оценки инвестиционных проектов можно разделить на две основные категории — его осуществимости (реализуемос­ти) и его эффективности.</a:t>
            </a:r>
          </a:p>
          <a:p>
            <a:pPr algn="just"/>
            <a:r>
              <a:rPr lang="ru-RU" sz="3000" b="1" dirty="0" smtClean="0">
                <a:latin typeface="Times New Roman" pitchFamily="18" charset="0"/>
                <a:cs typeface="Times New Roman" pitchFamily="18" charset="0"/>
              </a:rPr>
              <a:t>	Во </a:t>
            </a:r>
            <a:r>
              <a:rPr lang="ru-RU" sz="3000" b="1" dirty="0">
                <a:latin typeface="Times New Roman" pitchFamily="18" charset="0"/>
                <a:cs typeface="Times New Roman" pitchFamily="18" charset="0"/>
              </a:rPr>
              <a:t>многих отношениях критерии осуществимости следует при­знать более важными. Во-первых, если проект нельзя осуществить (или неизвестно, как это сделать), оценки его эффективности бу­дут иллюзорными.</a:t>
            </a:r>
          </a:p>
          <a:p>
            <a:pPr algn="just"/>
            <a:r>
              <a:rPr lang="ru-RU" sz="3000" b="1" dirty="0" smtClean="0">
                <a:latin typeface="Times New Roman" pitchFamily="18" charset="0"/>
                <a:cs typeface="Times New Roman" pitchFamily="18" charset="0"/>
              </a:rPr>
              <a:t>	Во-вторых</a:t>
            </a:r>
            <a:r>
              <a:rPr lang="ru-RU" sz="3000" b="1" dirty="0">
                <a:latin typeface="Times New Roman" pitchFamily="18" charset="0"/>
                <a:cs typeface="Times New Roman" pitchFamily="18" charset="0"/>
              </a:rPr>
              <a:t>, для многих типов проектов, которые осуществлялись и всегда будут необходимы, значения критериев эффективности (особенно финансовой) очень часто оказываются негативными. </a:t>
            </a:r>
          </a:p>
        </p:txBody>
      </p:sp>
    </p:spTree>
    <p:extLst>
      <p:ext uri="{BB962C8B-B14F-4D97-AF65-F5344CB8AC3E}">
        <p14:creationId xmlns:p14="http://schemas.microsoft.com/office/powerpoint/2010/main" val="1122190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9144000" cy="6555641"/>
          </a:xfrm>
          <a:prstGeom prst="rect">
            <a:avLst/>
          </a:prstGeom>
        </p:spPr>
        <p:txBody>
          <a:bodyPr wrap="square">
            <a:spAutoFit/>
          </a:bodyPr>
          <a:lstStyle/>
          <a:p>
            <a:pPr indent="449263" algn="ctr"/>
            <a:r>
              <a:rPr lang="ru-RU" sz="2000" b="1" dirty="0" smtClean="0">
                <a:latin typeface="Times New Roman" pitchFamily="18" charset="0"/>
                <a:cs typeface="Times New Roman" pitchFamily="18" charset="0"/>
              </a:rPr>
              <a:t>ТЕМА 1</a:t>
            </a:r>
            <a:r>
              <a:rPr lang="ru-RU" sz="2000" b="1" dirty="0">
                <a:latin typeface="Times New Roman" pitchFamily="18" charset="0"/>
                <a:cs typeface="Times New Roman" pitchFamily="18" charset="0"/>
              </a:rPr>
              <a:t>. ИНВЕСТИЦИИ И ИНВЕСТИЦИОННЫЕ ПРОЕКТЫ</a:t>
            </a:r>
            <a:endParaRPr lang="ru-RU" sz="2000" dirty="0">
              <a:latin typeface="Times New Roman" pitchFamily="18" charset="0"/>
              <a:cs typeface="Times New Roman" pitchFamily="18" charset="0"/>
            </a:endParaRPr>
          </a:p>
          <a:p>
            <a:pPr indent="449263" algn="ctr"/>
            <a:endParaRPr lang="ru-RU" sz="2000" b="1" dirty="0" smtClean="0">
              <a:latin typeface="Times New Roman" pitchFamily="18" charset="0"/>
              <a:cs typeface="Times New Roman" pitchFamily="18" charset="0"/>
            </a:endParaRPr>
          </a:p>
          <a:p>
            <a:pPr indent="449263" algn="ctr">
              <a:buAutoNum type="arabicPeriod"/>
            </a:pPr>
            <a:r>
              <a:rPr lang="ru-RU" sz="2000" b="1" dirty="0" smtClean="0">
                <a:latin typeface="Times New Roman" pitchFamily="18" charset="0"/>
                <a:cs typeface="Times New Roman" pitchFamily="18" charset="0"/>
              </a:rPr>
              <a:t>ИНВЕСТИЦИИ</a:t>
            </a:r>
          </a:p>
          <a:p>
            <a:pPr indent="449263">
              <a:buAutoNum type="arabicPeriod"/>
            </a:pPr>
            <a:endParaRPr lang="ru-RU" sz="2000" dirty="0">
              <a:latin typeface="Times New Roman" pitchFamily="18" charset="0"/>
              <a:cs typeface="Times New Roman" pitchFamily="18" charset="0"/>
            </a:endParaRPr>
          </a:p>
          <a:p>
            <a:pPr indent="449263" algn="just"/>
            <a:r>
              <a:rPr lang="ru-RU" sz="2000" dirty="0">
                <a:latin typeface="Times New Roman" pitchFamily="18" charset="0"/>
                <a:cs typeface="Times New Roman" pitchFamily="18" charset="0"/>
              </a:rPr>
              <a:t>Рост ценности фирмы как главный стимул ее развития достига­ется под влиянием целого комплекса факторов, важнейшим из ко­торых являются инвестиции. Именно инвестиции позволяют уве­личить активы фирмы и ее нематериальные активы.</a:t>
            </a:r>
          </a:p>
          <a:p>
            <a:pPr indent="449263" algn="just"/>
            <a:r>
              <a:rPr lang="ru-RU" sz="2000" dirty="0">
                <a:latin typeface="Times New Roman" pitchFamily="18" charset="0"/>
                <a:cs typeface="Times New Roman" pitchFamily="18" charset="0"/>
              </a:rPr>
              <a:t>Фирма, если она планирует свою деятельность на более или менее отдаленную перспективу, не может избежать инвестиций. Это связано с общим постоянным прогрессом экономики, в усло­виях которого неразвивающаяся фирма обречена на скорую фи­нансовую и физическую </a:t>
            </a:r>
            <a:r>
              <a:rPr lang="ru-RU" sz="2000" dirty="0" smtClean="0">
                <a:latin typeface="Times New Roman" pitchFamily="18" charset="0"/>
                <a:cs typeface="Times New Roman" pitchFamily="18" charset="0"/>
              </a:rPr>
              <a:t>гибель. </a:t>
            </a:r>
          </a:p>
          <a:p>
            <a:pPr indent="449263" algn="just"/>
            <a:r>
              <a:rPr lang="ru-RU" sz="2000" dirty="0" smtClean="0">
                <a:latin typeface="Times New Roman" pitchFamily="18" charset="0"/>
                <a:cs typeface="Times New Roman" pitchFamily="18" charset="0"/>
              </a:rPr>
              <a:t>Инвестиционная полити­ка фирмы строится в зависимости от общих тенденций в отрасли. Если отрасль динамично развивается, оптимальным поведением фирмы будет планирование более быстрых темпов роста эффек­тивности своих инвестиций по сравнению со среднеотраслевыми. Фирма, удовлетворенная уже достигнутыми результатами, рискует серьезно отстать от конкурентов. Если же фирма и вовсе отказы­вается от инвестиций, то она теряет всякие шансы на успех.</a:t>
            </a:r>
          </a:p>
          <a:p>
            <a:pPr indent="449263" algn="just"/>
            <a:r>
              <a:rPr lang="ru-RU" sz="2000" dirty="0" smtClean="0">
                <a:latin typeface="Times New Roman" pitchFamily="18" charset="0"/>
                <a:cs typeface="Times New Roman" pitchFamily="18" charset="0"/>
              </a:rPr>
              <a:t>В литературе используются различные определения понятия «инвестиции», которые можно свести к следующему.</a:t>
            </a:r>
          </a:p>
        </p:txBody>
      </p:sp>
    </p:spTree>
    <p:extLst>
      <p:ext uri="{BB962C8B-B14F-4D97-AF65-F5344CB8AC3E}">
        <p14:creationId xmlns:p14="http://schemas.microsoft.com/office/powerpoint/2010/main" val="6117321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555641"/>
          </a:xfrm>
          <a:prstGeom prst="rect">
            <a:avLst/>
          </a:prstGeom>
        </p:spPr>
        <p:txBody>
          <a:bodyPr wrap="square">
            <a:spAutoFit/>
          </a:bodyPr>
          <a:lstStyle/>
          <a:p>
            <a:pPr algn="just"/>
            <a:r>
              <a:rPr lang="ru-RU" sz="3000" b="1" dirty="0" smtClean="0">
                <a:latin typeface="Times New Roman" pitchFamily="18" charset="0"/>
                <a:cs typeface="Times New Roman" pitchFamily="18" charset="0"/>
              </a:rPr>
              <a:t>	</a:t>
            </a:r>
          </a:p>
          <a:p>
            <a:pPr algn="just"/>
            <a:r>
              <a:rPr lang="ru-RU" sz="3000" b="1" dirty="0">
                <a:latin typeface="Times New Roman" pitchFamily="18" charset="0"/>
                <a:cs typeface="Times New Roman" pitchFamily="18" charset="0"/>
              </a:rPr>
              <a:t>	</a:t>
            </a:r>
            <a:r>
              <a:rPr lang="ru-RU" sz="3000" b="1" dirty="0" smtClean="0">
                <a:latin typeface="Times New Roman" pitchFamily="18" charset="0"/>
                <a:cs typeface="Times New Roman" pitchFamily="18" charset="0"/>
              </a:rPr>
              <a:t>Это </a:t>
            </a:r>
            <a:r>
              <a:rPr lang="ru-RU" sz="3000" b="1" dirty="0">
                <a:latin typeface="Times New Roman" pitchFamily="18" charset="0"/>
                <a:cs typeface="Times New Roman" pitchFamily="18" charset="0"/>
              </a:rPr>
              <a:t>касается не только образовательных или экологических проектов, проектов в области здравоохранения и т. п. Во многих коммерческих проектах выгоды также не могут быть точно измерены и оценены (например, реконструкция офиса и обновление офисного оборудо­вания). Таким образом, и при отрицательных значениях критериев эффективности проекты очень часто реализуются, поскольку ожи­даются выгоды, не включенные в расчет. Напротив, если денежные потоки проекта таковы, что не гарантируется его финансовая осу­ществимость, он должен быть пересмотрен или отклонен.</a:t>
            </a:r>
          </a:p>
        </p:txBody>
      </p:sp>
    </p:spTree>
    <p:extLst>
      <p:ext uri="{BB962C8B-B14F-4D97-AF65-F5344CB8AC3E}">
        <p14:creationId xmlns:p14="http://schemas.microsoft.com/office/powerpoint/2010/main" val="4102364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001643"/>
          </a:xfrm>
          <a:prstGeom prst="rect">
            <a:avLst/>
          </a:prstGeom>
        </p:spPr>
        <p:txBody>
          <a:bodyPr wrap="square">
            <a:spAutoFit/>
          </a:bodyPr>
          <a:lstStyle/>
          <a:p>
            <a:pPr algn="just"/>
            <a:endParaRPr lang="ru-RU" sz="3200" b="1" dirty="0" smtClean="0">
              <a:latin typeface="Times New Roman" pitchFamily="18" charset="0"/>
              <a:cs typeface="Times New Roman" pitchFamily="18" charset="0"/>
            </a:endParaRPr>
          </a:p>
          <a:p>
            <a:pPr algn="just"/>
            <a:endParaRPr lang="ru-RU" sz="3200" b="1" dirty="0">
              <a:latin typeface="Times New Roman" pitchFamily="18" charset="0"/>
              <a:cs typeface="Times New Roman" pitchFamily="18" charset="0"/>
            </a:endParaRPr>
          </a:p>
          <a:p>
            <a:pPr algn="just"/>
            <a:r>
              <a:rPr lang="ru-RU" sz="3200" b="1" dirty="0" smtClean="0">
                <a:latin typeface="Times New Roman" pitchFamily="18" charset="0"/>
                <a:cs typeface="Times New Roman" pitchFamily="18" charset="0"/>
              </a:rPr>
              <a:t>	Тем </a:t>
            </a:r>
            <a:r>
              <a:rPr lang="ru-RU" sz="3200" b="1" dirty="0">
                <a:latin typeface="Times New Roman" pitchFamily="18" charset="0"/>
                <a:cs typeface="Times New Roman" pitchFamily="18" charset="0"/>
              </a:rPr>
              <a:t>не менее в первую очередь следует рассмотреть критерии эффективности инвестиционных проектов. Важно понимать, что проекты, привлекательные по эффективности, заслуживают боль­шего внимания, поскольку к их реализации легче привлечь заин­тересованных партнеров и тем самым обеспечить осуществимость путем распределения затрат между несколькими участниками.</a:t>
            </a:r>
          </a:p>
        </p:txBody>
      </p:sp>
    </p:spTree>
    <p:extLst>
      <p:ext uri="{BB962C8B-B14F-4D97-AF65-F5344CB8AC3E}">
        <p14:creationId xmlns:p14="http://schemas.microsoft.com/office/powerpoint/2010/main" val="274891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986528"/>
          </a:xfrm>
          <a:prstGeom prst="rect">
            <a:avLst/>
          </a:prstGeom>
        </p:spPr>
        <p:txBody>
          <a:bodyPr wrap="square">
            <a:spAutoFit/>
          </a:bodyPr>
          <a:lstStyle/>
          <a:p>
            <a:pPr algn="ctr"/>
            <a:r>
              <a:rPr lang="ru-RU" sz="3200" b="1" dirty="0">
                <a:latin typeface="Times New Roman" pitchFamily="18" charset="0"/>
                <a:cs typeface="Times New Roman" pitchFamily="18" charset="0"/>
              </a:rPr>
              <a:t>7. Финансовая реализуемость проекта</a:t>
            </a:r>
          </a:p>
          <a:p>
            <a:pPr algn="just"/>
            <a:r>
              <a:rPr lang="ru-RU" sz="3200" b="1" dirty="0" smtClean="0">
                <a:latin typeface="Times New Roman" pitchFamily="18" charset="0"/>
                <a:cs typeface="Times New Roman" pitchFamily="18" charset="0"/>
              </a:rPr>
              <a:t>	Простейшим </a:t>
            </a:r>
            <a:r>
              <a:rPr lang="ru-RU" sz="3200" b="1" dirty="0">
                <a:latin typeface="Times New Roman" pitchFamily="18" charset="0"/>
                <a:cs typeface="Times New Roman" pitchFamily="18" charset="0"/>
              </a:rPr>
              <a:t>и минимальным критерием финансовой реализу­емости проекта является </a:t>
            </a:r>
            <a:r>
              <a:rPr lang="ru-RU" sz="3200" b="1" i="1" dirty="0" err="1">
                <a:latin typeface="Times New Roman" pitchFamily="18" charset="0"/>
                <a:cs typeface="Times New Roman" pitchFamily="18" charset="0"/>
              </a:rPr>
              <a:t>неотрицательность</a:t>
            </a:r>
            <a:r>
              <a:rPr lang="ru-RU" sz="3200" b="1" i="1" dirty="0">
                <a:latin typeface="Times New Roman" pitchFamily="18" charset="0"/>
                <a:cs typeface="Times New Roman" pitchFamily="18" charset="0"/>
              </a:rPr>
              <a:t> накопленного сальдо </a:t>
            </a:r>
            <a:r>
              <a:rPr lang="ru-RU" sz="3200" b="1" dirty="0">
                <a:latin typeface="Times New Roman" pitchFamily="18" charset="0"/>
                <a:cs typeface="Times New Roman" pitchFamily="18" charset="0"/>
              </a:rPr>
              <a:t>на каждом шаге расчета по всему жизненному циклу проекта. Для этого достаточно рассчитать чистые выгоды в ситуации «с проектом». Если сальдо на определенном шаге отрицательно, то это оз­начает, что и данном периоде притоки денежных средств не по­крывают всех необходимых затрат. В этом случае для продолже­ния деятельности предприятию будет необходимо расходовать ра­нее накопленные средства.</a:t>
            </a:r>
          </a:p>
        </p:txBody>
      </p:sp>
    </p:spTree>
    <p:extLst>
      <p:ext uri="{BB962C8B-B14F-4D97-AF65-F5344CB8AC3E}">
        <p14:creationId xmlns:p14="http://schemas.microsoft.com/office/powerpoint/2010/main" val="239694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anim calcmode="lin" valueType="num">
                                      <p:cBhvr>
                                        <p:cTn id="13" dur="2000" fill="hold"/>
                                        <p:tgtEl>
                                          <p:spTgt spid="4"/>
                                        </p:tgtEl>
                                        <p:attrNameLst>
                                          <p:attrName>ppt_w</p:attrName>
                                        </p:attrNameLst>
                                      </p:cBhvr>
                                      <p:tavLst>
                                        <p:tav tm="0" fmla="#ppt_w*sin(2.5*pi*$)">
                                          <p:val>
                                            <p:fltVal val="0"/>
                                          </p:val>
                                        </p:tav>
                                        <p:tav tm="100000">
                                          <p:val>
                                            <p:fltVal val="1"/>
                                          </p:val>
                                        </p:tav>
                                      </p:tavLst>
                                    </p:anim>
                                    <p:anim calcmode="lin" valueType="num">
                                      <p:cBhvr>
                                        <p:cTn id="14"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5509200"/>
          </a:xfrm>
          <a:prstGeom prst="rect">
            <a:avLst/>
          </a:prstGeom>
        </p:spPr>
        <p:txBody>
          <a:bodyPr wrap="square">
            <a:spAutoFit/>
          </a:bodyPr>
          <a:lstStyle/>
          <a:p>
            <a:pPr algn="just"/>
            <a:r>
              <a:rPr lang="ru-RU" sz="3200" b="1" dirty="0" smtClean="0">
                <a:latin typeface="Times New Roman" pitchFamily="18" charset="0"/>
                <a:cs typeface="Times New Roman" pitchFamily="18" charset="0"/>
              </a:rPr>
              <a:t>	На </a:t>
            </a:r>
            <a:r>
              <a:rPr lang="ru-RU" sz="3200" b="1" dirty="0">
                <a:latin typeface="Times New Roman" pitchFamily="18" charset="0"/>
                <a:cs typeface="Times New Roman" pitchFamily="18" charset="0"/>
              </a:rPr>
              <a:t>самом деле требования финансовой реализуемости (осу­ществимости) являются гораздо более жесткими. Для увереннос­ти в том, что проект в финансовом отношении устойчив, необхо­димо проверить целый комплекс показателей: ликвидность, пла­тежеспособность, соотношение собственных и заемных средств и др. Такие расчеты должны обеспечить прогноз финансового состояния предприятия на перспективу по каждому периоду жизненного цикла проекта.</a:t>
            </a:r>
          </a:p>
        </p:txBody>
      </p:sp>
    </p:spTree>
    <p:extLst>
      <p:ext uri="{BB962C8B-B14F-4D97-AF65-F5344CB8AC3E}">
        <p14:creationId xmlns:p14="http://schemas.microsoft.com/office/powerpoint/2010/main" val="1116853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494085"/>
          </a:xfrm>
          <a:prstGeom prst="rect">
            <a:avLst/>
          </a:prstGeom>
        </p:spPr>
        <p:txBody>
          <a:bodyPr wrap="square">
            <a:spAutoFit/>
          </a:bodyPr>
          <a:lstStyle/>
          <a:p>
            <a:pPr algn="ctr"/>
            <a:r>
              <a:rPr lang="ru-RU" sz="3200" b="1" dirty="0">
                <a:latin typeface="Times New Roman" pitchFamily="18" charset="0"/>
                <a:cs typeface="Times New Roman" pitchFamily="18" charset="0"/>
              </a:rPr>
              <a:t>8. Оценка эффективности участия в проекте</a:t>
            </a:r>
          </a:p>
          <a:p>
            <a:pPr algn="just"/>
            <a:r>
              <a:rPr lang="ru-RU" sz="3200" b="1" dirty="0" smtClean="0">
                <a:latin typeface="Times New Roman" pitchFamily="18" charset="0"/>
                <a:cs typeface="Times New Roman" pitchFamily="18" charset="0"/>
              </a:rPr>
              <a:t>	В </a:t>
            </a:r>
            <a:r>
              <a:rPr lang="ru-RU" sz="3200" b="1" dirty="0">
                <a:latin typeface="Times New Roman" pitchFamily="18" charset="0"/>
                <a:cs typeface="Times New Roman" pitchFamily="18" charset="0"/>
              </a:rPr>
              <a:t>предыдущем примере уже было использовано выражение «эффективность участия о проекте». Действительно, первоначаль­но каждый проект (его эффективность) следует оценивать без уче­та конкретных условий финансирования. Если полученные харак­теристики эффекта представляются малопривлекательными, то вряд ли следует искать партнеров для реализации такого проекта. Плата за помощь в реализации легко может превысить скромный ожидаемый прирост чистых выгод.</a:t>
            </a:r>
          </a:p>
        </p:txBody>
      </p:sp>
    </p:spTree>
    <p:extLst>
      <p:ext uri="{BB962C8B-B14F-4D97-AF65-F5344CB8AC3E}">
        <p14:creationId xmlns:p14="http://schemas.microsoft.com/office/powerpoint/2010/main" val="209331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71709" cy="6001643"/>
          </a:xfrm>
          <a:prstGeom prst="rect">
            <a:avLst/>
          </a:prstGeom>
        </p:spPr>
        <p:txBody>
          <a:bodyPr wrap="square">
            <a:spAutoFit/>
          </a:bodyPr>
          <a:lstStyle/>
          <a:p>
            <a:pPr algn="just"/>
            <a:r>
              <a:rPr lang="ru-RU" sz="3200" b="1" dirty="0" smtClean="0">
                <a:latin typeface="Times New Roman" pitchFamily="18" charset="0"/>
                <a:cs typeface="Times New Roman" pitchFamily="18" charset="0"/>
              </a:rPr>
              <a:t>	</a:t>
            </a:r>
          </a:p>
          <a:p>
            <a:pPr algn="just"/>
            <a:endParaRPr lang="ru-RU" sz="3200" b="1" dirty="0">
              <a:latin typeface="Times New Roman" pitchFamily="18" charset="0"/>
              <a:cs typeface="Times New Roman" pitchFamily="18" charset="0"/>
            </a:endParaRPr>
          </a:p>
          <a:p>
            <a:pPr algn="just"/>
            <a:r>
              <a:rPr lang="ru-RU" sz="3200" b="1" dirty="0" smtClean="0">
                <a:latin typeface="Times New Roman" pitchFamily="18" charset="0"/>
                <a:cs typeface="Times New Roman" pitchFamily="18" charset="0"/>
              </a:rPr>
              <a:t>	Однако </a:t>
            </a:r>
            <a:r>
              <a:rPr lang="ru-RU" sz="3200" b="1" dirty="0">
                <a:latin typeface="Times New Roman" pitchFamily="18" charset="0"/>
                <a:cs typeface="Times New Roman" pitchFamily="18" charset="0"/>
              </a:rPr>
              <a:t>если намерение осуществить проект сохраняется, а сде­лать это собственными силами не представляется возможным, то необходимо перейти от оценки проекта «самого по себе» к оценке его осуществимости и эффективности с позиций </a:t>
            </a:r>
            <a:r>
              <a:rPr lang="ru-RU" sz="3200" b="1" i="1" dirty="0">
                <a:latin typeface="Times New Roman" pitchFamily="18" charset="0"/>
                <a:cs typeface="Times New Roman" pitchFamily="18" charset="0"/>
              </a:rPr>
              <a:t>каждого </a:t>
            </a:r>
            <a:r>
              <a:rPr lang="ru-RU" sz="3200" b="1" dirty="0">
                <a:latin typeface="Times New Roman" pitchFamily="18" charset="0"/>
                <a:cs typeface="Times New Roman" pitchFamily="18" charset="0"/>
              </a:rPr>
              <a:t>из по­тенциальных участников. При этом не следует забывать, что нали­чие нескольких инвесторов автоматически означает несовпадение интересов</a:t>
            </a:r>
            <a:r>
              <a:rPr lang="ru-RU" sz="3200" b="1" dirty="0" smtClean="0">
                <a:latin typeface="Times New Roman" pitchFamily="18" charset="0"/>
                <a:cs typeface="Times New Roman" pitchFamily="18" charset="0"/>
              </a:rPr>
              <a:t>.</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00304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3713"/>
            <a:ext cx="9144000" cy="6740307"/>
          </a:xfrm>
          <a:prstGeom prst="rect">
            <a:avLst/>
          </a:prstGeom>
        </p:spPr>
        <p:txBody>
          <a:bodyPr wrap="square">
            <a:spAutoFit/>
          </a:bodyPr>
          <a:lstStyle/>
          <a:p>
            <a:pPr algn="ctr"/>
            <a:r>
              <a:rPr lang="ru-RU" sz="2400" b="1" dirty="0">
                <a:latin typeface="Times New Roman" pitchFamily="18" charset="0"/>
                <a:cs typeface="Times New Roman" pitchFamily="18" charset="0"/>
              </a:rPr>
              <a:t>Тема 5. АНАЛИЗ ФИНАНСОВОГО СОСТОЯНИЯ УЧАСТНИКОВ ИНВЕСТИЦИОННОГО ПРОЕКТА</a:t>
            </a:r>
            <a:endParaRPr lang="ru-RU" sz="2400" dirty="0">
              <a:latin typeface="Times New Roman" pitchFamily="18" charset="0"/>
              <a:cs typeface="Times New Roman" pitchFamily="18" charset="0"/>
            </a:endParaRPr>
          </a:p>
          <a:p>
            <a:pPr indent="546100" algn="just"/>
            <a:r>
              <a:rPr lang="ru-RU" sz="2400" dirty="0">
                <a:latin typeface="Times New Roman" pitchFamily="18" charset="0"/>
                <a:cs typeface="Times New Roman" pitchFamily="18" charset="0"/>
              </a:rPr>
              <a:t>Анализ финансового состояния участников проекта проводится прежде всего с целью определить их надежность. Наибольшее значение имеет такой анализ в отношении предприятия-инициатора проекта. Он позволяет проверить готовность предприятия к реализации проекта, оценить его собственные возможности и подготовить решение  о привлечении других  организаций к участию в проекте в тех случаях, когда собственных средств недостаточно. </a:t>
            </a:r>
          </a:p>
          <a:p>
            <a:pPr indent="546100" algn="just"/>
            <a:r>
              <a:rPr lang="ru-RU" sz="2400" dirty="0">
                <a:latin typeface="Times New Roman" pitchFamily="18" charset="0"/>
                <a:cs typeface="Times New Roman" pitchFamily="18" charset="0"/>
              </a:rPr>
              <a:t>Оценку финансового состояния предприятия проводят на основе его официальной бухгалтерской отчетности (баланс, отчет о прибылях и убытках) с использованием определенной схемы расчета финансовых коэффициентов. Сравнение этих коэффициентов за ряд лет характеризует динамику изменения финансового состояния. Оцениваются также соотношение между фактическими значениями коэффициентов и имеющимися нормативными.</a:t>
            </a:r>
          </a:p>
        </p:txBody>
      </p:sp>
    </p:spTree>
    <p:extLst>
      <p:ext uri="{BB962C8B-B14F-4D97-AF65-F5344CB8AC3E}">
        <p14:creationId xmlns:p14="http://schemas.microsoft.com/office/powerpoint/2010/main" val="4566231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937"/>
            <a:ext cx="9144000" cy="6863417"/>
          </a:xfrm>
          <a:prstGeom prst="rect">
            <a:avLst/>
          </a:prstGeom>
        </p:spPr>
        <p:txBody>
          <a:bodyPr wrap="square">
            <a:spAutoFit/>
          </a:bodyPr>
          <a:lstStyle/>
          <a:p>
            <a:pPr indent="449263" algn="just"/>
            <a:r>
              <a:rPr lang="ru-RU" sz="2000" dirty="0">
                <a:latin typeface="Times New Roman" pitchFamily="18" charset="0"/>
                <a:cs typeface="Times New Roman" pitchFamily="18" charset="0"/>
              </a:rPr>
              <a:t>Оценку обусловленных проектом изменений финансового состояния проводят на основе прогнозных значений показателей, аналогичных отчетным. Прогноз проводится исходя из характеристик проекта, прежде всего планируемых затрат и ожидаемых поступлений.  </a:t>
            </a:r>
          </a:p>
          <a:p>
            <a:pPr indent="449263" algn="ctr"/>
            <a:r>
              <a:rPr lang="ru-RU" sz="2000" b="1" dirty="0">
                <a:latin typeface="Times New Roman" pitchFamily="18" charset="0"/>
                <a:cs typeface="Times New Roman" pitchFamily="18" charset="0"/>
              </a:rPr>
              <a:t>1. БУХГАЛТЕРСКАЯ ОТЧЕТНОСТЬ КАК ИСТОЧНИК ДАННЫХ ДЛЯ АНАЛИЗА ФИНАНСОВОГО СОСТОЯНИЯ</a:t>
            </a:r>
            <a:endParaRPr lang="ru-RU" sz="2000" dirty="0">
              <a:latin typeface="Times New Roman" pitchFamily="18" charset="0"/>
              <a:cs typeface="Times New Roman" pitchFamily="18" charset="0"/>
            </a:endParaRPr>
          </a:p>
          <a:p>
            <a:pPr indent="449263" algn="just"/>
            <a:r>
              <a:rPr lang="ru-RU" sz="2000" dirty="0">
                <a:latin typeface="Times New Roman" pitchFamily="18" charset="0"/>
                <a:cs typeface="Times New Roman" pitchFamily="18" charset="0"/>
              </a:rPr>
              <a:t>Основные документы, привлекаемые для анализа финансового состояния предприятия, — это бухгалтерский баланс по состоя­нию на начало текущего года и отчет о прибылях и убытках за Предшествующий год (формы № 1, 2 по ОКУД). Кроме того, ис­пользуется информация из отчета об изменениях капитала, отчета О движении денежных средств, приложений к бухгалтерскому ба­лансу (формы № 3—5).</a:t>
            </a:r>
          </a:p>
          <a:p>
            <a:pPr indent="449263" algn="just"/>
            <a:r>
              <a:rPr lang="ru-RU" sz="2000" dirty="0">
                <a:latin typeface="Times New Roman" pitchFamily="18" charset="0"/>
                <a:cs typeface="Times New Roman" pitchFamily="18" charset="0"/>
              </a:rPr>
              <a:t>Состав показателей отчетных форм и правила их расчета доста­точно часто (практически ежегодно) пересматриваются и уточня­ются, поэтому для целей анализа финансового состояния ре­комендуется использовать специальные агрегированные формы, структура которых лучше приспособлена к этому.</a:t>
            </a:r>
          </a:p>
          <a:p>
            <a:pPr indent="449263" algn="just"/>
            <a:r>
              <a:rPr lang="ru-RU" sz="2000" dirty="0">
                <a:latin typeface="Times New Roman" pitchFamily="18" charset="0"/>
                <a:cs typeface="Times New Roman" pitchFamily="18" charset="0"/>
              </a:rPr>
              <a:t>На основе данных баланса и отчета о прибылях и убытках рас­считывают коэффициенты, которые всесторонне характеризуют финансовое состояние и многие аспекты деятельности предпри­ятия. В специальной литературе по финансовому менеджменту можно найти рекомендации по использованию нескольких десят­ков таких коэффициентов, по последовательности их рассмотре­ния и порядку сравнения с нормативами.</a:t>
            </a:r>
          </a:p>
        </p:txBody>
      </p:sp>
    </p:spTree>
    <p:extLst>
      <p:ext uri="{BB962C8B-B14F-4D97-AF65-F5344CB8AC3E}">
        <p14:creationId xmlns:p14="http://schemas.microsoft.com/office/powerpoint/2010/main" val="6648527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924973"/>
          </a:xfrm>
          <a:prstGeom prst="rect">
            <a:avLst/>
          </a:prstGeom>
        </p:spPr>
        <p:txBody>
          <a:bodyPr wrap="square">
            <a:spAutoFit/>
          </a:bodyPr>
          <a:lstStyle/>
          <a:p>
            <a:pPr algn="ctr"/>
            <a:r>
              <a:rPr lang="ru-RU" sz="2400" b="1" dirty="0">
                <a:latin typeface="Times New Roman" pitchFamily="18" charset="0"/>
                <a:cs typeface="Times New Roman" pitchFamily="18" charset="0"/>
              </a:rPr>
              <a:t>2. ВЛИЯНИЕ ИНВЕСТИЦИОННЫХ ПРОЕКТОВ НА ПОКАЗАТЕЛИ ФИНАНСОВОЙ ОТЧЕТНОСТИ</a:t>
            </a:r>
            <a:endParaRPr lang="ru-RU" sz="2400" dirty="0">
              <a:latin typeface="Times New Roman" pitchFamily="18" charset="0"/>
              <a:cs typeface="Times New Roman" pitchFamily="18" charset="0"/>
            </a:endParaRPr>
          </a:p>
          <a:p>
            <a:pPr indent="546100" algn="just"/>
            <a:endParaRPr lang="ru-RU" sz="2200" dirty="0" smtClean="0">
              <a:latin typeface="Times New Roman" pitchFamily="18" charset="0"/>
              <a:cs typeface="Times New Roman" pitchFamily="18" charset="0"/>
            </a:endParaRPr>
          </a:p>
          <a:p>
            <a:pPr indent="546100" algn="just"/>
            <a:r>
              <a:rPr lang="ru-RU" sz="2200" dirty="0" smtClean="0">
                <a:latin typeface="Times New Roman" pitchFamily="18" charset="0"/>
                <a:cs typeface="Times New Roman" pitchFamily="18" charset="0"/>
              </a:rPr>
              <a:t>Если </a:t>
            </a:r>
            <a:r>
              <a:rPr lang="ru-RU" sz="2200" dirty="0">
                <a:latin typeface="Times New Roman" pitchFamily="18" charset="0"/>
                <a:cs typeface="Times New Roman" pitchFamily="18" charset="0"/>
              </a:rPr>
              <a:t>до начала реализации проекта финансовое состояние предприятия (потенциального участника проекта) удовлетвори­тельное, это еще не значит, что из-за проекта оно не ухудшится. Вполне возможно, что роль, которая отводится данному участни­ку, окажется ему не по силам. По ходу реализации проекта многие характеристики финансового состояния могут оказаться вне до­пустимых пределов, что означает угрозу потери платежеспособно­сти и банкротства.</a:t>
            </a:r>
          </a:p>
          <a:p>
            <a:pPr indent="546100" algn="just"/>
            <a:r>
              <a:rPr lang="ru-RU" sz="2200" dirty="0">
                <a:latin typeface="Times New Roman" pitchFamily="18" charset="0"/>
                <a:cs typeface="Times New Roman" pitchFamily="18" charset="0"/>
              </a:rPr>
              <a:t>В связи с такой опасностью необходимо проверять, как основ­ные события, ожидаемые при реализации проекта, повлияют на от­дельные статьи баланса, а также на размеры выручки и затрат, кото­рые фиксируются в отчетах о прибылях и убытках. При этом важно учитывать и динамику тех процессов в хозяйстве, которые опреде­ляли и будут определять его финансовое состояние, но не затраги­ваются проектом напрямую. Относительно этих процессов, как правило, принимается гипотеза об их неизменности (ситуация «без проекта» приравнивается к ситуации «до проекта», то есть влияние проекта на финансовое состояние рассматривается «при прочих равных условиях»). </a:t>
            </a:r>
          </a:p>
        </p:txBody>
      </p:sp>
    </p:spTree>
    <p:extLst>
      <p:ext uri="{BB962C8B-B14F-4D97-AF65-F5344CB8AC3E}">
        <p14:creationId xmlns:p14="http://schemas.microsoft.com/office/powerpoint/2010/main" val="256967720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indent="449263" algn="just"/>
            <a:endParaRPr lang="ru-RU" sz="2800" dirty="0" smtClean="0">
              <a:latin typeface="Times New Roman" pitchFamily="18" charset="0"/>
              <a:cs typeface="Times New Roman" pitchFamily="18" charset="0"/>
            </a:endParaRPr>
          </a:p>
          <a:p>
            <a:pPr indent="449263" algn="just"/>
            <a:r>
              <a:rPr lang="ru-RU" sz="2800" dirty="0" smtClean="0">
                <a:latin typeface="Times New Roman" pitchFamily="18" charset="0"/>
                <a:cs typeface="Times New Roman" pitchFamily="18" charset="0"/>
              </a:rPr>
              <a:t>При </a:t>
            </a:r>
            <a:r>
              <a:rPr lang="ru-RU" sz="2800" dirty="0">
                <a:latin typeface="Times New Roman" pitchFamily="18" charset="0"/>
                <a:cs typeface="Times New Roman" pitchFamily="18" charset="0"/>
              </a:rPr>
              <a:t>анализе по годам можно считать, что ба­ланс будет изменяться только под влиянием денежных потоков, по­рожденных проектом, а при детализации по кварталам или месяцам динамику показателей «вне проекта» можно принять такой же, как в аналогичные периоды предыдущих лет.</a:t>
            </a:r>
          </a:p>
          <a:p>
            <a:pPr indent="449263" algn="just"/>
            <a:r>
              <a:rPr lang="ru-RU" sz="2800" dirty="0">
                <a:latin typeface="Times New Roman" pitchFamily="18" charset="0"/>
                <a:cs typeface="Times New Roman" pitchFamily="18" charset="0"/>
              </a:rPr>
              <a:t>Все хозяйственные операции, влияющие на баланс, относятся к 4 типам:</a:t>
            </a:r>
          </a:p>
          <a:p>
            <a:pPr indent="449263" algn="just"/>
            <a:r>
              <a:rPr lang="ru-RU" sz="2800" dirty="0">
                <a:latin typeface="Times New Roman" pitchFamily="18" charset="0"/>
                <a:cs typeface="Times New Roman" pitchFamily="18" charset="0"/>
              </a:rPr>
              <a:t>увеличивающие итог как по активу, так и по пассиву;</a:t>
            </a:r>
          </a:p>
          <a:p>
            <a:pPr indent="449263" algn="just"/>
            <a:r>
              <a:rPr lang="ru-RU" sz="2800" dirty="0">
                <a:latin typeface="Times New Roman" pitchFamily="18" charset="0"/>
                <a:cs typeface="Times New Roman" pitchFamily="18" charset="0"/>
              </a:rPr>
              <a:t>уменьшающие итог как по активу, так и по пассиву;</a:t>
            </a:r>
          </a:p>
          <a:p>
            <a:pPr indent="449263" algn="just"/>
            <a:r>
              <a:rPr lang="ru-RU" sz="2800" dirty="0">
                <a:latin typeface="Times New Roman" pitchFamily="18" charset="0"/>
                <a:cs typeface="Times New Roman" pitchFamily="18" charset="0"/>
              </a:rPr>
              <a:t>изменяющие структуру актива баланса в пользу одних статей за счет других;</a:t>
            </a:r>
          </a:p>
          <a:p>
            <a:pPr indent="449263" algn="just"/>
            <a:r>
              <a:rPr lang="ru-RU" sz="2800" dirty="0">
                <a:latin typeface="Times New Roman" pitchFamily="18" charset="0"/>
                <a:cs typeface="Times New Roman" pitchFamily="18" charset="0"/>
              </a:rPr>
              <a:t>изменяющие структуру пассива баланса в пользу одних статей за счет других.</a:t>
            </a:r>
          </a:p>
        </p:txBody>
      </p:sp>
    </p:spTree>
    <p:extLst>
      <p:ext uri="{BB962C8B-B14F-4D97-AF65-F5344CB8AC3E}">
        <p14:creationId xmlns:p14="http://schemas.microsoft.com/office/powerpoint/2010/main" val="1499364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Autofit/>
          </a:bodyPr>
          <a:lstStyle/>
          <a:p>
            <a:pPr marL="0" indent="546100" algn="just">
              <a:buNone/>
            </a:pPr>
            <a:endParaRPr lang="ru-RU" sz="2000" i="1" dirty="0" smtClean="0">
              <a:latin typeface="Times New Roman" pitchFamily="18" charset="0"/>
              <a:cs typeface="Times New Roman" pitchFamily="18" charset="0"/>
            </a:endParaRPr>
          </a:p>
          <a:p>
            <a:pPr marL="0" indent="546100" algn="just">
              <a:buNone/>
            </a:pPr>
            <a:r>
              <a:rPr lang="ru-RU" sz="2000" i="1" dirty="0" smtClean="0">
                <a:latin typeface="Times New Roman" pitchFamily="18" charset="0"/>
                <a:cs typeface="Times New Roman" pitchFamily="18" charset="0"/>
              </a:rPr>
              <a:t>Инвестиции — </a:t>
            </a:r>
            <a:r>
              <a:rPr lang="ru-RU" sz="2000" dirty="0" smtClean="0">
                <a:latin typeface="Times New Roman" pitchFamily="18" charset="0"/>
                <a:cs typeface="Times New Roman" pitchFamily="18" charset="0"/>
              </a:rPr>
              <a:t>это вложения в производственную, предпринимательскую и иную деятельность фирмы путем приобретения имущества (денежных средств, обеспеченных ценных бумаг, машин, оборудования и т. п.), а также иных прав, имеющих денежную оценку, в целях уве­личения ценности фирмы.</a:t>
            </a:r>
          </a:p>
          <a:p>
            <a:pPr marL="0" indent="546100" algn="just">
              <a:buNone/>
            </a:pPr>
            <a:r>
              <a:rPr lang="ru-RU" sz="2000" dirty="0" smtClean="0">
                <a:latin typeface="Times New Roman" pitchFamily="18" charset="0"/>
                <a:cs typeface="Times New Roman" pitchFamily="18" charset="0"/>
              </a:rPr>
              <a:t>Инвестиции делят на финансовые, физические (инвестиции в имущество) и нематериальные.</a:t>
            </a:r>
          </a:p>
          <a:p>
            <a:pPr marL="0" indent="546100" algn="just">
              <a:buNone/>
            </a:pPr>
            <a:r>
              <a:rPr lang="ru-RU" sz="2000" i="1" dirty="0" smtClean="0">
                <a:latin typeface="Times New Roman" pitchFamily="18" charset="0"/>
                <a:cs typeface="Times New Roman" pitchFamily="18" charset="0"/>
              </a:rPr>
              <a:t>Финансовые инвестиции — </a:t>
            </a:r>
            <a:r>
              <a:rPr lang="ru-RU" sz="2000" dirty="0" smtClean="0">
                <a:latin typeface="Times New Roman" pitchFamily="18" charset="0"/>
                <a:cs typeface="Times New Roman" pitchFamily="18" charset="0"/>
              </a:rPr>
              <a:t>это приобретение финансовых акти­вов (ценных бумаг, прав на участие в делах других фирм, долговых прав) с целью получения дополнительных доходов в форме диви­дендов и процентов.</a:t>
            </a:r>
          </a:p>
          <a:p>
            <a:pPr marL="0" indent="546100" algn="just">
              <a:buNone/>
            </a:pPr>
            <a:r>
              <a:rPr lang="ru-RU" sz="2000" dirty="0" smtClean="0">
                <a:latin typeface="Times New Roman" pitchFamily="18" charset="0"/>
                <a:cs typeface="Times New Roman" pitchFamily="18" charset="0"/>
              </a:rPr>
              <a:t>Долевые ценные бумаги (акции) обеспечивают имущественные права фирмы на участие в другой компании, а также права на при­обретение или продажу доли в компании.</a:t>
            </a:r>
          </a:p>
          <a:p>
            <a:pPr marL="0" indent="546100" algn="just">
              <a:buNone/>
            </a:pPr>
            <a:r>
              <a:rPr lang="ru-RU" sz="2000" dirty="0" smtClean="0">
                <a:latin typeface="Times New Roman" pitchFamily="18" charset="0"/>
                <a:cs typeface="Times New Roman" pitchFamily="18" charset="0"/>
              </a:rPr>
              <a:t>Долговые обязательства предполагают вложение средств одной фирмы в другую с условием получения части текущего дохода последней в форме процента с последующим возвратом основной суммы долга.</a:t>
            </a:r>
          </a:p>
          <a:p>
            <a:pPr marL="0" indent="546100" algn="just">
              <a:buNone/>
            </a:pPr>
            <a:r>
              <a:rPr lang="ru-RU" sz="2000" i="1" dirty="0" smtClean="0">
                <a:latin typeface="Times New Roman" pitchFamily="18" charset="0"/>
                <a:cs typeface="Times New Roman" pitchFamily="18" charset="0"/>
              </a:rPr>
              <a:t>Физические (реальные) инвестиции </a:t>
            </a:r>
            <a:r>
              <a:rPr lang="ru-RU" sz="2000" dirty="0" smtClean="0">
                <a:latin typeface="Times New Roman" pitchFamily="18" charset="0"/>
                <a:cs typeface="Times New Roman" pitchFamily="18" charset="0"/>
              </a:rPr>
              <a:t>предполагают капитальные вложения непосредственно в собственное производство фирмы, в ее основные средства.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48353286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1"/>
          <p:cNvSpPr>
            <a:spLocks noChangeShapeType="1"/>
          </p:cNvSpPr>
          <p:nvPr/>
        </p:nvSpPr>
        <p:spPr bwMode="auto">
          <a:xfrm>
            <a:off x="4367213" y="1185863"/>
            <a:ext cx="0" cy="6667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Line 4"/>
          <p:cNvSpPr>
            <a:spLocks noChangeShapeType="1"/>
          </p:cNvSpPr>
          <p:nvPr/>
        </p:nvSpPr>
        <p:spPr bwMode="auto">
          <a:xfrm>
            <a:off x="4367213" y="1185863"/>
            <a:ext cx="0" cy="6667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Прямоугольник 7"/>
          <p:cNvSpPr/>
          <p:nvPr/>
        </p:nvSpPr>
        <p:spPr>
          <a:xfrm>
            <a:off x="0" y="0"/>
            <a:ext cx="9144000" cy="6801862"/>
          </a:xfrm>
          <a:prstGeom prst="rect">
            <a:avLst/>
          </a:prstGeom>
        </p:spPr>
        <p:txBody>
          <a:bodyPr wrap="square">
            <a:spAutoFit/>
          </a:bodyPr>
          <a:lstStyle/>
          <a:p>
            <a:pPr algn="ctr"/>
            <a:r>
              <a:rPr lang="ru-RU" sz="2000" b="1" dirty="0">
                <a:latin typeface="Times New Roman" pitchFamily="18" charset="0"/>
                <a:cs typeface="Times New Roman" pitchFamily="18" charset="0"/>
              </a:rPr>
              <a:t>3. СХЕМА АНАЛИЗА ФИНАНСОВОГО СОСТОЯНИЯ С УЧЕТОМ ИНФЛЯЦИИ</a:t>
            </a: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И ПРАВИЛ НАЛОГООБЛОЖЕНИЯ</a:t>
            </a:r>
            <a:endParaRPr lang="ru-RU" sz="2000" dirty="0">
              <a:latin typeface="Times New Roman" pitchFamily="18" charset="0"/>
              <a:cs typeface="Times New Roman" pitchFamily="18" charset="0"/>
            </a:endParaRPr>
          </a:p>
          <a:p>
            <a:pPr indent="449263" algn="just"/>
            <a:endParaRPr lang="ru-RU" sz="2200" dirty="0" smtClean="0">
              <a:latin typeface="Times New Roman" pitchFamily="18" charset="0"/>
              <a:cs typeface="Times New Roman" pitchFamily="18" charset="0"/>
            </a:endParaRPr>
          </a:p>
          <a:p>
            <a:pPr indent="449263" algn="just"/>
            <a:r>
              <a:rPr lang="ru-RU" sz="2200" dirty="0" smtClean="0">
                <a:latin typeface="Times New Roman" pitchFamily="18" charset="0"/>
                <a:cs typeface="Times New Roman" pitchFamily="18" charset="0"/>
              </a:rPr>
              <a:t>При </a:t>
            </a:r>
            <a:r>
              <a:rPr lang="ru-RU" sz="2200" dirty="0">
                <a:latin typeface="Times New Roman" pitchFamily="18" charset="0"/>
                <a:cs typeface="Times New Roman" pitchFamily="18" charset="0"/>
              </a:rPr>
              <a:t>переходе к расчету в </a:t>
            </a:r>
            <a:r>
              <a:rPr lang="ru-RU" sz="2200" i="1" dirty="0">
                <a:latin typeface="Times New Roman" pitchFamily="18" charset="0"/>
                <a:cs typeface="Times New Roman" pitchFamily="18" charset="0"/>
              </a:rPr>
              <a:t>прогнозных ценах </a:t>
            </a:r>
            <a:r>
              <a:rPr lang="ru-RU" sz="2200" dirty="0">
                <a:latin typeface="Times New Roman" pitchFamily="18" charset="0"/>
                <a:cs typeface="Times New Roman" pitchFamily="18" charset="0"/>
              </a:rPr>
              <a:t>необходимо по каж­дому виду используемых в проекте и на предприятии ресурсов, а также по всем видам производимой продукции составить прогноз изменения цен. Эти изменения могут быть вызваны не только ин­фляцией, но и относительным удорожанием одних товаров и услуг по отношению к другим, например вследствие повышения дефи­цитности отдельных видов ресурсов или прогнозируемого появле­ния на рынке избытка определенных товаров</a:t>
            </a:r>
            <a:r>
              <a:rPr lang="ru-RU" sz="2200" dirty="0" smtClean="0">
                <a:latin typeface="Times New Roman" pitchFamily="18" charset="0"/>
                <a:cs typeface="Times New Roman" pitchFamily="18" charset="0"/>
              </a:rPr>
              <a:t>.</a:t>
            </a:r>
          </a:p>
          <a:p>
            <a:pPr indent="449263" algn="just"/>
            <a:r>
              <a:rPr lang="ru-RU" sz="2200" dirty="0">
                <a:latin typeface="Times New Roman" pitchFamily="18" charset="0"/>
                <a:cs typeface="Times New Roman" pitchFamily="18" charset="0"/>
              </a:rPr>
              <a:t>Во многих отношениях расчеты в прогнозных ценах более кор­ректны, поскольку размер многих предстоящих в будущем плате­жей (налогов, выплат процентов и т. п.) либо уже известен в номи­нальном измерении (то есть с учетом ожидаемого уровня инфля­ции), либо определяется в зависимости от будущих номинальных доходов и расходов (например, налог на прибыль или НДС). Од­нако прогноз инфляции и прогноз удорожания отдельных товаров  и услуг, по мнению авторов, является весьма неблагодарным заня­тием. Ошибки такого прогноза скорее всего окажутся не меньше тех ошибок, которые характерны для расчетов в базисных ценах.</a:t>
            </a:r>
          </a:p>
        </p:txBody>
      </p:sp>
    </p:spTree>
    <p:extLst>
      <p:ext uri="{BB962C8B-B14F-4D97-AF65-F5344CB8AC3E}">
        <p14:creationId xmlns:p14="http://schemas.microsoft.com/office/powerpoint/2010/main" val="422602949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pPr marL="0" indent="546100" algn="just">
              <a:lnSpc>
                <a:spcPct val="120000"/>
              </a:lnSpc>
              <a:spcBef>
                <a:spcPts val="0"/>
              </a:spcBef>
              <a:buNone/>
            </a:pPr>
            <a:r>
              <a:rPr lang="ru-RU" dirty="0">
                <a:latin typeface="Times New Roman" pitchFamily="18" charset="0"/>
                <a:cs typeface="Times New Roman" pitchFamily="18" charset="0"/>
              </a:rPr>
              <a:t>Тем не менее основные правила расчетов в прогнозных ценах важно знать и при необходимости уметь их применять. Особенно существенно грамотное использование этих правил при оценке эффективности и реализуемости участия в проекте с позиций каждого из потенциальных партнеров в тех случаях, когда необхо­димо привлечение заемных средств. Соответствующие материалы приведены после рассмотрения схем финансирования проектов и основных вариантов схем обслуживания </a:t>
            </a:r>
            <a:r>
              <a:rPr lang="ru-RU" dirty="0" smtClean="0">
                <a:latin typeface="Times New Roman" pitchFamily="18" charset="0"/>
                <a:cs typeface="Times New Roman" pitchFamily="18" charset="0"/>
              </a:rPr>
              <a:t>долга.</a:t>
            </a:r>
            <a:endParaRPr lang="ru-RU" dirty="0">
              <a:latin typeface="Times New Roman" pitchFamily="18" charset="0"/>
              <a:cs typeface="Times New Roman" pitchFamily="18" charset="0"/>
            </a:endParaRPr>
          </a:p>
          <a:p>
            <a:pPr marL="0" indent="546100" algn="just">
              <a:lnSpc>
                <a:spcPct val="120000"/>
              </a:lnSpc>
              <a:spcBef>
                <a:spcPts val="0"/>
              </a:spcBef>
              <a:buNone/>
            </a:pPr>
            <a:r>
              <a:rPr lang="ru-RU" dirty="0">
                <a:latin typeface="Times New Roman" pitchFamily="18" charset="0"/>
                <a:cs typeface="Times New Roman" pitchFamily="18" charset="0"/>
              </a:rPr>
              <a:t>Правила налогообложения также должны учитываться в расче­тах показателей эффективности и реализуемости как проекта в це­лом, так и для каждого участника.</a:t>
            </a:r>
          </a:p>
          <a:p>
            <a:pPr marL="0" indent="546100" algn="just">
              <a:lnSpc>
                <a:spcPct val="120000"/>
              </a:lnSpc>
              <a:spcBef>
                <a:spcPts val="0"/>
              </a:spcBef>
              <a:buNone/>
            </a:pPr>
            <a:r>
              <a:rPr lang="ru-RU" dirty="0">
                <a:latin typeface="Times New Roman" pitchFamily="18" charset="0"/>
                <a:cs typeface="Times New Roman" pitchFamily="18" charset="0"/>
              </a:rPr>
              <a:t>Как известно, размер значительной части налогов определяется в зависимости от таких параметров, как стоимость имущества, на­ходящегося на балансе предприятия, размер и качество земельных угодий, принадлежащих хозяйству, оплата труда работников пред­приятия и т. п. При определенных допустимых упрощениях эти налоги можно включать в состав текущих затрат предприятия. Аналогично в состав инвестиционных затрат включают таможен­ные сборы при импорте оборудования.</a:t>
            </a:r>
          </a:p>
          <a:p>
            <a:pPr marL="0" indent="546100" algn="just">
              <a:lnSpc>
                <a:spcPct val="120000"/>
              </a:lnSpc>
              <a:spcBef>
                <a:spcPts val="0"/>
              </a:spcBef>
              <a:buNone/>
            </a:pPr>
            <a:r>
              <a:rPr lang="ru-RU" dirty="0">
                <a:latin typeface="Times New Roman" pitchFamily="18" charset="0"/>
                <a:cs typeface="Times New Roman" pitchFamily="18" charset="0"/>
              </a:rPr>
              <a:t>Особую роль играет НДС, который первоначально перечисля­ется покупателем продавцу, но в дальнейшем возвращается при перечислении в бюджет НДС, полученного при продаже произве­денной продукции. Этот механизм возврата НДС следует отразить в расчетах денежных потоков проекта.</a:t>
            </a:r>
          </a:p>
          <a:p>
            <a:pPr marL="0" indent="546100" algn="just">
              <a:lnSpc>
                <a:spcPct val="120000"/>
              </a:lnSpc>
              <a:spcBef>
                <a:spcPts val="0"/>
              </a:spcBef>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5505072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20000"/>
          </a:bodyPr>
          <a:lstStyle/>
          <a:p>
            <a:pPr marL="0" indent="0" algn="just">
              <a:buNone/>
            </a:pPr>
            <a:endParaRPr lang="ru-RU" dirty="0" smtClean="0">
              <a:latin typeface="Times New Roman" pitchFamily="18" charset="0"/>
              <a:cs typeface="Times New Roman" pitchFamily="18" charset="0"/>
            </a:endParaRPr>
          </a:p>
          <a:p>
            <a:pPr marL="0" indent="449263" algn="just">
              <a:lnSpc>
                <a:spcPct val="120000"/>
              </a:lnSpc>
              <a:spcBef>
                <a:spcPts val="0"/>
              </a:spcBef>
              <a:buNone/>
            </a:pPr>
            <a:r>
              <a:rPr lang="ru-RU" dirty="0">
                <a:latin typeface="Times New Roman" pitchFamily="18" charset="0"/>
                <a:cs typeface="Times New Roman" pitchFamily="18" charset="0"/>
              </a:rPr>
              <a:t>Форма отчета о прибылях и убытках дает достаточно ясное представление о порядке расчета налога на прибыль: сначала из выручки вычитают производственные затраты, затем прочие опе­рационные и внереализационные доходы и расходы (включая ос­тальные налоги и выплату процентов за кредит). Оставшаяся при­быль и служит базой для налогообложения.</a:t>
            </a:r>
          </a:p>
          <a:p>
            <a:pPr marL="0" indent="449263" algn="just">
              <a:lnSpc>
                <a:spcPct val="120000"/>
              </a:lnSpc>
              <a:spcBef>
                <a:spcPts val="0"/>
              </a:spcBef>
              <a:buNone/>
            </a:pPr>
            <a:r>
              <a:rPr lang="ru-RU" dirty="0">
                <a:latin typeface="Times New Roman" pitchFamily="18" charset="0"/>
                <a:cs typeface="Times New Roman" pitchFamily="18" charset="0"/>
              </a:rPr>
              <a:t>Средства, оставшиеся у предприятия после уплаты налога на Прибыль, могут быть использованы для участия в новых проектах или для расширения производства и повышения его рентабельно­сти любым иным способом. Например, можно увеличить запасы минеральных удобрений, покупных кормов, средств защиты растений с целью повышения урожайности культур и продуктивнос­ти животных. Ожидаемая отдача от такого использования прибы­ли характеризует альтернативные возможности предприятий по наращиванию активов, то есть может служить основой для опре­деления ставки дисконта.</a:t>
            </a:r>
          </a:p>
          <a:p>
            <a:pPr marL="0" indent="449263" algn="just">
              <a:lnSpc>
                <a:spcPct val="120000"/>
              </a:lnSpc>
              <a:spcBef>
                <a:spcPts val="0"/>
              </a:spcBef>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172834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44624"/>
            <a:ext cx="9144000" cy="6832640"/>
          </a:xfrm>
          <a:prstGeom prst="rect">
            <a:avLst/>
          </a:prstGeom>
        </p:spPr>
        <p:txBody>
          <a:bodyPr wrap="square">
            <a:spAutoFit/>
          </a:bodyPr>
          <a:lstStyle/>
          <a:p>
            <a:pPr algn="ctr"/>
            <a:r>
              <a:rPr lang="ru-RU" b="1" dirty="0">
                <a:latin typeface="Times New Roman" pitchFamily="18" charset="0"/>
                <a:cs typeface="Times New Roman" pitchFamily="18" charset="0"/>
              </a:rPr>
              <a:t>Тема 6. ФИНАНСОВЫЙ АНАЛИЗ ИНВЕСТИЦИОННЫХ ПРОЕКТОВ В АПК</a:t>
            </a:r>
            <a:endParaRPr lang="ru-RU"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При проведении финансового анализа любого инвестици­онного проекта используется весь рассмотренный выше инстру­ментарий. Однако для достижения целей анализа и системати­зации намеченных действий, а также для облегчения взаимо­понимания между теми, для кого этот анализ проводится, реко­мендуется придерживаться определенных правил, которые и будут изложены в этой главе.</a:t>
            </a:r>
          </a:p>
          <a:p>
            <a:pPr indent="546100" algn="just"/>
            <a:r>
              <a:rPr lang="ru-RU" sz="2000" b="1" dirty="0">
                <a:latin typeface="Times New Roman" pitchFamily="18" charset="0"/>
                <a:cs typeface="Times New Roman" pitchFamily="18" charset="0"/>
              </a:rPr>
              <a:t>1. ОСНОВНЫЕ СОСТАВЛЯЮЩИЕ ПОТОКОВ ВЫГОД И ЗАТРАТ</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Для расчета накопленного сальдо (основного показателя </a:t>
            </a:r>
            <a:r>
              <a:rPr lang="ru-RU" sz="2000" i="1" dirty="0">
                <a:latin typeface="Times New Roman" pitchFamily="18" charset="0"/>
                <a:cs typeface="Times New Roman" pitchFamily="18" charset="0"/>
              </a:rPr>
              <a:t>реали­зуемости </a:t>
            </a:r>
            <a:r>
              <a:rPr lang="ru-RU" sz="2000" dirty="0">
                <a:latin typeface="Times New Roman" pitchFamily="18" charset="0"/>
                <a:cs typeface="Times New Roman" pitchFamily="18" charset="0"/>
              </a:rPr>
              <a:t>проекта) необходимо знать величину </a:t>
            </a:r>
            <a:r>
              <a:rPr lang="ru-RU" sz="2000" i="1" dirty="0">
                <a:latin typeface="Times New Roman" pitchFamily="18" charset="0"/>
                <a:cs typeface="Times New Roman" pitchFamily="18" charset="0"/>
              </a:rPr>
              <a:t>чистых выгод, </a:t>
            </a:r>
            <a:r>
              <a:rPr lang="ru-RU" sz="2000" dirty="0">
                <a:latin typeface="Times New Roman" pitchFamily="18" charset="0"/>
                <a:cs typeface="Times New Roman" pitchFamily="18" charset="0"/>
              </a:rPr>
              <a:t>ожи­даемую на каждом шаге расчетного периода. Напротив, при расче­те любого из показателей его </a:t>
            </a:r>
            <a:r>
              <a:rPr lang="ru-RU" sz="2000" i="1" dirty="0">
                <a:latin typeface="Times New Roman" pitchFamily="18" charset="0"/>
                <a:cs typeface="Times New Roman" pitchFamily="18" charset="0"/>
              </a:rPr>
              <a:t>эффективности </a:t>
            </a:r>
            <a:r>
              <a:rPr lang="ru-RU" sz="2000" dirty="0">
                <a:latin typeface="Times New Roman" pitchFamily="18" charset="0"/>
                <a:cs typeface="Times New Roman" pitchFamily="18" charset="0"/>
              </a:rPr>
              <a:t>следует для каждо­го шага расчетного периода использовать значение </a:t>
            </a:r>
            <a:r>
              <a:rPr lang="ru-RU" sz="2000" i="1" dirty="0">
                <a:latin typeface="Times New Roman" pitchFamily="18" charset="0"/>
                <a:cs typeface="Times New Roman" pitchFamily="18" charset="0"/>
              </a:rPr>
              <a:t>прироста чис­тых выгод, </a:t>
            </a:r>
            <a:r>
              <a:rPr lang="ru-RU" sz="2000" dirty="0">
                <a:latin typeface="Times New Roman" pitchFamily="18" charset="0"/>
                <a:cs typeface="Times New Roman" pitchFamily="18" charset="0"/>
              </a:rPr>
              <a:t>вызванного реализацией проекта. Таким образом, для параллельной проверки осуществимости и эффективности проек­та необходимы следующие данные.</a:t>
            </a:r>
          </a:p>
          <a:p>
            <a:pPr indent="546100" algn="just"/>
            <a:r>
              <a:rPr lang="ru-RU" sz="2000" dirty="0">
                <a:latin typeface="Times New Roman" pitchFamily="18" charset="0"/>
                <a:cs typeface="Times New Roman" pitchFamily="18" charset="0"/>
              </a:rPr>
              <a:t>1.	Сведения о денежных потоках в ситуации «с проектом»:</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данные об операционной или производственно-сбытовой дея­тельности (выручка и другие поступления; эксплуатационные или</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текущие затраты на производство и реализацию продукции);</a:t>
            </a:r>
          </a:p>
          <a:p>
            <a:pPr indent="546100" algn="just"/>
            <a:r>
              <a:rPr lang="ru-RU" sz="2000" dirty="0">
                <a:latin typeface="Times New Roman" pitchFamily="18" charset="0"/>
                <a:cs typeface="Times New Roman" pitchFamily="18" charset="0"/>
              </a:rPr>
              <a:t>инвестиционные затраты и связанные с инвестиционной деятель­ностью реальные или условные поступления (капитальные вложе­ния, прирост или экономия оборотных средств, остаточная сто­имость, выручка от продажи заменяемого оборудования и т. п.);</a:t>
            </a:r>
          </a:p>
        </p:txBody>
      </p:sp>
    </p:spTree>
    <p:extLst>
      <p:ext uri="{BB962C8B-B14F-4D97-AF65-F5344CB8AC3E}">
        <p14:creationId xmlns:p14="http://schemas.microsoft.com/office/powerpoint/2010/main" val="33706476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384"/>
            <a:ext cx="9144000" cy="6863417"/>
          </a:xfrm>
          <a:prstGeom prst="rect">
            <a:avLst/>
          </a:prstGeom>
        </p:spPr>
        <p:txBody>
          <a:bodyPr wrap="square">
            <a:spAutoFit/>
          </a:bodyPr>
          <a:lstStyle/>
          <a:p>
            <a:pPr indent="449263" algn="just"/>
            <a:r>
              <a:rPr lang="ru-RU" sz="2200" dirty="0">
                <a:latin typeface="Times New Roman" pitchFamily="18" charset="0"/>
                <a:cs typeface="Times New Roman" pitchFamily="18" charset="0"/>
              </a:rPr>
              <a:t>данные о финансовой деятельности, связанной с реализацией проекта (использование собственных средств, получение субсидий, дотаций и кредитов, выплата процентов, возврат основного долга, продажа акций, выплата дивидендов, лизинговые платежи и т. п.).</a:t>
            </a:r>
          </a:p>
          <a:p>
            <a:pPr indent="449263" algn="just"/>
            <a:r>
              <a:rPr lang="ru-RU" sz="2200" dirty="0">
                <a:latin typeface="Times New Roman" pitchFamily="18" charset="0"/>
                <a:cs typeface="Times New Roman" pitchFamily="18" charset="0"/>
              </a:rPr>
              <a:t>2.	Сведения о денежных потоках в ситуации «без проекта», в</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том числе:</a:t>
            </a:r>
          </a:p>
          <a:p>
            <a:pPr indent="449263" algn="just"/>
            <a:r>
              <a:rPr lang="ru-RU" sz="2200" dirty="0">
                <a:latin typeface="Times New Roman" pitchFamily="18" charset="0"/>
                <a:cs typeface="Times New Roman" pitchFamily="18" charset="0"/>
              </a:rPr>
              <a:t>данные о производственно-сбытовой деятельности;</a:t>
            </a:r>
          </a:p>
          <a:p>
            <a:pPr indent="449263" algn="just"/>
            <a:r>
              <a:rPr lang="ru-RU" sz="2200" dirty="0">
                <a:latin typeface="Times New Roman" pitchFamily="18" charset="0"/>
                <a:cs typeface="Times New Roman" pitchFamily="18" charset="0"/>
              </a:rPr>
              <a:t>данные об инвестиционной деятельности (например, о затра­тах на капитальный ремонт или замену части оборудования, ис­пользуемого «без проекта»);</a:t>
            </a:r>
          </a:p>
          <a:p>
            <a:pPr indent="449263" algn="just"/>
            <a:r>
              <a:rPr lang="ru-RU" sz="2200" dirty="0">
                <a:latin typeface="Times New Roman" pitchFamily="18" charset="0"/>
                <a:cs typeface="Times New Roman" pitchFamily="18" charset="0"/>
              </a:rPr>
              <a:t>показатели финансовой деятельности предприятия, которая не связана с реализацией проекта и не затрагивается им.</a:t>
            </a:r>
          </a:p>
          <a:p>
            <a:pPr indent="449263" algn="just"/>
            <a:r>
              <a:rPr lang="ru-RU" sz="2200" dirty="0">
                <a:latin typeface="Times New Roman" pitchFamily="18" charset="0"/>
                <a:cs typeface="Times New Roman" pitchFamily="18" charset="0"/>
              </a:rPr>
              <a:t>Приведенный перечень необходимых сведений практически оди­наков для ситуаций «с проектом» и «без проекта». Наибольшая кор­ректность и точность анализа обеспечиваются тогда, когда эти све­дения представлены по предприятию в целом. Иными словами, ве­роятность допустить ошибку будет меньше, если проводится расчет ожидаемых значений денежных потоков не только по тем видам де­ятельности, которые непосредственно затрагиваются проектом, но и по всем другим отраслям и видам деятельности.</a:t>
            </a:r>
          </a:p>
        </p:txBody>
      </p:sp>
    </p:spTree>
    <p:extLst>
      <p:ext uri="{BB962C8B-B14F-4D97-AF65-F5344CB8AC3E}">
        <p14:creationId xmlns:p14="http://schemas.microsoft.com/office/powerpoint/2010/main" val="31288351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17251"/>
          </a:xfrm>
          <a:prstGeom prst="rect">
            <a:avLst/>
          </a:prstGeom>
        </p:spPr>
        <p:txBody>
          <a:bodyPr wrap="square">
            <a:spAutoFit/>
          </a:bodyPr>
          <a:lstStyle/>
          <a:p>
            <a:pPr indent="546100" algn="just"/>
            <a:r>
              <a:rPr lang="ru-RU" sz="2300" dirty="0">
                <a:latin typeface="Times New Roman" pitchFamily="18" charset="0"/>
                <a:cs typeface="Times New Roman" pitchFamily="18" charset="0"/>
              </a:rPr>
              <a:t>Это особенно важно для проверки реализуемости проекта, ког­да необходимо знать, достаточно ли в любом периоде средств для осуществления всех планируемых затрат. Анализ только тех видов деятельности, которые непосредственно затрагиваются проектом, не может дать полного ответа на этот вопрос. Возможны периоды, когда не только по проекту, но и по остальным видам деятельнос­ти суммарные затраты превышают поступления и накопленное сальдо может оказаться отрицательным. С другой стороны, при­быль, полученная в других отраслях, может компенсировать затра­ты на реализацию проекта в те периоды, когда в рамках проекта расходы превышают поступления.</a:t>
            </a:r>
          </a:p>
          <a:p>
            <a:pPr indent="546100" algn="just"/>
            <a:r>
              <a:rPr lang="ru-RU" sz="2300" dirty="0">
                <a:latin typeface="Times New Roman" pitchFamily="18" charset="0"/>
                <a:cs typeface="Times New Roman" pitchFamily="18" charset="0"/>
              </a:rPr>
              <a:t>В то же время объем информации, характеризующей хозяйство в целом, как правило, намного превышает объем данных о проек­те и его непосредственном влиянии на денежные потоки пред­приятия. В связи с этим часто рекомендуются различные упро­щенные подходы, когда сведения о видах деятельности, которые проект практически не затрагивает, либо игнорируются, либо представляются в интегрированной форме (с меньшей детализа­цией, чем данные о проекте).</a:t>
            </a:r>
          </a:p>
        </p:txBody>
      </p:sp>
    </p:spTree>
    <p:extLst>
      <p:ext uri="{BB962C8B-B14F-4D97-AF65-F5344CB8AC3E}">
        <p14:creationId xmlns:p14="http://schemas.microsoft.com/office/powerpoint/2010/main" val="113355502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4746"/>
            <a:ext cx="9144000" cy="6740307"/>
          </a:xfrm>
          <a:prstGeom prst="rect">
            <a:avLst/>
          </a:prstGeom>
        </p:spPr>
        <p:txBody>
          <a:bodyPr wrap="square">
            <a:spAutoFit/>
          </a:bodyPr>
          <a:lstStyle/>
          <a:p>
            <a:pPr indent="546100" algn="just"/>
            <a:r>
              <a:rPr lang="ru-RU" sz="2400" dirty="0">
                <a:latin typeface="Times New Roman" pitchFamily="18" charset="0"/>
                <a:cs typeface="Times New Roman" pitchFamily="18" charset="0"/>
              </a:rPr>
              <a:t>Такой подход особенно характерен для расчета денежных пото­ков в ситуации «без проекта». Часто прогноз развития данной си­туации вообще не производится, и она рассматривается как ста­бильная (практически приравнивается к ситуации «до проекта). Для предварительного анализа это иногда допустимо, если необ­ходима оценка в первом приближении.</a:t>
            </a:r>
          </a:p>
          <a:p>
            <a:pPr indent="546100" algn="just"/>
            <a:r>
              <a:rPr lang="ru-RU" sz="2400" dirty="0">
                <a:latin typeface="Times New Roman" pitchFamily="18" charset="0"/>
                <a:cs typeface="Times New Roman" pitchFamily="18" charset="0"/>
              </a:rPr>
              <a:t>Однако не следует забывать о специфике сельскохозяйственно­го производства, в котором значительная часть затрат напрямую не касается товарной продукции. Например, инвестиции и увели­чение текущих затрат по проекту могут предназначаться для ук­репления кормовой базы скотоводства. В этом случае увеличение выручки или сокращение расходов отражаются не в той отрасли, где реализуется проект (и где происходит рост затрат). В таких си­туациях необходимо либо отражать влияние проекта во всех взаимодействующих видах деятельности, либо косвенным образом давать стоимостную оценку кормам и другим ресурсам соб­ственного производства; оба варианта достаточно сложны для расчета.</a:t>
            </a:r>
          </a:p>
        </p:txBody>
      </p:sp>
    </p:spTree>
    <p:extLst>
      <p:ext uri="{BB962C8B-B14F-4D97-AF65-F5344CB8AC3E}">
        <p14:creationId xmlns:p14="http://schemas.microsoft.com/office/powerpoint/2010/main" val="21621247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449263" algn="just"/>
            <a:endParaRPr lang="ru-RU" sz="2200" dirty="0" smtClean="0">
              <a:latin typeface="Times New Roman" pitchFamily="18" charset="0"/>
              <a:cs typeface="Times New Roman" pitchFamily="18" charset="0"/>
            </a:endParaRPr>
          </a:p>
          <a:p>
            <a:pPr indent="449263" algn="just"/>
            <a:r>
              <a:rPr lang="ru-RU" sz="2200" dirty="0" smtClean="0">
                <a:latin typeface="Times New Roman" pitchFamily="18" charset="0"/>
                <a:cs typeface="Times New Roman" pitchFamily="18" charset="0"/>
              </a:rPr>
              <a:t>Существует </a:t>
            </a:r>
            <a:r>
              <a:rPr lang="ru-RU" sz="2200" dirty="0">
                <a:latin typeface="Times New Roman" pitchFamily="18" charset="0"/>
                <a:cs typeface="Times New Roman" pitchFamily="18" charset="0"/>
              </a:rPr>
              <a:t>также проблема </a:t>
            </a:r>
            <a:r>
              <a:rPr lang="ru-RU" sz="2200" i="1" dirty="0">
                <a:latin typeface="Times New Roman" pitchFamily="18" charset="0"/>
                <a:cs typeface="Times New Roman" pitchFamily="18" charset="0"/>
              </a:rPr>
              <a:t>последовательности </a:t>
            </a:r>
            <a:r>
              <a:rPr lang="ru-RU" sz="2200" dirty="0">
                <a:latin typeface="Times New Roman" pitchFamily="18" charset="0"/>
                <a:cs typeface="Times New Roman" pitchFamily="18" charset="0"/>
              </a:rPr>
              <a:t>рассмотрения вопросов. Попытка сразу дать окончательную оценку эффектив­ности и реализуемости проекта с позиций конкретного участника не только встречает множество технических препятствий, но и резко ограничивает рамки анализа.</a:t>
            </a:r>
          </a:p>
          <a:p>
            <a:pPr indent="449263" algn="just"/>
            <a:r>
              <a:rPr lang="ru-RU" sz="2200" dirty="0">
                <a:latin typeface="Times New Roman" pitchFamily="18" charset="0"/>
                <a:cs typeface="Times New Roman" pitchFamily="18" charset="0"/>
              </a:rPr>
              <a:t>Действительно, конкретные условия участия в проекте во мно­гом определяют схему финансирования, порядок налогообложе­ния и многие другие детали, важные для предприятия. В то же время отсутствие общего взгляда на проект (без учета распределе­ния ролей между участниками) не позволяет выяснить причины выгодности или невыгодности той или иной роли. В одних случа­ях возможен компромисс — когда некоторые участники согласны на более скромные результаты, а другие без пересмотра условий распределения выгод и затрат предпочитают отказаться от учас­тия. В других случаях компромисс невозможен, поскольку сам проект является убыточным или положительный результат слиш­ком незначителен, чтобы при любом распределении затрат и вы­год обеспечить заинтересованность всех сторон.</a:t>
            </a:r>
          </a:p>
          <a:p>
            <a:pPr indent="449263" algn="just"/>
            <a:r>
              <a:rPr lang="ru-RU" sz="2200" dirty="0">
                <a:latin typeface="Times New Roman" pitchFamily="18" charset="0"/>
                <a:cs typeface="Times New Roman" pitchFamily="18" charset="0"/>
              </a:rPr>
              <a:t>Таким образом, можно рекомендовать следующий порядок проведения анализа.</a:t>
            </a:r>
          </a:p>
        </p:txBody>
      </p:sp>
    </p:spTree>
    <p:extLst>
      <p:ext uri="{BB962C8B-B14F-4D97-AF65-F5344CB8AC3E}">
        <p14:creationId xmlns:p14="http://schemas.microsoft.com/office/powerpoint/2010/main" val="29664229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6813"/>
            <a:ext cx="9144000" cy="6863417"/>
          </a:xfrm>
          <a:prstGeom prst="rect">
            <a:avLst/>
          </a:prstGeom>
        </p:spPr>
        <p:txBody>
          <a:bodyPr wrap="square">
            <a:spAutoFit/>
          </a:bodyPr>
          <a:lstStyle/>
          <a:p>
            <a:pPr lvl="0" indent="546100" algn="just">
              <a:buFont typeface="+mj-lt"/>
              <a:buAutoNum type="arabicPeriod"/>
            </a:pPr>
            <a:r>
              <a:rPr lang="ru-RU" sz="2200" dirty="0">
                <a:latin typeface="Times New Roman" pitchFamily="18" charset="0"/>
                <a:cs typeface="Times New Roman" pitchFamily="18" charset="0"/>
              </a:rPr>
              <a:t>Изучение денежных потоков проекта «самого по себе»; та­кой анализ можно приравнять к оценке с позиций предприятия-инициатора в случае, когда оно планирует реализацию проекта самостоятельно, без привлечения партнеров и без финансирова­ния со стороны. Целью такого анализа является оценка эффек­тивности вложений в данный проект любых средств независимо от их реальных источников; если показатели эффективности оказываются низкими, в финансовом аспекте проект несостояте­лен; если же «сам по себе» он оценивается как высокоэффектив­ный, данный расчет позволяет определить общую потребность в финансировании.</a:t>
            </a:r>
          </a:p>
          <a:p>
            <a:pPr lvl="0" indent="546100" algn="just">
              <a:buFont typeface="+mj-lt"/>
              <a:buAutoNum type="arabicPeriod"/>
            </a:pPr>
            <a:r>
              <a:rPr lang="ru-RU" sz="2200" dirty="0">
                <a:latin typeface="Times New Roman" pitchFamily="18" charset="0"/>
                <a:cs typeface="Times New Roman" pitchFamily="18" charset="0"/>
              </a:rPr>
              <a:t>Анализ денежных потоков каждого из участников проекта, как будто все они должны реализовать свою часть проекта без привлечения средств со стороны. На этом этапе каждый участник предварительно оценивает эффективность собственных вложений и рассчитывает потребность в финансировании.</a:t>
            </a:r>
          </a:p>
          <a:p>
            <a:pPr indent="546100" algn="just"/>
            <a:r>
              <a:rPr lang="ru-RU" sz="2200" dirty="0">
                <a:latin typeface="Times New Roman" pitchFamily="18" charset="0"/>
                <a:cs typeface="Times New Roman" pitchFamily="18" charset="0"/>
              </a:rPr>
              <a:t>Указанные два этапа принято называть анализом проекта «до финансирования», то есть до рассмотрения вопросов финансиро­вания, связанных с проектом затрат. Если проект или участие в нем не приносят желаемого эффекта, то поиск средств для его ре­ализации заведомо не имеет смысла.</a:t>
            </a:r>
          </a:p>
        </p:txBody>
      </p:sp>
    </p:spTree>
    <p:extLst>
      <p:ext uri="{BB962C8B-B14F-4D97-AF65-F5344CB8AC3E}">
        <p14:creationId xmlns:p14="http://schemas.microsoft.com/office/powerpoint/2010/main" val="26045803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algn="just"/>
            <a:r>
              <a:rPr lang="ru-RU" sz="2000" dirty="0" smtClean="0">
                <a:latin typeface="Times New Roman" pitchFamily="18" charset="0"/>
                <a:cs typeface="Times New Roman" pitchFamily="18" charset="0"/>
              </a:rPr>
              <a:t>3. Анализ </a:t>
            </a:r>
            <a:r>
              <a:rPr lang="ru-RU" sz="2000" dirty="0">
                <a:latin typeface="Times New Roman" pitchFamily="18" charset="0"/>
                <a:cs typeface="Times New Roman" pitchFamily="18" charset="0"/>
              </a:rPr>
              <a:t>денежных потоков каждого из участников с учетом</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конкретной схемы финансирования и вытекающих из нее конкретных условий налогообложения и прочих обстоятельств. Это так называемый анализ «после финансирования», то есть с учетом конкретных условий финансирования всех затрат. Имен­но на этом этапе проверяется реализуемость проекта (</a:t>
            </a:r>
            <a:r>
              <a:rPr lang="ru-RU" sz="2000" dirty="0" err="1">
                <a:latin typeface="Times New Roman" pitchFamily="18" charset="0"/>
                <a:cs typeface="Times New Roman" pitchFamily="18" charset="0"/>
              </a:rPr>
              <a:t>неотрица­тельность</a:t>
            </a:r>
            <a:r>
              <a:rPr lang="ru-RU" sz="2000" dirty="0">
                <a:latin typeface="Times New Roman" pitchFamily="18" charset="0"/>
                <a:cs typeface="Times New Roman" pitchFamily="18" charset="0"/>
              </a:rPr>
              <a:t> накопленного сальдо, значения коэффициентов, ха­рактеризующих финансовое состояние). В случае положительно­го ответа на вопрос о реализуемости производится оценка эф­фективности участия в проекте при конкретных условиях финансирования.</a:t>
            </a:r>
          </a:p>
          <a:p>
            <a:pPr algn="just"/>
            <a:r>
              <a:rPr lang="ru-RU" sz="2000" dirty="0">
                <a:latin typeface="Times New Roman" pitchFamily="18" charset="0"/>
                <a:cs typeface="Times New Roman" pitchFamily="18" charset="0"/>
              </a:rPr>
              <a:t>Начнем с рассмотрения перечня выгод и затрат для проекта в целом (проекта «самого по себе»), ориентируясь на правила расче­та показателей эффективности и реализуемости.</a:t>
            </a:r>
          </a:p>
          <a:p>
            <a:pPr algn="just"/>
            <a:r>
              <a:rPr lang="ru-RU" sz="2000" dirty="0">
                <a:latin typeface="Times New Roman" pitchFamily="18" charset="0"/>
                <a:cs typeface="Times New Roman" pitchFamily="18" charset="0"/>
              </a:rPr>
              <a:t>Финансовые выгоды («с проектом» и «без проекта»):</a:t>
            </a:r>
          </a:p>
          <a:p>
            <a:pPr algn="just"/>
            <a:r>
              <a:rPr lang="ru-RU" sz="2000" dirty="0">
                <a:latin typeface="Times New Roman" pitchFamily="18" charset="0"/>
                <a:cs typeface="Times New Roman" pitchFamily="18" charset="0"/>
              </a:rPr>
              <a:t>выручка от реализации продукции (услуг);</a:t>
            </a:r>
          </a:p>
          <a:p>
            <a:pPr algn="just"/>
            <a:r>
              <a:rPr lang="ru-RU" sz="2000" dirty="0">
                <a:latin typeface="Times New Roman" pitchFamily="18" charset="0"/>
                <a:cs typeface="Times New Roman" pitchFamily="18" charset="0"/>
              </a:rPr>
              <a:t>остаточная стоимость инвестиций;</a:t>
            </a:r>
          </a:p>
          <a:p>
            <a:pPr algn="just"/>
            <a:r>
              <a:rPr lang="ru-RU" sz="2000" dirty="0">
                <a:latin typeface="Times New Roman" pitchFamily="18" charset="0"/>
                <a:cs typeface="Times New Roman" pitchFamily="18" charset="0"/>
              </a:rPr>
              <a:t>прочие выгоды, которые затрагиваются проектом (особенно важно учесть их по участникам).</a:t>
            </a:r>
          </a:p>
          <a:p>
            <a:pPr algn="just"/>
            <a:r>
              <a:rPr lang="ru-RU" sz="2000" dirty="0">
                <a:latin typeface="Times New Roman" pitchFamily="18" charset="0"/>
                <a:cs typeface="Times New Roman" pitchFamily="18" charset="0"/>
              </a:rPr>
              <a:t>Финансовые затраты («с проектом» и «без проекта»):</a:t>
            </a:r>
          </a:p>
          <a:p>
            <a:pPr algn="just"/>
            <a:r>
              <a:rPr lang="ru-RU" sz="2000" dirty="0">
                <a:latin typeface="Times New Roman" pitchFamily="18" charset="0"/>
                <a:cs typeface="Times New Roman" pitchFamily="18" charset="0"/>
              </a:rPr>
              <a:t>капитальные затраты (инвестиции), включая обучение, повтор­ные капиталовложения, необходимые для замени оборудования, капитального ремонта и других работ;</a:t>
            </a:r>
          </a:p>
        </p:txBody>
      </p:sp>
    </p:spTree>
    <p:extLst>
      <p:ext uri="{BB962C8B-B14F-4D97-AF65-F5344CB8AC3E}">
        <p14:creationId xmlns:p14="http://schemas.microsoft.com/office/powerpoint/2010/main" val="1524928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a:bodyPr>
          <a:lstStyle/>
          <a:p>
            <a:pPr marL="0" indent="546100" algn="just">
              <a:spcBef>
                <a:spcPts val="0"/>
              </a:spcBef>
              <a:buNone/>
            </a:pPr>
            <a:endParaRPr lang="ru-RU" sz="2000" dirty="0" smtClean="0">
              <a:latin typeface="Times New Roman" pitchFamily="18" charset="0"/>
              <a:cs typeface="Times New Roman" pitchFamily="18" charset="0"/>
            </a:endParaRPr>
          </a:p>
          <a:p>
            <a:pPr marL="0" indent="546100" algn="just">
              <a:spcBef>
                <a:spcPts val="0"/>
              </a:spcBef>
              <a:buNone/>
            </a:pPr>
            <a:r>
              <a:rPr lang="ru-RU" sz="2000" dirty="0" smtClean="0">
                <a:latin typeface="Times New Roman" pitchFamily="18" charset="0"/>
                <a:cs typeface="Times New Roman" pitchFamily="18" charset="0"/>
              </a:rPr>
              <a:t>Реальные инвестиции в литературе часто называют </a:t>
            </a:r>
            <a:r>
              <a:rPr lang="ru-RU" sz="2000" dirty="0" err="1" smtClean="0">
                <a:latin typeface="Times New Roman" pitchFamily="18" charset="0"/>
                <a:cs typeface="Times New Roman" pitchFamily="18" charset="0"/>
              </a:rPr>
              <a:t>капиталообразуюшими</a:t>
            </a:r>
            <a:r>
              <a:rPr lang="ru-RU" sz="2000" dirty="0" smtClean="0">
                <a:latin typeface="Times New Roman" pitchFamily="18" charset="0"/>
                <a:cs typeface="Times New Roman" pitchFamily="18" charset="0"/>
              </a:rPr>
              <a:t>, в них включают:</a:t>
            </a:r>
          </a:p>
          <a:p>
            <a:pPr marL="0" indent="546100" algn="just">
              <a:spcBef>
                <a:spcPts val="0"/>
              </a:spcBef>
              <a:buNone/>
            </a:pPr>
            <a:r>
              <a:rPr lang="ru-RU" sz="2000" dirty="0" smtClean="0">
                <a:latin typeface="Times New Roman" pitchFamily="18" charset="0"/>
                <a:cs typeface="Times New Roman" pitchFamily="18" charset="0"/>
              </a:rPr>
              <a:t>вложения в основные средства (здания, сооружения, обору­дование);</a:t>
            </a:r>
          </a:p>
          <a:p>
            <a:pPr marL="0" indent="546100" algn="just">
              <a:spcBef>
                <a:spcPts val="0"/>
              </a:spcBef>
              <a:buNone/>
            </a:pPr>
            <a:r>
              <a:rPr lang="ru-RU" sz="2000" dirty="0" smtClean="0">
                <a:latin typeface="Times New Roman" pitchFamily="18" charset="0"/>
                <a:cs typeface="Times New Roman" pitchFamily="18" charset="0"/>
              </a:rPr>
              <a:t>приобретение земельных участков и объектов природополь­зования;</a:t>
            </a:r>
          </a:p>
          <a:p>
            <a:pPr marL="0" indent="546100" algn="just">
              <a:spcBef>
                <a:spcPts val="0"/>
              </a:spcBef>
              <a:buNone/>
            </a:pPr>
            <a:r>
              <a:rPr lang="ru-RU" sz="2000" dirty="0" smtClean="0">
                <a:latin typeface="Times New Roman" pitchFamily="18" charset="0"/>
                <a:cs typeface="Times New Roman" pitchFamily="18" charset="0"/>
              </a:rPr>
              <a:t>пополнение запасов материальных оборотных средств.</a:t>
            </a:r>
          </a:p>
          <a:p>
            <a:pPr marL="0" indent="546100" algn="just">
              <a:spcBef>
                <a:spcPts val="0"/>
              </a:spcBef>
              <a:buNone/>
            </a:pPr>
            <a:r>
              <a:rPr lang="ru-RU" sz="2000" i="1" dirty="0" smtClean="0">
                <a:latin typeface="Times New Roman" pitchFamily="18" charset="0"/>
                <a:cs typeface="Times New Roman" pitchFamily="18" charset="0"/>
              </a:rPr>
              <a:t>Нематериальные инвестиции </a:t>
            </a:r>
            <a:r>
              <a:rPr lang="ru-RU" sz="2000" dirty="0" smtClean="0">
                <a:latin typeface="Times New Roman" pitchFamily="18" charset="0"/>
                <a:cs typeface="Times New Roman" pitchFamily="18" charset="0"/>
              </a:rPr>
              <a:t>— это вложения в подготовку и по­вышение квалификации сотрудников фирмы, разработку торгово­го знака и логотипа, приобретение лицензий и т. п.</a:t>
            </a:r>
          </a:p>
          <a:p>
            <a:pPr marL="0" indent="546100" algn="just">
              <a:spcBef>
                <a:spcPts val="0"/>
              </a:spcBef>
              <a:buNone/>
            </a:pPr>
            <a:r>
              <a:rPr lang="ru-RU" sz="2000" dirty="0" smtClean="0">
                <a:latin typeface="Times New Roman" pitchFamily="18" charset="0"/>
                <a:cs typeface="Times New Roman" pitchFamily="18" charset="0"/>
              </a:rPr>
              <a:t>Все типы инвестиций оказывают существенное влияние на процесс развития фирмы и сохранение ее конкурентоспособности и своем сегменте рынка. Реальные инвестиции позволяют создать производственные мощности и инфраструктуру, соответствующие современному уровню развития отрасли, что обеспечивает пред­приятию определенные преимущества в конкурентной борьбе. Грамотное использование свободных денежных средств для финансовых вложений позволяет упрочить положение фирмы. Не­материальные инвестиции обеспечивают устойчивость и перспек­тивность выбранных приоритетов развития.</a:t>
            </a:r>
          </a:p>
          <a:p>
            <a:pPr marL="0" indent="546100" algn="just">
              <a:spcBef>
                <a:spcPts val="0"/>
              </a:spcBef>
              <a:buNone/>
            </a:pPr>
            <a:r>
              <a:rPr lang="ru-RU" sz="2000" dirty="0" smtClean="0">
                <a:latin typeface="Times New Roman" pitchFamily="18" charset="0"/>
                <a:cs typeface="Times New Roman" pitchFamily="18" charset="0"/>
              </a:rPr>
              <a:t>Финансовые инвестиции предполагают наличие (для теку­щей деятельности) денежных средств, что едва ли актуально для современного сельского хозяйства. </a:t>
            </a:r>
          </a:p>
          <a:p>
            <a:pPr algn="just">
              <a:spcBef>
                <a:spcPts val="0"/>
              </a:spcBef>
            </a:pP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18257525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384"/>
            <a:ext cx="9144000" cy="6555641"/>
          </a:xfrm>
          <a:prstGeom prst="rect">
            <a:avLst/>
          </a:prstGeom>
        </p:spPr>
        <p:txBody>
          <a:bodyPr wrap="square">
            <a:spAutoFit/>
          </a:bodyPr>
          <a:lstStyle/>
          <a:p>
            <a:pPr indent="449263" algn="just"/>
            <a:r>
              <a:rPr lang="ru-RU" sz="2000" dirty="0">
                <a:latin typeface="Times New Roman" pitchFamily="18" charset="0"/>
                <a:cs typeface="Times New Roman" pitchFamily="18" charset="0"/>
              </a:rPr>
              <a:t>текущие или эксплуатационные затраты (учитываются только реальные затраты без амортизации; на данном этапе расчеты про­изводятся без учета кредитных операций и налогов; эти статьи ре­комендуется учесть позже);</a:t>
            </a:r>
          </a:p>
          <a:p>
            <a:pPr indent="449263" algn="just"/>
            <a:r>
              <a:rPr lang="ru-RU" sz="2000" dirty="0">
                <a:latin typeface="Times New Roman" pitchFamily="18" charset="0"/>
                <a:cs typeface="Times New Roman" pitchFamily="18" charset="0"/>
              </a:rPr>
              <a:t>прирост оборотных средств (затраты на увеличение оборотных средств, необходимые как при расширении действующего произ­водства, так и для запуска нового; расчет производят на основе детальных или укрупненных отраслевых нормативов);</a:t>
            </a:r>
          </a:p>
          <a:p>
            <a:pPr indent="449263" algn="just"/>
            <a:r>
              <a:rPr lang="ru-RU" sz="2000" dirty="0">
                <a:latin typeface="Times New Roman" pitchFamily="18" charset="0"/>
                <a:cs typeface="Times New Roman" pitchFamily="18" charset="0"/>
              </a:rPr>
              <a:t>прочие затраты, вызванные проектом и (или) участием в его реализации.</a:t>
            </a:r>
          </a:p>
          <a:p>
            <a:pPr indent="449263" algn="just"/>
            <a:r>
              <a:rPr lang="ru-RU" sz="2000" dirty="0">
                <a:latin typeface="Times New Roman" pitchFamily="18" charset="0"/>
                <a:cs typeface="Times New Roman" pitchFamily="18" charset="0"/>
              </a:rPr>
              <a:t>В данной классификации приоритет отдан направлению дви­жения средств: сначала рассматривают поступления, а затем за­траты всех видов. В последних официальных методических реко­мендациях все чаще используется принцип разделения поступле­ний и затрат по видам деятельности (инвестиционная, производст­венно-сбытовая, финансовая). При корректном учете все резуль­таты оценки будут одинаковыми (от перемены мест слагаемых сумма не меняется).</a:t>
            </a:r>
          </a:p>
          <a:p>
            <a:pPr indent="449263" algn="just"/>
            <a:r>
              <a:rPr lang="ru-RU" sz="2000" dirty="0">
                <a:latin typeface="Times New Roman" pitchFamily="18" charset="0"/>
                <a:cs typeface="Times New Roman" pitchFamily="18" charset="0"/>
              </a:rPr>
              <a:t>В данный момент мы сосредоточим основное внимание на приведенной выше последовательности отражения выгод (поступ­лений) и затрат (расходов). Позже будут рассмотрены и другие ва­рианты систематизации данных, необходимых для оценки эффек­тивности и реализуемости проектов.</a:t>
            </a:r>
          </a:p>
          <a:p>
            <a:pPr indent="449263" algn="just"/>
            <a:r>
              <a:rPr lang="ru-RU" sz="2000" dirty="0">
                <a:latin typeface="Times New Roman" pitchFamily="18" charset="0"/>
                <a:cs typeface="Times New Roman" pitchFamily="18" charset="0"/>
              </a:rPr>
              <a:t>Необходимо отметить важность учета всех перечисленных вы­год и затрат, поскольку игнорирование некоторых из них является одной из самых типичных ошибок.</a:t>
            </a:r>
          </a:p>
        </p:txBody>
      </p:sp>
    </p:spTree>
    <p:extLst>
      <p:ext uri="{BB962C8B-B14F-4D97-AF65-F5344CB8AC3E}">
        <p14:creationId xmlns:p14="http://schemas.microsoft.com/office/powerpoint/2010/main" val="173027183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lvl="0" indent="449263" algn="ctr"/>
            <a:r>
              <a:rPr lang="ru-RU" sz="2200" b="1" dirty="0" smtClean="0">
                <a:latin typeface="Times New Roman" pitchFamily="18" charset="0"/>
                <a:cs typeface="Times New Roman" pitchFamily="18" charset="0"/>
              </a:rPr>
              <a:t>2. ФИНАНСОВЫЕ </a:t>
            </a:r>
            <a:r>
              <a:rPr lang="ru-RU" sz="2200" b="1" dirty="0">
                <a:latin typeface="Times New Roman" pitchFamily="18" charset="0"/>
                <a:cs typeface="Times New Roman" pitchFamily="18" charset="0"/>
              </a:rPr>
              <a:t>ВЫГОДЫ</a:t>
            </a:r>
            <a:endParaRPr lang="ru-RU" sz="2200" dirty="0">
              <a:latin typeface="Times New Roman" pitchFamily="18" charset="0"/>
              <a:cs typeface="Times New Roman" pitchFamily="18" charset="0"/>
            </a:endParaRPr>
          </a:p>
          <a:p>
            <a:pPr indent="449263" algn="just"/>
            <a:r>
              <a:rPr lang="ru-RU" sz="2200" dirty="0">
                <a:latin typeface="Times New Roman" pitchFamily="18" charset="0"/>
                <a:cs typeface="Times New Roman" pitchFamily="18" charset="0"/>
              </a:rPr>
              <a:t> </a:t>
            </a:r>
          </a:p>
          <a:p>
            <a:pPr indent="449263" algn="just"/>
            <a:r>
              <a:rPr lang="ru-RU" sz="2200" dirty="0">
                <a:latin typeface="Times New Roman" pitchFamily="18" charset="0"/>
                <a:cs typeface="Times New Roman" pitchFamily="18" charset="0"/>
              </a:rPr>
              <a:t>Первая позиция перечня выгод редко упускается из виду. Од­нако часто при расчете выручки от реализации продукции или ус­луг предприятия используют излишне упрощенный метод: общий объем выпуска продукции умножают на среднюю цену реализа­ции. Для предприятий аграрного сектора целесообразно даже на этапе предварительной оценки проекта не забывать о том, что объемы реализации многих видов продукции не совпадают с объе­мами производства. Например, товарность картофеля зависит от достигнутой урожайности и необходимости использовать часть полученного урожая на семена. Следовательно, удельный вес ре­ализуемого картофеля будет меняться в зависимости от урожай­ности. Аналогичное положение и с молоком, которое ис­пользуется на выпойку телят. Коэффициент товарности будет за­висеть от достигнутого уровня продуктивности.</a:t>
            </a:r>
          </a:p>
          <a:p>
            <a:pPr indent="449263" algn="just"/>
            <a:r>
              <a:rPr lang="ru-RU" sz="2200" dirty="0" smtClean="0">
                <a:latin typeface="Times New Roman" pitchFamily="18" charset="0"/>
                <a:cs typeface="Times New Roman" pitchFamily="18" charset="0"/>
              </a:rPr>
              <a:t>Дополнительные </a:t>
            </a:r>
            <a:r>
              <a:rPr lang="ru-RU" sz="2200" dirty="0">
                <a:latin typeface="Times New Roman" pitchFamily="18" charset="0"/>
                <a:cs typeface="Times New Roman" pitchFamily="18" charset="0"/>
              </a:rPr>
              <a:t>сложности при оценке размера выручки свя­заны с сезонностью. Как возможные объемы производства и реа­лизации, так и цены на сельскохозяйственную продукцию испытывают заметные сезонные </a:t>
            </a:r>
            <a:r>
              <a:rPr lang="ru-RU" sz="2200" dirty="0" smtClean="0">
                <a:latin typeface="Times New Roman" pitchFamily="18" charset="0"/>
                <a:cs typeface="Times New Roman" pitchFamily="18" charset="0"/>
              </a:rPr>
              <a:t>колебания.</a:t>
            </a:r>
          </a:p>
          <a:p>
            <a:pPr indent="449263" algn="just"/>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6263791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indent="546100" algn="just"/>
            <a:r>
              <a:rPr lang="ru-RU" sz="2000" dirty="0">
                <a:latin typeface="Times New Roman" pitchFamily="18" charset="0"/>
                <a:cs typeface="Times New Roman" pitchFamily="18" charset="0"/>
              </a:rPr>
              <a:t>Не менее важен учет ассортимента продукции и каналов ее ре­ализации. Например, при наличии хранилищ производство про­дукции овощеводства многие хозяйства распределяют так, что поздние (более лежкие) сорта составляют значительную долю в Общем объеме. Осенняя реализация продукции «с поля» вынуж­дает обращаться к крупнооптовым покупателям (заготовителям). При этом трудно рассчитывать на выгодные производителю цены. Поэтапная реализация из хранилищ может быть осуществлена от­носительно мелким оптовикам и даже населению.</a:t>
            </a:r>
          </a:p>
          <a:p>
            <a:pPr indent="546100" algn="just"/>
            <a:r>
              <a:rPr lang="ru-RU" sz="2000" dirty="0">
                <a:latin typeface="Times New Roman" pitchFamily="18" charset="0"/>
                <a:cs typeface="Times New Roman" pitchFamily="18" charset="0"/>
              </a:rPr>
              <a:t>Аналогично организация переработки молока и другой произ­веденной в хозяйстве продукции (фруктов, зерна, овощей, мяса) по­зволяет более гибко реагировать на изменение рыночной конъюнк­туры, искать оптимальный ассортимент и наиболее выгодные ка­налы реализации. Поэтому возможность изменения соотношений между продажей продукции растениеводства и животноводства и продажей той же продукции после переработки и (или) хранения важно изначально учитывать при построении схем расчета выручки для ситуаций «без проекта» и «с проектом». В дальнейшем это по­зволит моделировать реально возможные ситуации и искать наибо­лее рациональный вариант реализации конкретного проекта.</a:t>
            </a:r>
          </a:p>
          <a:p>
            <a:pPr indent="546100" algn="just"/>
            <a:r>
              <a:rPr lang="ru-RU" sz="2000" dirty="0">
                <a:latin typeface="Times New Roman" pitchFamily="18" charset="0"/>
                <a:cs typeface="Times New Roman" pitchFamily="18" charset="0"/>
              </a:rPr>
              <a:t>Относительно второй позиции в перечне выгод (остаточная стоимость) следует заметить, что о ней нередко вовсе забывают или определяют ее не вполне корректно.</a:t>
            </a:r>
          </a:p>
        </p:txBody>
      </p:sp>
    </p:spTree>
    <p:extLst>
      <p:ext uri="{BB962C8B-B14F-4D97-AF65-F5344CB8AC3E}">
        <p14:creationId xmlns:p14="http://schemas.microsoft.com/office/powerpoint/2010/main" val="61521818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863417"/>
          </a:xfrm>
          <a:prstGeom prst="rect">
            <a:avLst/>
          </a:prstGeom>
        </p:spPr>
        <p:txBody>
          <a:bodyPr wrap="square">
            <a:spAutoFit/>
          </a:bodyPr>
          <a:lstStyle/>
          <a:p>
            <a:pPr indent="546100" algn="just"/>
            <a:r>
              <a:rPr lang="ru-RU" sz="2200" dirty="0">
                <a:latin typeface="Times New Roman" pitchFamily="18" charset="0"/>
                <a:cs typeface="Times New Roman" pitchFamily="18" charset="0"/>
              </a:rPr>
              <a:t>Во-первых, важно понимать, что игнорирование остаточной стоимости может особенно сильно сказаться на оценках эффек­тивности проекта, если расчетный период относительно мал и к его завершению значительная часть инвестиций все еще сохраняет свою ценность.</a:t>
            </a:r>
          </a:p>
          <a:p>
            <a:pPr indent="546100" algn="just"/>
            <a:r>
              <a:rPr lang="ru-RU" sz="2200" dirty="0">
                <a:latin typeface="Times New Roman" pitchFamily="18" charset="0"/>
                <a:cs typeface="Times New Roman" pitchFamily="18" charset="0"/>
              </a:rPr>
              <a:t>Пока остается открытым вопрос о правилах оценки остаточ­ной стоимости зданий, сооружений и оборудования. В идеале она должна определяться по общепризнанной методике оценки объек­тов недвижимости (которая имеет ряд модификаций — по восста­новительной стоимости, по прогнозируемой на момент оценки рыночной цене и др.). Действительно, реальная ценность здания или оборудования по истечении нескольких лет может оказаться как нулевой, так и превышающей первоначальную цену. К сожа­лению, такие расчеты достаточно сложны и дороги, поэтому чаще используют обычные бухгалтерские правила.</a:t>
            </a:r>
          </a:p>
          <a:p>
            <a:pPr indent="546100" algn="just"/>
            <a:r>
              <a:rPr lang="ru-RU" sz="2200" dirty="0">
                <a:latin typeface="Times New Roman" pitchFamily="18" charset="0"/>
                <a:cs typeface="Times New Roman" pitchFamily="18" charset="0"/>
              </a:rPr>
              <a:t>Во-вторых, при расчете остаточной стоимости следует учиты­вать только те инвестиции, которые связаны с реализацией проек­та или затрагиваются им. Это касается как ситуации «с проектом», так и ситуации «без проекта». Если «без проекта» прогнозируется какая-то инвестиционная деятельность, которая при реализации проекта становится излишней, то соответствующие затраты и вы­годы должны быть учтены при оценке его эффективности</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20540041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9144000" cy="6555641"/>
          </a:xfrm>
          <a:prstGeom prst="rect">
            <a:avLst/>
          </a:prstGeom>
        </p:spPr>
        <p:txBody>
          <a:bodyPr wrap="square">
            <a:spAutoFit/>
          </a:bodyPr>
          <a:lstStyle/>
          <a:p>
            <a:pPr indent="449263" algn="just"/>
            <a:r>
              <a:rPr lang="ru-RU" sz="2200" dirty="0" smtClean="0">
                <a:latin typeface="Times New Roman" pitchFamily="18" charset="0"/>
                <a:cs typeface="Times New Roman" pitchFamily="18" charset="0"/>
              </a:rPr>
              <a:t>В-третьих, остаточная стоимость инвестиций должна включать прирост рабочего капитала. Действительно, при реализации про­ектов, связанных с расширением производства или другими изме­нениями, как правило, меняются состав текущих затрат и их сто­имостная оценка. Новое оборудование или новые технологии тре­буют увеличения (или сокращения) запасов сырья и готовой про­дукции, комплектующих, топлива и смазочных материалов, кормов и семян, минеральных удобрений и денежных средств и т. д. Все за­пасы, созданные в ходе расширения производства, поддерживаются в течение всего жизненного цикла проекта. На момент подведения итогов его реализации (в конце расчетного периода) все эти запасы являются реальной ценностью. В основе ее оценки лежит следую­щее предположение: если созданное по проекту производство будет свернуто, то последние месяцы можно не обновлять эти запасы, а накопившуюся готовую продукцию продать.</a:t>
            </a:r>
          </a:p>
          <a:p>
            <a:pPr indent="449263" algn="just"/>
            <a:r>
              <a:rPr lang="ru-RU" sz="2200" dirty="0">
                <a:latin typeface="Times New Roman" pitchFamily="18" charset="0"/>
                <a:cs typeface="Times New Roman" pitchFamily="18" charset="0"/>
              </a:rPr>
              <a:t>В ситуации «без проекта» могут быть предусмотрены измене­ния рабочего капитала, которые в случае реализации проекта бу­дут не нужны. Такие изменения должны быть отражены как при­рост рабочего капитала в ситуации «без проекта» или каким-либо другим способом.</a:t>
            </a:r>
          </a:p>
          <a:p>
            <a:pPr indent="449263" algn="just"/>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2131415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55641"/>
          </a:xfrm>
          <a:prstGeom prst="rect">
            <a:avLst/>
          </a:prstGeom>
        </p:spPr>
        <p:txBody>
          <a:bodyPr wrap="square">
            <a:spAutoFit/>
          </a:bodyPr>
          <a:lstStyle/>
          <a:p>
            <a:pPr algn="ctr"/>
            <a:r>
              <a:rPr lang="ru-RU" sz="2000" b="1" dirty="0">
                <a:latin typeface="Times New Roman" pitchFamily="18" charset="0"/>
                <a:cs typeface="Times New Roman" pitchFamily="18" charset="0"/>
              </a:rPr>
              <a:t>3. ФИНАНСОВЫЕ ЗАТРАТЫ</a:t>
            </a:r>
            <a:endParaRPr lang="ru-RU" sz="2000" dirty="0">
              <a:latin typeface="Times New Roman" pitchFamily="18" charset="0"/>
              <a:cs typeface="Times New Roman" pitchFamily="18" charset="0"/>
            </a:endParaRPr>
          </a:p>
          <a:p>
            <a:pPr indent="546100" algn="just"/>
            <a:r>
              <a:rPr lang="ru-RU" sz="2000" dirty="0">
                <a:latin typeface="Times New Roman" pitchFamily="18" charset="0"/>
                <a:cs typeface="Times New Roman" pitchFamily="18" charset="0"/>
              </a:rPr>
              <a:t>Первая позиция перечня затрат, безусловно, является одной из важнейших характеристик проекта. Как правило, говоря об инвес­тиционном проекте, сначала называют величину капитальных за­трат на него.</a:t>
            </a:r>
          </a:p>
          <a:p>
            <a:pPr indent="546100" algn="just"/>
            <a:r>
              <a:rPr lang="ru-RU" sz="2000" dirty="0">
                <a:latin typeface="Times New Roman" pitchFamily="18" charset="0"/>
                <a:cs typeface="Times New Roman" pitchFamily="18" charset="0"/>
              </a:rPr>
              <a:t>Здесь важно напомнить, что при анализе проекта нужно учиты­вать не только первоначальные инвестиции в строительство, при­обретение и монтаж оборудования, закупку сельскохозяйственной техники и автотранспорта, но и ряд других затрат капитального характера, которые планируются в течение расчетного периода — на обновление оборудования и техники, на капитальный ремонт, на обучение персонала, на демонтаж ликвидируемого оборудова­ния и снос зданий и др. В каждом проекте этот перечень необхо­димо тщательно продумать и включить в него все затраты, кото­рые производятся однократно, притом что отдача от них продол­жается длительное время (больше года).</a:t>
            </a:r>
          </a:p>
          <a:p>
            <a:pPr indent="546100" algn="just"/>
            <a:r>
              <a:rPr lang="ru-RU" sz="2000" dirty="0">
                <a:latin typeface="Times New Roman" pitchFamily="18" charset="0"/>
                <a:cs typeface="Times New Roman" pitchFamily="18" charset="0"/>
              </a:rPr>
              <a:t>Только при чрезвычайно упрощенном подходе капитальные затраты можно считать единовременными. Важно связать все пла­нируемые события с графиком расходования денежных средств (например, перечисление аванса фирме, выигравшей конкурс на строительно-монтажные работы, оплату произведенных работ при сдаче объекта «под ключ» и т. п.). В предыдущих разделах уже рас­сматривались примеры, в которых важным условием принятия ра­циональных решений являлся учет сезонности сельскохозяйствен­ных работ и других временных ограничений. Число таких приме­ров можно значительно увеличить.</a:t>
            </a:r>
          </a:p>
        </p:txBody>
      </p:sp>
    </p:spTree>
    <p:extLst>
      <p:ext uri="{BB962C8B-B14F-4D97-AF65-F5344CB8AC3E}">
        <p14:creationId xmlns:p14="http://schemas.microsoft.com/office/powerpoint/2010/main" val="35014839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7904"/>
            <a:ext cx="9144000" cy="6863417"/>
          </a:xfrm>
          <a:prstGeom prst="rect">
            <a:avLst/>
          </a:prstGeom>
        </p:spPr>
        <p:txBody>
          <a:bodyPr wrap="square">
            <a:spAutoFit/>
          </a:bodyPr>
          <a:lstStyle/>
          <a:p>
            <a:pPr indent="546100" algn="just"/>
            <a:r>
              <a:rPr lang="ru-RU" sz="2000" dirty="0">
                <a:latin typeface="Times New Roman" pitchFamily="18" charset="0"/>
                <a:cs typeface="Times New Roman" pitchFamily="18" charset="0"/>
              </a:rPr>
              <a:t>Важно помнить, что инвестиционную деятельность и соответ­ствующие затраты необходимо учитывать не только «с проектом», но и «без проекта»; это в равной степени относится ко всем капи­тальным затратам.</a:t>
            </a:r>
          </a:p>
          <a:p>
            <a:pPr indent="546100" algn="just"/>
            <a:r>
              <a:rPr lang="ru-RU" sz="2000" dirty="0">
                <a:latin typeface="Times New Roman" pitchFamily="18" charset="0"/>
                <a:cs typeface="Times New Roman" pitchFamily="18" charset="0"/>
              </a:rPr>
              <a:t>Текущие (эксплуатационные) затраты предприятия, реализую­щего проект (вторая позиция перечня затрат), требуют правильно­го учета тех же самых факторов, которые уже были рассмотрены при оценке выручки от реализации продукции и услуг предприя­тий АПК (сезонность, зависимость от погодных условий и приме­няемых технологических решений). Важной особенностью сельскохозяйственного производства является то, что значительная часть используемых ресурсов производится в самом хозяйстве и часто не имеет рыночной цены.</a:t>
            </a:r>
          </a:p>
          <a:p>
            <a:pPr indent="546100" algn="just"/>
            <a:r>
              <a:rPr lang="ru-RU" sz="2000" dirty="0">
                <a:latin typeface="Times New Roman" pitchFamily="18" charset="0"/>
                <a:cs typeface="Times New Roman" pitchFamily="18" charset="0"/>
              </a:rPr>
              <a:t>Важным вопросом является также корректный учет затрат по видам и по операциям технологического процесса с последующим распределением по сезонам, полугодиям, кварталам и месяцам, а также с выделением условно-постоянных и условно-переменных затрат. Величина первых зависит от площадей, занимаемых той или иной культурой, и от поголовья животных. Общая величина услов­но-переменных затрат, кроме того, зависит от погодных условий, влияющих на урожайность, а также от уровня продуктивности. Без учета этого распределения невозможно даже приближенно решать вопросы о влиянии возможных колебаний погоды на общий размер затрат и соответственно на движение денежных средств, возмож­ность своевременно производить необходимые выплаты и т. д.</a:t>
            </a:r>
          </a:p>
        </p:txBody>
      </p:sp>
    </p:spTree>
    <p:extLst>
      <p:ext uri="{BB962C8B-B14F-4D97-AF65-F5344CB8AC3E}">
        <p14:creationId xmlns:p14="http://schemas.microsoft.com/office/powerpoint/2010/main" val="353518021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4624"/>
            <a:ext cx="9144000" cy="6863417"/>
          </a:xfrm>
          <a:prstGeom prst="rect">
            <a:avLst/>
          </a:prstGeom>
        </p:spPr>
        <p:txBody>
          <a:bodyPr wrap="square">
            <a:spAutoFit/>
          </a:bodyPr>
          <a:lstStyle/>
          <a:p>
            <a:pPr indent="546100" algn="just"/>
            <a:r>
              <a:rPr lang="ru-RU" sz="2200" dirty="0">
                <a:latin typeface="Times New Roman" pitchFamily="18" charset="0"/>
                <a:cs typeface="Times New Roman" pitchFamily="18" charset="0"/>
              </a:rPr>
              <a:t>Дополнительные сложности создаются в связи с тем, что одна и та же культура (один вид животных) может давать несколько ви­дов продукции. Например, многолетние травы могут скашиваться на сено,</a:t>
            </a:r>
            <a:r>
              <a:rPr lang="ru-RU" sz="2200" baseline="30000" dirty="0">
                <a:latin typeface="Times New Roman" pitchFamily="18" charset="0"/>
                <a:cs typeface="Times New Roman" pitchFamily="18" charset="0"/>
              </a:rPr>
              <a:t>1</a:t>
            </a:r>
            <a:r>
              <a:rPr lang="ru-RU" sz="2200" dirty="0">
                <a:latin typeface="Times New Roman" pitchFamily="18" charset="0"/>
                <a:cs typeface="Times New Roman" pitchFamily="18" charset="0"/>
              </a:rPr>
              <a:t> на сенаж, на зеленый корм. Увеличение использования урожая каким-либо одним из возможных способов автоматически сокращает объем производства альтернативных видов продукции на тех же площадях.</a:t>
            </a:r>
          </a:p>
          <a:p>
            <a:pPr indent="546100" algn="just"/>
            <a:r>
              <a:rPr lang="ru-RU" sz="2200" dirty="0">
                <a:latin typeface="Times New Roman" pitchFamily="18" charset="0"/>
                <a:cs typeface="Times New Roman" pitchFamily="18" charset="0"/>
              </a:rPr>
              <a:t>Третьей позиции в перечне затрат (прирост рабочего капитала) уже было уделено достаточное внимание при рассмотрении проблемы остаточной стоимости в предыдущем подразделе. Здесь до­статочно напомнить, что этот прирост является не менее важной частью инвестиционных затрат, чем строительство здании и соору­жений, приобретение техники и оборудования, обучение персонала и </a:t>
            </a:r>
            <a:r>
              <a:rPr lang="ru-RU" sz="2200" dirty="0" err="1">
                <a:latin typeface="Times New Roman" pitchFamily="18" charset="0"/>
                <a:cs typeface="Times New Roman" pitchFamily="18" charset="0"/>
              </a:rPr>
              <a:t>др</a:t>
            </a:r>
            <a:r>
              <a:rPr lang="ru-RU" sz="2200" dirty="0">
                <a:latin typeface="Times New Roman" pitchFamily="18" charset="0"/>
                <a:cs typeface="Times New Roman" pitchFamily="18" charset="0"/>
              </a:rPr>
              <a:t> поскольку при отсутствии минимально необходимого запаса оборотных средств невозможно получить никакой отдачи от капи­тальных затрат-процесс их эксплуатации даже не начнется Это же касается и действующего, но расширяющегося по проекту про­изводства. Как правило, запас кормов, семян, удобрении, топлива и других ресурсов в таких случаях должен увеличиваться. </a:t>
            </a:r>
            <a:r>
              <a:rPr lang="ru-RU" sz="2200" baseline="30000" dirty="0">
                <a:latin typeface="Times New Roman" pitchFamily="18" charset="0"/>
                <a:cs typeface="Times New Roman" pitchFamily="18" charset="0"/>
              </a:rPr>
              <a:t>Р</a:t>
            </a:r>
            <a:r>
              <a:rPr lang="ru-RU" sz="2200" dirty="0">
                <a:latin typeface="Times New Roman" pitchFamily="18" charset="0"/>
                <a:cs typeface="Times New Roman" pitchFamily="18" charset="0"/>
              </a:rPr>
              <a:t> Последняя позиция перечня затрат (прочие затраты) также была рассмотрена выше, параллельно с прочими выгодами.</a:t>
            </a:r>
          </a:p>
        </p:txBody>
      </p:sp>
    </p:spTree>
    <p:extLst>
      <p:ext uri="{BB962C8B-B14F-4D97-AF65-F5344CB8AC3E}">
        <p14:creationId xmlns:p14="http://schemas.microsoft.com/office/powerpoint/2010/main" val="33933784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algn="ctr"/>
            <a:r>
              <a:rPr lang="ru-RU" sz="2000" b="1" dirty="0">
                <a:latin typeface="Times New Roman" pitchFamily="18" charset="0"/>
                <a:cs typeface="Times New Roman" pitchFamily="18" charset="0"/>
              </a:rPr>
              <a:t>4. ПОТОКИ ЗАТРАТ И ВЫГОД ОТ ИНВЕСТИЦИОННОЙ И ПРОИЗВОДСТВЕННО-СБЫТОВОЙ ДЕЯТЕЛЬНОСТИ</a:t>
            </a:r>
            <a:r>
              <a:rPr lang="ru-RU" sz="2000" b="1" baseline="30000" dirty="0">
                <a:latin typeface="Times New Roman" pitchFamily="18" charset="0"/>
                <a:cs typeface="Times New Roman" pitchFamily="18" charset="0"/>
              </a:rPr>
              <a:t>1</a:t>
            </a:r>
            <a:endParaRPr lang="ru-RU" sz="2000" dirty="0">
              <a:latin typeface="Times New Roman" pitchFamily="18" charset="0"/>
              <a:cs typeface="Times New Roman" pitchFamily="18" charset="0"/>
            </a:endParaRPr>
          </a:p>
          <a:p>
            <a:pPr indent="546100" algn="just"/>
            <a:endParaRPr lang="ru-RU" dirty="0" smtClean="0">
              <a:latin typeface="Times New Roman" pitchFamily="18" charset="0"/>
              <a:cs typeface="Times New Roman" pitchFamily="18" charset="0"/>
            </a:endParaRPr>
          </a:p>
          <a:p>
            <a:pPr indent="546100" algn="just"/>
            <a:r>
              <a:rPr lang="ru-RU" dirty="0" smtClean="0">
                <a:latin typeface="Times New Roman" pitchFamily="18" charset="0"/>
                <a:cs typeface="Times New Roman" pitchFamily="18" charset="0"/>
              </a:rPr>
              <a:t>Оценка </a:t>
            </a:r>
            <a:r>
              <a:rPr lang="ru-RU" dirty="0">
                <a:latin typeface="Times New Roman" pitchFamily="18" charset="0"/>
                <a:cs typeface="Times New Roman" pitchFamily="18" charset="0"/>
              </a:rPr>
              <a:t>эффективности проекта «до финансирования» или «са­мого по себе» является необходимым этапом всего анализа. Для расчета показателей эффективности и оценки потребности в фи­нансировании на данном этапе необходимо корректно учесть ос­новные потоки поступлений и затрат по двум видам деятельности: инвестиционной и производственно-сбытовой. В соответствии с официальной инструкцией к инвестиционным следует относить следующие виды затрат (—) и выгод (+):</a:t>
            </a:r>
          </a:p>
          <a:p>
            <a:pPr indent="546100" algn="just"/>
            <a:r>
              <a:rPr lang="ru-RU" dirty="0">
                <a:latin typeface="Times New Roman" pitchFamily="18" charset="0"/>
                <a:cs typeface="Times New Roman" pitchFamily="18" charset="0"/>
              </a:rPr>
              <a:t>(—) капитальные вложения, включая затраты на </a:t>
            </a:r>
            <a:r>
              <a:rPr lang="ru-RU" dirty="0" err="1">
                <a:latin typeface="Times New Roman" pitchFamily="18" charset="0"/>
                <a:cs typeface="Times New Roman" pitchFamily="18" charset="0"/>
              </a:rPr>
              <a:t>пусконаладоч-ные</a:t>
            </a:r>
            <a:r>
              <a:rPr lang="ru-RU" dirty="0">
                <a:latin typeface="Times New Roman" pitchFamily="18" charset="0"/>
                <a:cs typeface="Times New Roman" pitchFamily="18" charset="0"/>
              </a:rPr>
              <a:t> работы и обучение;</a:t>
            </a:r>
          </a:p>
          <a:p>
            <a:pPr indent="546100" algn="just"/>
            <a:r>
              <a:rPr lang="ru-RU" dirty="0">
                <a:latin typeface="Times New Roman" pitchFamily="18" charset="0"/>
                <a:cs typeface="Times New Roman" pitchFamily="18" charset="0"/>
              </a:rPr>
              <a:t>(—) затраты на увеличение оборотного капитала;</a:t>
            </a:r>
          </a:p>
          <a:p>
            <a:pPr indent="546100" algn="just"/>
            <a:r>
              <a:rPr lang="ru-RU" dirty="0">
                <a:latin typeface="Times New Roman" pitchFamily="18" charset="0"/>
                <a:cs typeface="Times New Roman" pitchFamily="18" charset="0"/>
              </a:rPr>
              <a:t>(—) ликвидационные затраты в конце расчетного периода;</a:t>
            </a:r>
          </a:p>
          <a:p>
            <a:pPr indent="546100" algn="just"/>
            <a:r>
              <a:rPr lang="ru-RU" dirty="0">
                <a:latin typeface="Times New Roman" pitchFamily="18" charset="0"/>
                <a:cs typeface="Times New Roman" pitchFamily="18" charset="0"/>
              </a:rPr>
              <a:t>(+) продажа активов;</a:t>
            </a:r>
          </a:p>
          <a:p>
            <a:pPr indent="546100" algn="just"/>
            <a:r>
              <a:rPr lang="ru-RU" dirty="0">
                <a:latin typeface="Times New Roman" pitchFamily="18" charset="0"/>
                <a:cs typeface="Times New Roman" pitchFamily="18" charset="0"/>
              </a:rPr>
              <a:t>(+) поступления за счет уменьшения оборотных активов;</a:t>
            </a:r>
          </a:p>
          <a:p>
            <a:pPr indent="546100" algn="just"/>
            <a:r>
              <a:rPr lang="ru-RU" dirty="0">
                <a:latin typeface="Times New Roman" pitchFamily="18" charset="0"/>
                <a:cs typeface="Times New Roman" pitchFamily="18" charset="0"/>
              </a:rPr>
              <a:t>(+) остаточная стоимость инвестиций (условная продажа акти­вов и прироста рабочего капитала в конце расчетного периода).</a:t>
            </a:r>
          </a:p>
          <a:p>
            <a:pPr indent="546100" algn="just"/>
            <a:r>
              <a:rPr lang="ru-RU" dirty="0">
                <a:latin typeface="Times New Roman" pitchFamily="18" charset="0"/>
                <a:cs typeface="Times New Roman" pitchFamily="18" charset="0"/>
              </a:rPr>
              <a:t>К производственно-сбытовой (или операционной) деятельнос­ти следует относить:</a:t>
            </a:r>
          </a:p>
          <a:p>
            <a:pPr indent="546100" algn="just"/>
            <a:r>
              <a:rPr lang="ru-RU" dirty="0">
                <a:latin typeface="Times New Roman" pitchFamily="18" charset="0"/>
                <a:cs typeface="Times New Roman" pitchFamily="18" charset="0"/>
              </a:rPr>
              <a:t>(+) выручку от реализации продукции и услуг;</a:t>
            </a:r>
          </a:p>
          <a:p>
            <a:pPr indent="546100" algn="just"/>
            <a:r>
              <a:rPr lang="ru-RU" dirty="0">
                <a:latin typeface="Times New Roman" pitchFamily="18" charset="0"/>
                <a:cs typeface="Times New Roman" pitchFamily="18" charset="0"/>
              </a:rPr>
              <a:t>(+) прочие и внереализационные доходы;</a:t>
            </a:r>
          </a:p>
          <a:p>
            <a:pPr indent="546100" algn="just"/>
            <a:r>
              <a:rPr lang="ru-RU" dirty="0">
                <a:latin typeface="Times New Roman" pitchFamily="18" charset="0"/>
                <a:cs typeface="Times New Roman" pitchFamily="18" charset="0"/>
              </a:rPr>
              <a:t>(—) производственные издержки;</a:t>
            </a:r>
          </a:p>
          <a:p>
            <a:pPr indent="546100" algn="just"/>
            <a:r>
              <a:rPr lang="ru-RU" dirty="0">
                <a:latin typeface="Times New Roman" pitchFamily="18" charset="0"/>
                <a:cs typeface="Times New Roman" pitchFamily="18" charset="0"/>
              </a:rPr>
              <a:t>(—) прочие и внереализационные расходы;</a:t>
            </a:r>
          </a:p>
          <a:p>
            <a:pPr indent="546100" algn="just"/>
            <a:r>
              <a:rPr lang="ru-RU" dirty="0">
                <a:latin typeface="Times New Roman" pitchFamily="18" charset="0"/>
                <a:cs typeface="Times New Roman" pitchFamily="18" charset="0"/>
              </a:rPr>
              <a:t>(—) налоги.</a:t>
            </a:r>
          </a:p>
        </p:txBody>
      </p:sp>
    </p:spTree>
    <p:extLst>
      <p:ext uri="{BB962C8B-B14F-4D97-AF65-F5344CB8AC3E}">
        <p14:creationId xmlns:p14="http://schemas.microsoft.com/office/powerpoint/2010/main" val="197857104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937"/>
            <a:ext cx="9144000" cy="6555641"/>
          </a:xfrm>
          <a:prstGeom prst="rect">
            <a:avLst/>
          </a:prstGeom>
        </p:spPr>
        <p:txBody>
          <a:bodyPr wrap="square">
            <a:spAutoFit/>
          </a:bodyPr>
          <a:lstStyle/>
          <a:p>
            <a:pPr indent="546100" algn="just"/>
            <a:r>
              <a:rPr lang="ru-RU" sz="2000" dirty="0">
                <a:latin typeface="Times New Roman" pitchFamily="18" charset="0"/>
                <a:cs typeface="Times New Roman" pitchFamily="18" charset="0"/>
              </a:rPr>
              <a:t>Способы представления данных по каждому виду деятельности могут быть разными, но в любом случае должны быть представле­ны все необходимые показатели, а также динамика поступлений и расходования средств. В гл. </a:t>
            </a:r>
            <a:r>
              <a:rPr lang="en-US" sz="2000" dirty="0">
                <a:latin typeface="Times New Roman" pitchFamily="18" charset="0"/>
                <a:cs typeface="Times New Roman" pitchFamily="18" charset="0"/>
              </a:rPr>
              <a:t>X</a:t>
            </a:r>
            <a:r>
              <a:rPr lang="ru-RU" sz="2000" dirty="0">
                <a:latin typeface="Times New Roman" pitchFamily="18" charset="0"/>
                <a:cs typeface="Times New Roman" pitchFamily="18" charset="0"/>
              </a:rPr>
              <a:t> указаны источники информации и регламентирующие документы, которые в зависимости от си­туации требуют предоставить всю необходимую информацию в такой форме, которая важна для организации, проводящей экс­пертизу проекта. Однако следует помнить, что инициатор проекта лишь на заключительной стадии подготовки документации обязан оформить проект по строго заданным правилам.</a:t>
            </a:r>
          </a:p>
          <a:p>
            <a:pPr indent="546100" algn="just"/>
            <a:r>
              <a:rPr lang="ru-RU" sz="2000" dirty="0">
                <a:latin typeface="Times New Roman" pitchFamily="18" charset="0"/>
                <a:cs typeface="Times New Roman" pitchFamily="18" charset="0"/>
              </a:rPr>
              <a:t>На стадии разработки бизнес-плана излишняя регламентация может только навредить делу, поскольку не всегда позволяет отра­зить специфику проекта. Кроме того, не следует забывать, что ин­станции, которые требуют предоставления информации о проекте в нужном им формате, преследуют прежде всего свои собственные цели. Административные органы, выделяющие для реализации проекта бюджетные средства, должны получить свидетельства его бюджетной эффективности (см. гл. </a:t>
            </a:r>
            <a:r>
              <a:rPr lang="en-US" sz="2000" dirty="0">
                <a:latin typeface="Times New Roman" pitchFamily="18" charset="0"/>
                <a:cs typeface="Times New Roman" pitchFamily="18" charset="0"/>
              </a:rPr>
              <a:t>VIII</a:t>
            </a:r>
            <a:r>
              <a:rPr lang="ru-RU" sz="2000" dirty="0">
                <a:latin typeface="Times New Roman" pitchFamily="18" charset="0"/>
                <a:cs typeface="Times New Roman" pitchFamily="18" charset="0"/>
              </a:rPr>
              <a:t>). Банк интересуется гаран­тиями возвратности кредитов с учетом выплаты установленных процентов. Предполагается, что свои собственные интересы участ­ник (тем более инициатор проекта) уже учел и добивается содей­ствия на лучших для себя условиях. К сожалению, нередко иници­аторы проекта чересчур большое внимание уделяют предлагаемым формам представления информации, полагая, что включаемые в них показатели эффективности отражают именно их интерес.</a:t>
            </a:r>
          </a:p>
        </p:txBody>
      </p:sp>
    </p:spTree>
    <p:extLst>
      <p:ext uri="{BB962C8B-B14F-4D97-AF65-F5344CB8AC3E}">
        <p14:creationId xmlns:p14="http://schemas.microsoft.com/office/powerpoint/2010/main" val="2895495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Autofit/>
          </a:bodyPr>
          <a:lstStyle/>
          <a:p>
            <a:pPr marL="0" indent="0" algn="ctr">
              <a:buNone/>
            </a:pPr>
            <a:r>
              <a:rPr lang="ru-RU" sz="2000" b="1" i="1" dirty="0" smtClean="0">
                <a:latin typeface="Times New Roman" pitchFamily="18" charset="0"/>
                <a:cs typeface="Times New Roman" pitchFamily="18" charset="0"/>
              </a:rPr>
              <a:t>2. </a:t>
            </a:r>
            <a:r>
              <a:rPr lang="ru-RU" sz="2000" b="1" dirty="0" smtClean="0">
                <a:latin typeface="Times New Roman" pitchFamily="18" charset="0"/>
                <a:cs typeface="Times New Roman" pitchFamily="18" charset="0"/>
              </a:rPr>
              <a:t>ИНВЕСТИЦИОННЫЕ ПРОЕКТЫ</a:t>
            </a:r>
            <a:endParaRPr lang="ru-RU" sz="2000" dirty="0" smtClean="0">
              <a:latin typeface="Times New Roman" pitchFamily="18" charset="0"/>
              <a:cs typeface="Times New Roman" pitchFamily="18" charset="0"/>
            </a:endParaRPr>
          </a:p>
          <a:p>
            <a:pPr marL="0" indent="546100" algn="just">
              <a:buNone/>
            </a:pPr>
            <a:r>
              <a:rPr lang="ru-RU" sz="1800" i="1" dirty="0" smtClean="0">
                <a:latin typeface="Times New Roman" pitchFamily="18" charset="0"/>
                <a:cs typeface="Times New Roman" pitchFamily="18" charset="0"/>
              </a:rPr>
              <a:t>Инвестиционный проект — </a:t>
            </a:r>
            <a:r>
              <a:rPr lang="ru-RU" sz="1800" dirty="0" smtClean="0">
                <a:latin typeface="Times New Roman" pitchFamily="18" charset="0"/>
                <a:cs typeface="Times New Roman" pitchFamily="18" charset="0"/>
              </a:rPr>
              <a:t>это комплекс взаимосвязанных и скоординированных организационных, технических и инвести­ционных мероприятий, направленных на достижение определен­ной цели в течение ограниченного периода времени и при огра­ниченных ресурсах.</a:t>
            </a:r>
          </a:p>
          <a:p>
            <a:pPr marL="0" indent="546100" algn="just">
              <a:buNone/>
            </a:pPr>
            <a:r>
              <a:rPr lang="ru-RU" sz="1800" dirty="0" smtClean="0">
                <a:latin typeface="Times New Roman" pitchFamily="18" charset="0"/>
                <a:cs typeface="Times New Roman" pitchFamily="18" charset="0"/>
              </a:rPr>
              <a:t>Проектом можно считать многое: строительство элеватора, внедрение новой технологии производства продукции, проведе­ние обучающего семинара, ремонт трактора и т. д. Все такие ак­ции имеют ряд общих признаков:</a:t>
            </a:r>
          </a:p>
          <a:p>
            <a:pPr marL="0" lvl="0" indent="546100" algn="just">
              <a:buNone/>
            </a:pPr>
            <a:r>
              <a:rPr lang="ru-RU" sz="1800" dirty="0" smtClean="0">
                <a:latin typeface="Times New Roman" pitchFamily="18" charset="0"/>
                <a:cs typeface="Times New Roman" pitchFamily="18" charset="0"/>
              </a:rPr>
              <a:t>они направлены на достижение конкретной и четко определен­ной цели;</a:t>
            </a:r>
          </a:p>
          <a:p>
            <a:pPr marL="0" lvl="0" indent="546100" algn="just">
              <a:buNone/>
            </a:pPr>
            <a:r>
              <a:rPr lang="ru-RU" sz="1800" dirty="0" smtClean="0">
                <a:latin typeface="Times New Roman" pitchFamily="18" charset="0"/>
                <a:cs typeface="Times New Roman" pitchFamily="18" charset="0"/>
              </a:rPr>
              <a:t>предполагают координированное выполнение ряда взаимосвя­занных действий;</a:t>
            </a:r>
          </a:p>
          <a:p>
            <a:pPr marL="0" lvl="0" indent="546100" algn="just">
              <a:buNone/>
            </a:pPr>
            <a:r>
              <a:rPr lang="ru-RU" sz="1800" dirty="0" smtClean="0">
                <a:latin typeface="Times New Roman" pitchFamily="18" charset="0"/>
                <a:cs typeface="Times New Roman" pitchFamily="18" charset="0"/>
              </a:rPr>
              <a:t>имеют ограниченную протяженность во времени с четко опре­деленными моментами начала и завершения;</a:t>
            </a:r>
          </a:p>
          <a:p>
            <a:pPr marL="0" lvl="0" indent="546100" algn="just">
              <a:buNone/>
            </a:pPr>
            <a:r>
              <a:rPr lang="ru-RU" sz="1800" dirty="0" smtClean="0">
                <a:latin typeface="Times New Roman" pitchFamily="18" charset="0"/>
                <a:cs typeface="Times New Roman" pitchFamily="18" charset="0"/>
              </a:rPr>
              <a:t>характеризуются ограниченностью ресурсов и наличием опре­деленных внешних условий (институциональных, экономических правовых и др.);</a:t>
            </a:r>
          </a:p>
          <a:p>
            <a:pPr marL="0" lvl="0" indent="546100" algn="just">
              <a:buNone/>
            </a:pPr>
            <a:r>
              <a:rPr lang="ru-RU" sz="1800" dirty="0" smtClean="0">
                <a:latin typeface="Times New Roman" pitchFamily="18" charset="0"/>
                <a:cs typeface="Times New Roman" pitchFamily="18" charset="0"/>
              </a:rPr>
              <a:t>процессы вложения ресурсов и получения результатов тесно связаны, причем однократность (ограниченность во времени) вло­жений сопровождается длительным последующим влиянием на результаты;</a:t>
            </a:r>
          </a:p>
          <a:p>
            <a:pPr marL="0" lvl="0" indent="546100" algn="just">
              <a:buNone/>
            </a:pPr>
            <a:r>
              <a:rPr lang="ru-RU" sz="1800" dirty="0" smtClean="0">
                <a:latin typeface="Times New Roman" pitchFamily="18" charset="0"/>
                <a:cs typeface="Times New Roman" pitchFamily="18" charset="0"/>
              </a:rPr>
              <a:t>отличаются неповторимыми условиями и по-своему уникальны.</a:t>
            </a:r>
          </a:p>
          <a:p>
            <a:pPr marL="0" indent="546100" algn="just">
              <a:buNone/>
            </a:pPr>
            <a:r>
              <a:rPr lang="ru-RU" sz="1800" dirty="0" smtClean="0">
                <a:latin typeface="Times New Roman" pitchFamily="18" charset="0"/>
                <a:cs typeface="Times New Roman" pitchFamily="18" charset="0"/>
              </a:rPr>
              <a:t>Перечисленные признаки и отличают проекты от мероприятий иного рода; их наличие позволяет квалифицировать мероприятие как проект.</a:t>
            </a:r>
          </a:p>
          <a:p>
            <a:pPr marL="0" indent="546100" algn="just">
              <a:buNone/>
            </a:pPr>
            <a:r>
              <a:rPr lang="ru-RU" sz="1800" dirty="0" smtClean="0">
                <a:latin typeface="Times New Roman" pitchFamily="18" charset="0"/>
                <a:cs typeface="Times New Roman" pitchFamily="18" charset="0"/>
              </a:rPr>
              <a:t>Любой проект предполагает наличие определенной цели; она является его движущей силой и определяет направление его развития.</a:t>
            </a:r>
          </a:p>
          <a:p>
            <a:pPr marL="0" indent="546100" algn="just">
              <a:buNone/>
            </a:pPr>
            <a:endParaRPr lang="ru-RU" sz="1800" dirty="0" smtClean="0">
              <a:latin typeface="Times New Roman" pitchFamily="18" charset="0"/>
              <a:cs typeface="Times New Roman" pitchFamily="18" charset="0"/>
            </a:endParaRPr>
          </a:p>
          <a:p>
            <a:pPr marL="0" indent="546100" algn="just">
              <a:buNone/>
            </a:pP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401971518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32656"/>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По инвестиционной деятельности:</a:t>
            </a:r>
          </a:p>
          <a:p>
            <a:pPr lvl="0" indent="546100" algn="just"/>
            <a:r>
              <a:rPr lang="ru-RU" sz="2200" dirty="0" smtClean="0">
                <a:latin typeface="Times New Roman" pitchFamily="18" charset="0"/>
                <a:cs typeface="Times New Roman" pitchFamily="18" charset="0"/>
              </a:rPr>
              <a:t>1. расчет </a:t>
            </a:r>
            <a:r>
              <a:rPr lang="ru-RU" sz="2200" dirty="0">
                <a:latin typeface="Times New Roman" pitchFamily="18" charset="0"/>
                <a:cs typeface="Times New Roman" pitchFamily="18" charset="0"/>
              </a:rPr>
              <a:t>общего размера инвестиционных затрат, необходимых в ситуации «с проектом» на начальных шагах расчетного периода;</a:t>
            </a:r>
          </a:p>
          <a:p>
            <a:pPr lvl="0" indent="546100" algn="just"/>
            <a:r>
              <a:rPr lang="ru-RU" sz="2200" dirty="0" smtClean="0">
                <a:latin typeface="Times New Roman" pitchFamily="18" charset="0"/>
                <a:cs typeface="Times New Roman" pitchFamily="18" charset="0"/>
              </a:rPr>
              <a:t>2. расчет </a:t>
            </a:r>
            <a:r>
              <a:rPr lang="ru-RU" sz="2200" dirty="0">
                <a:latin typeface="Times New Roman" pitchFamily="18" charset="0"/>
                <a:cs typeface="Times New Roman" pitchFamily="18" charset="0"/>
              </a:rPr>
              <a:t>максимального размера инвестиционных затрат</a:t>
            </a:r>
            <a:r>
              <a:rPr lang="ru-RU" sz="2200" baseline="30000" dirty="0">
                <a:latin typeface="Times New Roman" pitchFamily="18" charset="0"/>
                <a:cs typeface="Times New Roman" pitchFamily="18" charset="0"/>
              </a:rPr>
              <a:t>1</a:t>
            </a:r>
            <a:r>
              <a:rPr lang="ru-RU" sz="2200" dirty="0">
                <a:latin typeface="Times New Roman" pitchFamily="18" charset="0"/>
                <a:cs typeface="Times New Roman" pitchFamily="18" charset="0"/>
              </a:rPr>
              <a:t>, не­обходимых в ситуации «без проекта» на определенных шагах рас­четного периода;</a:t>
            </a:r>
          </a:p>
          <a:p>
            <a:pPr lvl="0" indent="546100" algn="just"/>
            <a:r>
              <a:rPr lang="ru-RU" sz="2200" dirty="0" smtClean="0">
                <a:latin typeface="Times New Roman" pitchFamily="18" charset="0"/>
                <a:cs typeface="Times New Roman" pitchFamily="18" charset="0"/>
              </a:rPr>
              <a:t>3. разработка </a:t>
            </a:r>
            <a:r>
              <a:rPr lang="ru-RU" sz="2200" dirty="0">
                <a:latin typeface="Times New Roman" pitchFamily="18" charset="0"/>
                <a:cs typeface="Times New Roman" pitchFamily="18" charset="0"/>
              </a:rPr>
              <a:t>графиков инвестиционных затрат по шагам рас­четного периода для ситуаций «с проектом» и «без проекта» в про­центах от значений, полученных при выполнении этапов 1 и 2 данного расчета.</a:t>
            </a:r>
          </a:p>
          <a:p>
            <a:pPr indent="546100" algn="just"/>
            <a:r>
              <a:rPr lang="ru-RU" sz="2200" dirty="0">
                <a:latin typeface="Times New Roman" pitchFamily="18" charset="0"/>
                <a:cs typeface="Times New Roman" pitchFamily="18" charset="0"/>
              </a:rPr>
              <a:t>По производственно-сбытовой (операционной) деятельности:</a:t>
            </a:r>
          </a:p>
          <a:p>
            <a:pPr lvl="0" indent="546100" algn="just"/>
            <a:r>
              <a:rPr lang="ru-RU" sz="2200" dirty="0" smtClean="0">
                <a:latin typeface="Times New Roman" pitchFamily="18" charset="0"/>
                <a:cs typeface="Times New Roman" pitchFamily="18" charset="0"/>
              </a:rPr>
              <a:t>4. расчет </a:t>
            </a:r>
            <a:r>
              <a:rPr lang="ru-RU" sz="2200" dirty="0">
                <a:latin typeface="Times New Roman" pitchFamily="18" charset="0"/>
                <a:cs typeface="Times New Roman" pitchFamily="18" charset="0"/>
              </a:rPr>
              <a:t>размеров поступлений и текущих затрат на момент вы­хода проекта на полную мощность для ситуации «с проектом»;</a:t>
            </a:r>
          </a:p>
          <a:p>
            <a:pPr lvl="0" indent="546100" algn="just"/>
            <a:r>
              <a:rPr lang="ru-RU" sz="2200" dirty="0" smtClean="0">
                <a:latin typeface="Times New Roman" pitchFamily="18" charset="0"/>
                <a:cs typeface="Times New Roman" pitchFamily="18" charset="0"/>
              </a:rPr>
              <a:t>5. расчет </a:t>
            </a:r>
            <a:r>
              <a:rPr lang="ru-RU" sz="2200" dirty="0">
                <a:latin typeface="Times New Roman" pitchFamily="18" charset="0"/>
                <a:cs typeface="Times New Roman" pitchFamily="18" charset="0"/>
              </a:rPr>
              <a:t>максимального размера поступлений и текущих за­трат</a:t>
            </a:r>
            <a:r>
              <a:rPr lang="ru-RU" sz="2200" baseline="30000" dirty="0">
                <a:latin typeface="Times New Roman" pitchFamily="18" charset="0"/>
                <a:cs typeface="Times New Roman" pitchFamily="18" charset="0"/>
              </a:rPr>
              <a:t>2</a:t>
            </a:r>
            <a:r>
              <a:rPr lang="ru-RU" sz="2200" dirty="0">
                <a:latin typeface="Times New Roman" pitchFamily="18" charset="0"/>
                <a:cs typeface="Times New Roman" pitchFamily="18" charset="0"/>
              </a:rPr>
              <a:t> для одного или нескольких шагов расчетного периода в ситу­ации «без проекта»;</a:t>
            </a:r>
          </a:p>
          <a:p>
            <a:pPr indent="546100" algn="just"/>
            <a:r>
              <a:rPr lang="ru-RU" sz="2200" dirty="0" smtClean="0">
                <a:latin typeface="Times New Roman" pitchFamily="18" charset="0"/>
                <a:cs typeface="Times New Roman" pitchFamily="18" charset="0"/>
              </a:rPr>
              <a:t>6. разработка </a:t>
            </a:r>
            <a:r>
              <a:rPr lang="ru-RU" sz="2200" dirty="0">
                <a:latin typeface="Times New Roman" pitchFamily="18" charset="0"/>
                <a:cs typeface="Times New Roman" pitchFamily="18" charset="0"/>
              </a:rPr>
              <a:t>графиков, отражающих динамику изменения вы­год (поступлений) и текущих затрат по шагам расчетного периода для ситуаций «с проектом» и «без проекта» в процентах от значе­ний, полученных при выполнении этапов 4 и 5 данного расчета.</a:t>
            </a:r>
          </a:p>
        </p:txBody>
      </p:sp>
    </p:spTree>
    <p:extLst>
      <p:ext uri="{BB962C8B-B14F-4D97-AF65-F5344CB8AC3E}">
        <p14:creationId xmlns:p14="http://schemas.microsoft.com/office/powerpoint/2010/main" val="34190731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24863"/>
          </a:xfrm>
          <a:prstGeom prst="rect">
            <a:avLst/>
          </a:prstGeom>
        </p:spPr>
        <p:txBody>
          <a:bodyPr wrap="square">
            <a:spAutoFit/>
          </a:bodyPr>
          <a:lstStyle/>
          <a:p>
            <a:pPr indent="546100" algn="just"/>
            <a:r>
              <a:rPr lang="ru-RU" sz="2200" dirty="0">
                <a:latin typeface="Times New Roman" pitchFamily="18" charset="0"/>
                <a:cs typeface="Times New Roman" pitchFamily="18" charset="0"/>
              </a:rPr>
              <a:t>Дополнительно следует учесть:</a:t>
            </a:r>
          </a:p>
          <a:p>
            <a:pPr lvl="0" indent="546100" algn="just"/>
            <a:r>
              <a:rPr lang="ru-RU" sz="2200" dirty="0" smtClean="0">
                <a:latin typeface="Times New Roman" pitchFamily="18" charset="0"/>
                <a:cs typeface="Times New Roman" pitchFamily="18" charset="0"/>
              </a:rPr>
              <a:t>7. затраты </a:t>
            </a:r>
            <a:r>
              <a:rPr lang="ru-RU" sz="2200" dirty="0">
                <a:latin typeface="Times New Roman" pitchFamily="18" charset="0"/>
                <a:cs typeface="Times New Roman" pitchFamily="18" charset="0"/>
              </a:rPr>
              <a:t>на прирост рабочего (оборотного) капитала или эко­номию от снижения этих затрат для ситуаций «с проектом» и «без проекта»;</a:t>
            </a:r>
          </a:p>
          <a:p>
            <a:pPr lvl="0" indent="546100" algn="just"/>
            <a:r>
              <a:rPr lang="ru-RU" sz="2200" dirty="0" smtClean="0">
                <a:latin typeface="Times New Roman" pitchFamily="18" charset="0"/>
                <a:cs typeface="Times New Roman" pitchFamily="18" charset="0"/>
              </a:rPr>
              <a:t>8. остаточную </a:t>
            </a:r>
            <a:r>
              <a:rPr lang="ru-RU" sz="2200" dirty="0">
                <a:latin typeface="Times New Roman" pitchFamily="18" charset="0"/>
                <a:cs typeface="Times New Roman" pitchFamily="18" charset="0"/>
              </a:rPr>
              <a:t>стоимость инвестиций для ситуаций «с проек­том» и «без проекта».</a:t>
            </a:r>
          </a:p>
          <a:p>
            <a:pPr indent="546100" algn="just"/>
            <a:r>
              <a:rPr lang="ru-RU" sz="2200" dirty="0">
                <a:latin typeface="Times New Roman" pitchFamily="18" charset="0"/>
                <a:cs typeface="Times New Roman" pitchFamily="18" charset="0"/>
              </a:rPr>
              <a:t>Можно сделать вывод о том, что для проведения расчетов при­годен любой корректный порядок представления данных. При не­обходимости одни и те же данные можно объединить другим спо­собом и в результате получить дополнительные оценки. Кроме того, можно заметить, что часть потоков трудно отнести к какому-либо одному виду деятельности (инвестиционной, производствен­но-сбытовой или финансовой). Например, вложения в дополни­тельные фонды (типа помещения средств на депозит) или послед­ствия других мер сбережения средств для расходов будущих пери­одов, использование этих средств, первоначальные и очередные лизинговые платежи. В таком случае важно учитывать позицию, с которой производится оценка эффекта. Однозначной рекоменда­ции по отнесению подобных затрат и поступлений к тому или иному виду деятельности дать невозможно, но все они должны быть корректно учтены.</a:t>
            </a:r>
          </a:p>
        </p:txBody>
      </p:sp>
    </p:spTree>
    <p:extLst>
      <p:ext uri="{BB962C8B-B14F-4D97-AF65-F5344CB8AC3E}">
        <p14:creationId xmlns:p14="http://schemas.microsoft.com/office/powerpoint/2010/main" val="357266095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pPr indent="625475" algn="just"/>
            <a:r>
              <a:rPr lang="ru-RU" sz="2800" dirty="0">
                <a:latin typeface="Times New Roman" pitchFamily="18" charset="0"/>
                <a:cs typeface="Times New Roman" pitchFamily="18" charset="0"/>
              </a:rPr>
              <a:t>После проведения финансового анализа проекта «до финанси­рования», то есть до рассмотрения источников и условий получе­ния средств, необходимых для реализации проекта, можно сделать предварительное заключение относительно эффективности про­екта «самого по себе». Если полученные оценки высоки, то есть смысл продолжить анализ и искать приемлемые способы его реа­лизации. Если же результаты оценки говорят, что средства, вло­женные в проект, не окупятся или ожидаемый финансовый эф­фект слишком мал, то дальнейший анализ может быть продолжен только для социально значимых проектов.</a:t>
            </a:r>
          </a:p>
          <a:p>
            <a:pPr indent="625475" algn="just"/>
            <a:r>
              <a:rPr lang="ru-RU" sz="2800" dirty="0">
                <a:latin typeface="Times New Roman" pitchFamily="18" charset="0"/>
                <a:cs typeface="Times New Roman" pitchFamily="18" charset="0"/>
              </a:rPr>
              <a:t>В случае принятия решения о продолжении разработки и ана­лиза проекта проводится оценка его осуществимости и эффектив­ности с учетом условий финансирования.</a:t>
            </a:r>
          </a:p>
        </p:txBody>
      </p:sp>
    </p:spTree>
    <p:extLst>
      <p:ext uri="{BB962C8B-B14F-4D97-AF65-F5344CB8AC3E}">
        <p14:creationId xmlns:p14="http://schemas.microsoft.com/office/powerpoint/2010/main" val="22122549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9144000" cy="6247864"/>
          </a:xfrm>
          <a:prstGeom prst="rect">
            <a:avLst/>
          </a:prstGeom>
        </p:spPr>
        <p:txBody>
          <a:bodyPr wrap="square">
            <a:spAutoFit/>
          </a:bodyPr>
          <a:lstStyle/>
          <a:p>
            <a:pPr algn="ctr"/>
            <a:r>
              <a:rPr lang="ru-RU" sz="2000" b="1" dirty="0">
                <a:latin typeface="Times New Roman" pitchFamily="18" charset="0"/>
                <a:cs typeface="Times New Roman" pitchFamily="18" charset="0"/>
              </a:rPr>
              <a:t>Тема 7. Порядок формирования и оценки инвестиционного </a:t>
            </a:r>
            <a:r>
              <a:rPr lang="ru-RU" sz="2000" b="1" dirty="0" smtClean="0">
                <a:latin typeface="Times New Roman" pitchFamily="18" charset="0"/>
                <a:cs typeface="Times New Roman" pitchFamily="18" charset="0"/>
              </a:rPr>
              <a:t>портфеля</a:t>
            </a:r>
            <a:r>
              <a:rPr lang="ru-RU"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marL="342900" indent="-342900" algn="ctr">
              <a:buAutoNum type="arabicPeriod"/>
            </a:pPr>
            <a:r>
              <a:rPr lang="ru-RU" sz="2000" b="1" dirty="0" smtClean="0">
                <a:latin typeface="Times New Roman" pitchFamily="18" charset="0"/>
                <a:cs typeface="Times New Roman" pitchFamily="18" charset="0"/>
              </a:rPr>
              <a:t>Инвестиционный </a:t>
            </a:r>
            <a:r>
              <a:rPr lang="ru-RU" sz="2000" b="1" dirty="0">
                <a:latin typeface="Times New Roman" pitchFamily="18" charset="0"/>
                <a:cs typeface="Times New Roman" pitchFamily="18" charset="0"/>
              </a:rPr>
              <a:t>портфель: понятие, виды, цели и принципы </a:t>
            </a:r>
            <a:r>
              <a:rPr lang="ru-RU" sz="2000" b="1" dirty="0" smtClean="0">
                <a:latin typeface="Times New Roman" pitchFamily="18" charset="0"/>
                <a:cs typeface="Times New Roman" pitchFamily="18" charset="0"/>
              </a:rPr>
              <a:t>формирования</a:t>
            </a:r>
            <a:endParaRPr lang="ru-RU" sz="2000" dirty="0">
              <a:latin typeface="Times New Roman" pitchFamily="18" charset="0"/>
              <a:cs typeface="Times New Roman" pitchFamily="18" charset="0"/>
            </a:endParaRPr>
          </a:p>
          <a:p>
            <a:pPr indent="530225" algn="just"/>
            <a:r>
              <a:rPr lang="ru-RU" sz="2000" dirty="0">
                <a:latin typeface="Times New Roman" pitchFamily="18" charset="0"/>
                <a:cs typeface="Times New Roman" pitchFamily="18" charset="0"/>
              </a:rPr>
              <a:t>Суть портфельного инвестирования состоит в улучшении возмож­ностей инвестирования путем придания совокупности объектов ин­вестирования тех инвестиционных качеств, которые недостижимы с позиции отдельно взятого объекта, а возможны лишь при их сочета­нии. Структура инвестиционного портфеля отражает определенное сочетание интересов инвестора</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indent="530225" algn="just"/>
            <a:r>
              <a:rPr lang="ru-RU" sz="2000" b="1" dirty="0">
                <a:latin typeface="Times New Roman" pitchFamily="18" charset="0"/>
                <a:cs typeface="Times New Roman" pitchFamily="18" charset="0"/>
              </a:rPr>
              <a:t>Понятие инвестиционного портфеля</a:t>
            </a:r>
            <a:endParaRPr lang="ru-RU" sz="2000" dirty="0">
              <a:latin typeface="Times New Roman" pitchFamily="18" charset="0"/>
              <a:cs typeface="Times New Roman" pitchFamily="18" charset="0"/>
            </a:endParaRPr>
          </a:p>
          <a:p>
            <a:pPr indent="530225" algn="just"/>
            <a:r>
              <a:rPr lang="ru-RU" sz="2000" dirty="0">
                <a:latin typeface="Times New Roman" pitchFamily="18" charset="0"/>
                <a:cs typeface="Times New Roman" pitchFamily="18" charset="0"/>
              </a:rPr>
              <a:t>В процессе формирования инвестиционного портфеля обеспечи­вается новое инвестиционное качество с заданными характеристика­ми. Таким образом, инвестиционный портфель выступает как инстру­мент, посредством которого достигается требуемая доходность при минимальном риске и определенной ликвидности.</a:t>
            </a:r>
          </a:p>
          <a:p>
            <a:pPr indent="530225" algn="just"/>
            <a:r>
              <a:rPr lang="ru-RU" sz="2000" dirty="0">
                <a:latin typeface="Times New Roman" pitchFamily="18" charset="0"/>
                <a:cs typeface="Times New Roman" pitchFamily="18" charset="0"/>
              </a:rPr>
              <a:t>Под </a:t>
            </a:r>
            <a:r>
              <a:rPr lang="ru-RU" sz="2000" i="1" dirty="0">
                <a:latin typeface="Times New Roman" pitchFamily="18" charset="0"/>
                <a:cs typeface="Times New Roman" pitchFamily="18" charset="0"/>
              </a:rPr>
              <a:t>инвестиционным портфелем </a:t>
            </a:r>
            <a:r>
              <a:rPr lang="ru-RU" sz="2000" dirty="0">
                <a:latin typeface="Times New Roman" pitchFamily="18" charset="0"/>
                <a:cs typeface="Times New Roman" pitchFamily="18" charset="0"/>
              </a:rPr>
              <a:t>понимается целенаправленно сформированная в соответствии с определенной инвестиционной стратегией совокупность вложений в инвестиционные объекты. Ис­ходя из этого основная цель формирования инвестиционного </a:t>
            </a:r>
            <a:r>
              <a:rPr lang="ru-RU" sz="2000" dirty="0" smtClean="0">
                <a:latin typeface="Times New Roman" pitchFamily="18" charset="0"/>
                <a:cs typeface="Times New Roman" pitchFamily="18" charset="0"/>
              </a:rPr>
              <a:t>портфеля </a:t>
            </a:r>
            <a:r>
              <a:rPr lang="ru-RU" sz="2000" dirty="0">
                <a:latin typeface="Times New Roman" pitchFamily="18" charset="0"/>
                <a:cs typeface="Times New Roman" pitchFamily="18" charset="0"/>
              </a:rPr>
              <a:t>может быть сформулирована как обеспечение реализации раз­работанной инвестиционной политики путем подбора наиболее эф­фективных и надежных инвестиционных </a:t>
            </a:r>
            <a:r>
              <a:rPr lang="ru-RU" sz="2000" dirty="0" smtClean="0">
                <a:latin typeface="Times New Roman" pitchFamily="18" charset="0"/>
                <a:cs typeface="Times New Roman" pitchFamily="18" charset="0"/>
              </a:rPr>
              <a:t>вложений</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323309253"/>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555641"/>
          </a:xfrm>
          <a:prstGeom prst="rect">
            <a:avLst/>
          </a:prstGeom>
        </p:spPr>
        <p:txBody>
          <a:bodyPr wrap="square">
            <a:spAutoFit/>
          </a:bodyPr>
          <a:lstStyle/>
          <a:p>
            <a:pPr indent="530225" algn="just"/>
            <a:r>
              <a:rPr lang="ru-RU" sz="2000" dirty="0" smtClean="0">
                <a:latin typeface="Times New Roman" pitchFamily="18" charset="0"/>
                <a:cs typeface="Times New Roman" pitchFamily="18" charset="0"/>
              </a:rPr>
              <a:t>. В зависимости от направленности избранной инвестиционной политики и особен­ностей осуществления инвестиционной деятельности определяется система специфических целей, в качестве которых могут выступать:</a:t>
            </a:r>
          </a:p>
          <a:p>
            <a:pPr marL="285750" indent="-285750" algn="just">
              <a:buFont typeface="Arial" pitchFamily="34" charset="0"/>
              <a:buChar char="•"/>
            </a:pPr>
            <a:r>
              <a:rPr lang="ru-RU" sz="2000" dirty="0" smtClean="0">
                <a:latin typeface="Times New Roman" pitchFamily="18" charset="0"/>
                <a:cs typeface="Times New Roman" pitchFamily="18" charset="0"/>
              </a:rPr>
              <a:t>максимизация </a:t>
            </a:r>
            <a:r>
              <a:rPr lang="ru-RU" sz="2000" dirty="0">
                <a:latin typeface="Times New Roman" pitchFamily="18" charset="0"/>
                <a:cs typeface="Times New Roman" pitchFamily="18" charset="0"/>
              </a:rPr>
              <a:t>роста капитала;</a:t>
            </a:r>
          </a:p>
          <a:p>
            <a:pPr marL="285750" lvl="0" indent="-285750" algn="just">
              <a:buFont typeface="Arial" pitchFamily="34" charset="0"/>
              <a:buChar char="•"/>
            </a:pPr>
            <a:r>
              <a:rPr lang="ru-RU" sz="2000" dirty="0">
                <a:latin typeface="Times New Roman" pitchFamily="18" charset="0"/>
                <a:cs typeface="Times New Roman" pitchFamily="18" charset="0"/>
              </a:rPr>
              <a:t>максимизация роста дохода;</a:t>
            </a:r>
          </a:p>
          <a:p>
            <a:pPr marL="285750" lvl="0" indent="-285750" algn="just">
              <a:buFont typeface="Arial" pitchFamily="34" charset="0"/>
              <a:buChar char="•"/>
            </a:pPr>
            <a:r>
              <a:rPr lang="ru-RU" sz="2000" dirty="0">
                <a:latin typeface="Times New Roman" pitchFamily="18" charset="0"/>
                <a:cs typeface="Times New Roman" pitchFamily="18" charset="0"/>
              </a:rPr>
              <a:t>минимизация инвестиционных рисков;</a:t>
            </a:r>
          </a:p>
          <a:p>
            <a:pPr marL="285750" indent="-285750" algn="just">
              <a:buFont typeface="Arial" pitchFamily="34" charset="0"/>
              <a:buChar char="•"/>
            </a:pPr>
            <a:r>
              <a:rPr lang="ru-RU" sz="2000" dirty="0" smtClean="0">
                <a:latin typeface="Times New Roman" pitchFamily="18" charset="0"/>
                <a:cs typeface="Times New Roman" pitchFamily="18" charset="0"/>
              </a:rPr>
              <a:t>обеспечение </a:t>
            </a:r>
            <a:r>
              <a:rPr lang="ru-RU" sz="2000" dirty="0">
                <a:latin typeface="Times New Roman" pitchFamily="18" charset="0"/>
                <a:cs typeface="Times New Roman" pitchFamily="18" charset="0"/>
              </a:rPr>
              <a:t>требуемой ликвидности инвестиционного порт­феля.</a:t>
            </a:r>
          </a:p>
          <a:p>
            <a:pPr indent="530225" algn="just"/>
            <a:r>
              <a:rPr lang="ru-RU" sz="2000" dirty="0">
                <a:latin typeface="Times New Roman" pitchFamily="18" charset="0"/>
                <a:cs typeface="Times New Roman" pitchFamily="18" charset="0"/>
              </a:rPr>
              <a:t>Данные цели формирования инвестиционного портфеля в </a:t>
            </a:r>
            <a:r>
              <a:rPr lang="ru-RU" sz="2000" dirty="0" smtClean="0">
                <a:latin typeface="Times New Roman" pitchFamily="18" charset="0"/>
                <a:cs typeface="Times New Roman" pitchFamily="18" charset="0"/>
              </a:rPr>
              <a:t>существенной </a:t>
            </a:r>
            <a:r>
              <a:rPr lang="ru-RU" sz="2000" dirty="0">
                <a:latin typeface="Times New Roman" pitchFamily="18" charset="0"/>
                <a:cs typeface="Times New Roman" pitchFamily="18" charset="0"/>
              </a:rPr>
              <a:t>степени являются альтернативными. Так, рост рыночной</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стоимости капитала связан с определенным снижением текущего </a:t>
            </a:r>
            <a:r>
              <a:rPr lang="ru-RU" sz="2000" dirty="0" smtClean="0">
                <a:latin typeface="Times New Roman" pitchFamily="18" charset="0"/>
                <a:cs typeface="Times New Roman" pitchFamily="18" charset="0"/>
              </a:rPr>
              <a:t>дохода </a:t>
            </a:r>
            <a:r>
              <a:rPr lang="ru-RU" sz="2000" dirty="0">
                <a:latin typeface="Times New Roman" pitchFamily="18" charset="0"/>
                <a:cs typeface="Times New Roman" pitchFamily="18" charset="0"/>
              </a:rPr>
              <a:t>инвестиционного портфеля. Приращение капитальной </a:t>
            </a:r>
            <a:r>
              <a:rPr lang="ru-RU" sz="2000" dirty="0" smtClean="0">
                <a:latin typeface="Times New Roman" pitchFamily="18" charset="0"/>
                <a:cs typeface="Times New Roman" pitchFamily="18" charset="0"/>
              </a:rPr>
              <a:t>стоимости </a:t>
            </a:r>
            <a:r>
              <a:rPr lang="ru-RU" sz="2000" dirty="0">
                <a:latin typeface="Times New Roman" pitchFamily="18" charset="0"/>
                <a:cs typeface="Times New Roman" pitchFamily="18" charset="0"/>
              </a:rPr>
              <a:t>и увеличение дохода ведут к повышению уровня инвестиционных</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рисков. Задача достижения требуемой ликвидности может </a:t>
            </a:r>
            <a:r>
              <a:rPr lang="ru-RU" sz="2000" dirty="0" smtClean="0">
                <a:latin typeface="Times New Roman" pitchFamily="18" charset="0"/>
                <a:cs typeface="Times New Roman" pitchFamily="18" charset="0"/>
              </a:rPr>
              <a:t>препятствовать </a:t>
            </a:r>
            <a:r>
              <a:rPr lang="ru-RU" sz="2000" dirty="0">
                <a:latin typeface="Times New Roman" pitchFamily="18" charset="0"/>
                <a:cs typeface="Times New Roman" pitchFamily="18" charset="0"/>
              </a:rPr>
              <a:t>включению в инвестиционный портфель объектов, </a:t>
            </a:r>
            <a:r>
              <a:rPr lang="ru-RU" sz="2000" dirty="0" smtClean="0">
                <a:latin typeface="Times New Roman" pitchFamily="18" charset="0"/>
                <a:cs typeface="Times New Roman" pitchFamily="18" charset="0"/>
              </a:rPr>
              <a:t>обеспечивающих </a:t>
            </a:r>
            <a:r>
              <a:rPr lang="ru-RU" sz="2000" dirty="0">
                <a:latin typeface="Times New Roman" pitchFamily="18" charset="0"/>
                <a:cs typeface="Times New Roman" pitchFamily="18" charset="0"/>
              </a:rPr>
              <a:t>рост капитальной стоимости или получение высокого дохода,</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но характеризующихся, как правило, весьма низкой ликвидностью.</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В связи с	рассмотренных целей инвестор при</a:t>
            </a:r>
          </a:p>
          <a:p>
            <a:pPr indent="530225" algn="just"/>
            <a:r>
              <a:rPr lang="ru-RU" sz="2000" dirty="0">
                <a:latin typeface="Times New Roman" pitchFamily="18" charset="0"/>
                <a:cs typeface="Times New Roman" pitchFamily="18" charset="0"/>
              </a:rPr>
              <a:t>формировании инвестиционного портфеля определяет их приорите­ты или предусматривает сбалансированность отдельных целей исходя из направленности разработанной инвестиционной политики.</a:t>
            </a:r>
          </a:p>
          <a:p>
            <a:pPr indent="530225"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07610484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555641"/>
          </a:xfrm>
          <a:prstGeom prst="rect">
            <a:avLst/>
          </a:prstGeom>
        </p:spPr>
        <p:txBody>
          <a:bodyPr wrap="square">
            <a:spAutoFit/>
          </a:bodyPr>
          <a:lstStyle/>
          <a:p>
            <a:pPr indent="530225" algn="just"/>
            <a:r>
              <a:rPr lang="ru-RU" sz="2000" dirty="0">
                <a:latin typeface="Times New Roman" pitchFamily="18" charset="0"/>
                <a:cs typeface="Times New Roman" pitchFamily="18" charset="0"/>
              </a:rPr>
              <a:t>Учет приоритетных целей при формировании инвестиционного портфеля лежит в основе определения соответствующих нормативных показателей, служащих критерием при отборе вложений для инвес­тиционного портфеля и его оценке. В зависимости от принятых при­оритетов инвестор может установить в качестве такого критерия пре­дельные значения прироста капитальной стоимости, дохода, уровня допустимых инвестиционных рисков, ликвидности. Вместе с тем в составе инвестиционного портфеля могут сочетаться объекты с раз­личными инвестиционными качествами, что позволяет получить до­статочный совокупный доход при консолидации риска по отдельным объектам вложений. </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indent="530225" algn="just"/>
            <a:r>
              <a:rPr lang="ru-RU" sz="2000" dirty="0">
                <a:latin typeface="Times New Roman" pitchFamily="18" charset="0"/>
                <a:cs typeface="Times New Roman" pitchFamily="18" charset="0"/>
              </a:rPr>
              <a:t>Виды инвестиционных портфелей</a:t>
            </a:r>
          </a:p>
          <a:p>
            <a:pPr indent="530225" algn="just"/>
            <a:r>
              <a:rPr lang="ru-RU" sz="2000" dirty="0">
                <a:latin typeface="Times New Roman" pitchFamily="18" charset="0"/>
                <a:cs typeface="Times New Roman" pitchFamily="18" charset="0"/>
              </a:rPr>
              <a:t>Различие видов объектов в составе инвестиционного портфеля, целей инвестирования, других условий обусловливает многообразие типов инвестиционных портфелей, характеризующихся определен­ным соотношением дохода и риска. Это находит свое отражение в различных классификационных схемах, приводимых в экономичес­кой литературе.</a:t>
            </a:r>
          </a:p>
          <a:p>
            <a:pPr indent="530225" algn="just"/>
            <a:r>
              <a:rPr lang="ru-RU" sz="2000" dirty="0">
                <a:latin typeface="Times New Roman" pitchFamily="18" charset="0"/>
                <a:cs typeface="Times New Roman" pitchFamily="18" charset="0"/>
              </a:rPr>
              <a:t>Классификация инвестиционных портфелей по видам объектов инвестирования связана прежде всего с направленностью и объемом инвестиционной деятельности. Для предприятий, осуществляющих производственную деятельность, основным типом формируемого портфеля является портфель реальных инвестиционных проектов, для институциональных инвесторов — портфель финансовых инстру­ментов.</a:t>
            </a:r>
          </a:p>
        </p:txBody>
      </p:sp>
    </p:spTree>
    <p:extLst>
      <p:ext uri="{BB962C8B-B14F-4D97-AF65-F5344CB8AC3E}">
        <p14:creationId xmlns:p14="http://schemas.microsoft.com/office/powerpoint/2010/main" val="243977633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7384"/>
            <a:ext cx="9144000" cy="6740307"/>
          </a:xfrm>
          <a:prstGeom prst="rect">
            <a:avLst/>
          </a:prstGeom>
        </p:spPr>
        <p:txBody>
          <a:bodyPr wrap="square">
            <a:spAutoFit/>
          </a:bodyPr>
          <a:lstStyle/>
          <a:p>
            <a:pPr indent="530225" algn="just"/>
            <a:r>
              <a:rPr lang="ru-RU" sz="2400" dirty="0">
                <a:latin typeface="Times New Roman" pitchFamily="18" charset="0"/>
                <a:cs typeface="Times New Roman" pitchFamily="18" charset="0"/>
              </a:rPr>
              <a:t>Это не исключает возможность формирования смешанных ин­вестиционных портфелей, объединяющих различные виды относи­тельно самостоятельных портфелей (</a:t>
            </a:r>
            <a:r>
              <a:rPr lang="ru-RU" sz="2400" dirty="0" err="1">
                <a:latin typeface="Times New Roman" pitchFamily="18" charset="0"/>
                <a:cs typeface="Times New Roman" pitchFamily="18" charset="0"/>
              </a:rPr>
              <a:t>субпортфелей</a:t>
            </a:r>
            <a:r>
              <a:rPr lang="ru-RU" sz="2400" dirty="0">
                <a:latin typeface="Times New Roman" pitchFamily="18" charset="0"/>
                <a:cs typeface="Times New Roman" pitchFamily="18" charset="0"/>
              </a:rPr>
              <a:t>), характеризую­щихся различными видами инвестиционных объектов и методами уп­равления ими. При этом специализированные инвестиционные порт­фели могут формироваться как по  объектам инвестиций, так и по более частным критериям: отраслевой или региональной принадлеж­ности, срокам инвестиций, видам риска и др.</a:t>
            </a:r>
          </a:p>
          <a:p>
            <a:pPr indent="530225" algn="just"/>
            <a:r>
              <a:rPr lang="ru-RU" sz="2400" dirty="0">
                <a:latin typeface="Times New Roman" pitchFamily="18" charset="0"/>
                <a:cs typeface="Times New Roman" pitchFamily="18" charset="0"/>
              </a:rPr>
              <a:t>Так, инвестиционный портфель фирмы (компании) в условиях рыночной экономики включает, как правило, не только портфель ре­альных инвестиций, но и портфель ценных бумаг, и может допол­няться портфелем прочих финансовых инвестиций (банковские де­позиты, депозитные сертификаты и пр.).</a:t>
            </a:r>
          </a:p>
          <a:p>
            <a:pPr indent="530225" algn="just"/>
            <a:r>
              <a:rPr lang="ru-RU" sz="2400" dirty="0">
                <a:latin typeface="Times New Roman" pitchFamily="18" charset="0"/>
                <a:cs typeface="Times New Roman" pitchFamily="18" charset="0"/>
              </a:rPr>
              <a:t>Инвестиционный портфель банка может включать комбинацию следующих портфелей: портфель инвестиционных проектов; порт­фель инвестиционных кредитов; портфель ценных бумаг; портфель долей и паев; портфель недвижимости; портфель вложений в драго­ценные металлы, коллекции и прочие объекты инвестирования.</a:t>
            </a:r>
          </a:p>
        </p:txBody>
      </p:sp>
    </p:spTree>
    <p:extLst>
      <p:ext uri="{BB962C8B-B14F-4D97-AF65-F5344CB8AC3E}">
        <p14:creationId xmlns:p14="http://schemas.microsoft.com/office/powerpoint/2010/main" val="303602834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97346"/>
            <a:ext cx="9144000" cy="6001643"/>
          </a:xfrm>
          <a:prstGeom prst="rect">
            <a:avLst/>
          </a:prstGeom>
        </p:spPr>
        <p:txBody>
          <a:bodyPr wrap="square">
            <a:spAutoFit/>
          </a:bodyPr>
          <a:lstStyle/>
          <a:p>
            <a:pPr indent="530225" algn="just"/>
            <a:r>
              <a:rPr lang="ru-RU" sz="2400" i="1" dirty="0">
                <a:latin typeface="Times New Roman" pitchFamily="18" charset="0"/>
                <a:cs typeface="Times New Roman" pitchFamily="18" charset="0"/>
              </a:rPr>
              <a:t>В зависимости от приоритетных целей инвестирования </a:t>
            </a:r>
            <a:r>
              <a:rPr lang="ru-RU" sz="2400" dirty="0">
                <a:latin typeface="Times New Roman" pitchFamily="18" charset="0"/>
                <a:cs typeface="Times New Roman" pitchFamily="18" charset="0"/>
              </a:rPr>
              <a:t>можно вы­делить:</a:t>
            </a:r>
          </a:p>
          <a:p>
            <a:pPr lvl="0" indent="530225" algn="just"/>
            <a:r>
              <a:rPr lang="ru-RU" sz="2400" dirty="0">
                <a:latin typeface="Times New Roman" pitchFamily="18" charset="0"/>
                <a:cs typeface="Times New Roman" pitchFamily="18" charset="0"/>
              </a:rPr>
              <a:t>портфель роста,</a:t>
            </a:r>
          </a:p>
          <a:p>
            <a:pPr lvl="0" indent="530225" algn="just"/>
            <a:r>
              <a:rPr lang="ru-RU" sz="2400" dirty="0">
                <a:latin typeface="Times New Roman" pitchFamily="18" charset="0"/>
                <a:cs typeface="Times New Roman" pitchFamily="18" charset="0"/>
              </a:rPr>
              <a:t>портфель дохода,</a:t>
            </a:r>
          </a:p>
          <a:p>
            <a:pPr lvl="0" indent="530225" algn="just"/>
            <a:r>
              <a:rPr lang="ru-RU" sz="2400" dirty="0">
                <a:latin typeface="Times New Roman" pitchFamily="18" charset="0"/>
                <a:cs typeface="Times New Roman" pitchFamily="18" charset="0"/>
              </a:rPr>
              <a:t>консервативный портфель,</a:t>
            </a:r>
          </a:p>
          <a:p>
            <a:pPr lvl="0" indent="530225" algn="just"/>
            <a:r>
              <a:rPr lang="ru-RU" sz="2400" dirty="0">
                <a:latin typeface="Times New Roman" pitchFamily="18" charset="0"/>
                <a:cs typeface="Times New Roman" pitchFamily="18" charset="0"/>
              </a:rPr>
              <a:t>портфель высоколиквидных инвестиционных объектов.</a:t>
            </a:r>
          </a:p>
          <a:p>
            <a:pPr indent="530225" algn="just"/>
            <a:r>
              <a:rPr lang="ru-RU" sz="2400" dirty="0">
                <a:latin typeface="Times New Roman" pitchFamily="18" charset="0"/>
                <a:cs typeface="Times New Roman" pitchFamily="18" charset="0"/>
              </a:rPr>
              <a:t>Портфель роста и портфель дохода ориентированы преимущест­венно на вложения, обеспечивающие соответственно приращение ка­питала или получение высоких текущих доходов, что связано с по­вышенным уровнем риска. Консервативный портфель, напротив, формируется за счет инвестиционных объектов с меньшим уровнем риска, которые характеризуются более низкими темпами прироста рыночной стоимости или текущих доходов. Портфель высоколиквид­ных инвестиционных объектов предполагает возможность быстрой трансформации портфеля в денежную наличность без существенных потерь стоимости.</a:t>
            </a:r>
          </a:p>
        </p:txBody>
      </p:sp>
    </p:spTree>
    <p:extLst>
      <p:ext uri="{BB962C8B-B14F-4D97-AF65-F5344CB8AC3E}">
        <p14:creationId xmlns:p14="http://schemas.microsoft.com/office/powerpoint/2010/main" val="71006374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83753"/>
            <a:ext cx="9144000" cy="6370975"/>
          </a:xfrm>
          <a:prstGeom prst="rect">
            <a:avLst/>
          </a:prstGeom>
        </p:spPr>
        <p:txBody>
          <a:bodyPr wrap="square">
            <a:spAutoFit/>
          </a:bodyPr>
          <a:lstStyle/>
          <a:p>
            <a:pPr indent="530225" algn="just"/>
            <a:r>
              <a:rPr lang="ru-RU" sz="2400" dirty="0">
                <a:latin typeface="Times New Roman" pitchFamily="18" charset="0"/>
                <a:cs typeface="Times New Roman" pitchFamily="18" charset="0"/>
              </a:rPr>
              <a:t>Эти типы портфелей, в свою очередь, включают целый ряд про­межуточных разновидностей. Например, в рамках портфеля роста могут быть выделены: портфель консервативного </a:t>
            </a:r>
            <a:r>
              <a:rPr lang="ru-RU" sz="2400" b="1" dirty="0">
                <a:latin typeface="Times New Roman" pitchFamily="18" charset="0"/>
                <a:cs typeface="Times New Roman" pitchFamily="18" charset="0"/>
              </a:rPr>
              <a:t>роста, </a:t>
            </a:r>
            <a:r>
              <a:rPr lang="ru-RU" sz="2400" dirty="0">
                <a:latin typeface="Times New Roman" pitchFamily="18" charset="0"/>
                <a:cs typeface="Times New Roman" pitchFamily="18" charset="0"/>
              </a:rPr>
              <a:t>портфель среднего роста, портфель агрессивного </a:t>
            </a:r>
            <a:r>
              <a:rPr lang="ru-RU" sz="2400" b="1" dirty="0">
                <a:latin typeface="Times New Roman" pitchFamily="18" charset="0"/>
                <a:cs typeface="Times New Roman" pitchFamily="18" charset="0"/>
              </a:rPr>
              <a:t>роста.,</a:t>
            </a:r>
            <a:endParaRPr lang="ru-RU" sz="2400" dirty="0">
              <a:latin typeface="Times New Roman" pitchFamily="18" charset="0"/>
              <a:cs typeface="Times New Roman" pitchFamily="18" charset="0"/>
            </a:endParaRPr>
          </a:p>
          <a:p>
            <a:pPr indent="530225" algn="just"/>
            <a:r>
              <a:rPr lang="ru-RU" sz="2400" i="1" dirty="0">
                <a:latin typeface="Times New Roman" pitchFamily="18" charset="0"/>
                <a:cs typeface="Times New Roman" pitchFamily="18" charset="0"/>
              </a:rPr>
              <a:t>По степени соответствия целям инвестирования </a:t>
            </a:r>
            <a:r>
              <a:rPr lang="ru-RU" sz="2400" dirty="0">
                <a:latin typeface="Times New Roman" pitchFamily="18" charset="0"/>
                <a:cs typeface="Times New Roman" pitchFamily="18" charset="0"/>
              </a:rPr>
              <a:t>следует выделить сбалансированные и несбалансированные портфели. Сбалансирован­ный портфель характеризуется сбалансированностью доходов и рис­ков, соответствующей качествам, заданным при его формировании. В его состав могут быть включены различные инвестиционные объ­екты: с быстро растущей рыночной стоимостью, высокодоходные и иные объекты, </a:t>
            </a:r>
            <a:r>
              <a:rPr lang="ru-RU" sz="2400" b="1" dirty="0">
                <a:latin typeface="Times New Roman" pitchFamily="18" charset="0"/>
                <a:cs typeface="Times New Roman" pitchFamily="18" charset="0"/>
              </a:rPr>
              <a:t>соотношение </a:t>
            </a:r>
            <a:r>
              <a:rPr lang="ru-RU" sz="2400" dirty="0">
                <a:latin typeface="Times New Roman" pitchFamily="18" charset="0"/>
                <a:cs typeface="Times New Roman" pitchFamily="18" charset="0"/>
              </a:rPr>
              <a:t>которых определяется рыночной конъ­юнктурой. При этом комбинация различных инвестиционных вло­жений позволяет достичь приращения капитала и </a:t>
            </a:r>
            <a:r>
              <a:rPr lang="ru-RU" sz="2400" b="1" dirty="0">
                <a:latin typeface="Times New Roman" pitchFamily="18" charset="0"/>
                <a:cs typeface="Times New Roman" pitchFamily="18" charset="0"/>
              </a:rPr>
              <a:t>получения </a:t>
            </a:r>
            <a:r>
              <a:rPr lang="ru-RU" sz="2400" dirty="0">
                <a:latin typeface="Times New Roman" pitchFamily="18" charset="0"/>
                <a:cs typeface="Times New Roman" pitchFamily="18" charset="0"/>
              </a:rPr>
              <a:t>высо­кого дохода при уменьшении совокупных рисков. Несбалансирован­ный портфель может рассматриваться как портфель, не соответст­вующий поставленным </a:t>
            </a:r>
            <a:r>
              <a:rPr lang="ru-RU" sz="2400" b="1" dirty="0">
                <a:latin typeface="Times New Roman" pitchFamily="18" charset="0"/>
                <a:cs typeface="Times New Roman" pitchFamily="18" charset="0"/>
              </a:rPr>
              <a:t>при </a:t>
            </a:r>
            <a:r>
              <a:rPr lang="ru-RU" sz="2400" dirty="0">
                <a:latin typeface="Times New Roman" pitchFamily="18" charset="0"/>
                <a:cs typeface="Times New Roman" pitchFamily="18" charset="0"/>
              </a:rPr>
              <a:t>его формировании целям.</a:t>
            </a:r>
          </a:p>
        </p:txBody>
      </p:sp>
    </p:spTree>
    <p:extLst>
      <p:ext uri="{BB962C8B-B14F-4D97-AF65-F5344CB8AC3E}">
        <p14:creationId xmlns:p14="http://schemas.microsoft.com/office/powerpoint/2010/main" val="256773221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9144000" cy="6555641"/>
          </a:xfrm>
          <a:prstGeom prst="rect">
            <a:avLst/>
          </a:prstGeom>
        </p:spPr>
        <p:txBody>
          <a:bodyPr wrap="square">
            <a:spAutoFit/>
          </a:bodyPr>
          <a:lstStyle/>
          <a:p>
            <a:pPr indent="530225" algn="just"/>
            <a:r>
              <a:rPr lang="ru-RU" sz="2800" dirty="0">
                <a:latin typeface="Times New Roman" pitchFamily="18" charset="0"/>
                <a:cs typeface="Times New Roman" pitchFamily="18" charset="0"/>
              </a:rPr>
              <a:t>Поскольку подбор объектов в составе инвестиционного портфеля осуществляется в соответствии с предпочтениями инвесторов, суще­ствует связь между типом инвестора и типом портфеля. Так, консер­вативному инвестору соответствует высоконадежный, но низкодоход­ный портфель, умеренному — диверсифицированный портфель, аг­рессивному — высокодоходный, но рискованный портфель</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indent="530225" algn="just"/>
            <a:r>
              <a:rPr lang="ru-RU" sz="2800" dirty="0">
                <a:latin typeface="Times New Roman" pitchFamily="18" charset="0"/>
                <a:cs typeface="Times New Roman" pitchFamily="18" charset="0"/>
              </a:rPr>
              <a:t>Принципы формирования	портфеля</a:t>
            </a:r>
          </a:p>
          <a:p>
            <a:pPr indent="530225" algn="just"/>
            <a:r>
              <a:rPr lang="ru-RU" sz="2800" dirty="0">
                <a:latin typeface="Times New Roman" pitchFamily="18" charset="0"/>
                <a:cs typeface="Times New Roman" pitchFamily="18" charset="0"/>
              </a:rPr>
              <a:t>Анализ различных теорий портфельного инвестирования свиде­тельствует о том, что в основу формирования инвестиционного порт­феля должны быть положены определенные принципы. К основным из них можно отнести:</a:t>
            </a:r>
          </a:p>
        </p:txBody>
      </p:sp>
    </p:spTree>
    <p:extLst>
      <p:ext uri="{BB962C8B-B14F-4D97-AF65-F5344CB8AC3E}">
        <p14:creationId xmlns:p14="http://schemas.microsoft.com/office/powerpoint/2010/main" val="7200388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370</TotalTime>
  <Words>25945</Words>
  <Application>Microsoft Office PowerPoint</Application>
  <PresentationFormat>Экран (4:3)</PresentationFormat>
  <Paragraphs>1171</Paragraphs>
  <Slides>213</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213</vt:i4>
      </vt:variant>
    </vt:vector>
  </HeadingPairs>
  <TitlesOfParts>
    <vt:vector size="215" baseType="lpstr">
      <vt:lpstr>Аспект</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dc:creator>
  <cp:lastModifiedBy>Антон</cp:lastModifiedBy>
  <cp:revision>24</cp:revision>
  <dcterms:created xsi:type="dcterms:W3CDTF">2011-04-06T23:14:32Z</dcterms:created>
  <dcterms:modified xsi:type="dcterms:W3CDTF">2011-04-10T22:41:11Z</dcterms:modified>
</cp:coreProperties>
</file>