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C296E7E-5699-481B-94EB-FE00C592FE2C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E2DDD39-D947-49B3-9B04-9693D542F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6E7E-5699-481B-94EB-FE00C592FE2C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DD39-D947-49B3-9B04-9693D542F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6E7E-5699-481B-94EB-FE00C592FE2C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DD39-D947-49B3-9B04-9693D542F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6E7E-5699-481B-94EB-FE00C592FE2C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DD39-D947-49B3-9B04-9693D542F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6E7E-5699-481B-94EB-FE00C592FE2C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DD39-D947-49B3-9B04-9693D542F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6E7E-5699-481B-94EB-FE00C592FE2C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DD39-D947-49B3-9B04-9693D542F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C296E7E-5699-481B-94EB-FE00C592FE2C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E2DDD39-D947-49B3-9B04-9693D542F3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C296E7E-5699-481B-94EB-FE00C592FE2C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E2DDD39-D947-49B3-9B04-9693D542F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6E7E-5699-481B-94EB-FE00C592FE2C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DD39-D947-49B3-9B04-9693D542F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6E7E-5699-481B-94EB-FE00C592FE2C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DD39-D947-49B3-9B04-9693D542F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6E7E-5699-481B-94EB-FE00C592FE2C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DD39-D947-49B3-9B04-9693D542F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C296E7E-5699-481B-94EB-FE00C592FE2C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E2DDD39-D947-49B3-9B04-9693D542F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История развития компьютерных средств обучения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57620" y="4286256"/>
            <a:ext cx="4953000" cy="17526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Подготовила:</a:t>
            </a:r>
          </a:p>
          <a:p>
            <a:pPr algn="r"/>
            <a:r>
              <a:rPr lang="ru-RU" dirty="0" smtClean="0"/>
              <a:t>Студентка 2 курса</a:t>
            </a:r>
          </a:p>
          <a:p>
            <a:pPr algn="r"/>
            <a:r>
              <a:rPr lang="ru-RU" dirty="0" smtClean="0"/>
              <a:t>Первухина Алина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083967f4d8e08b4be2a407e9ed2b447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hlinkClick r:id="rId2" action="ppaction://hlinksldjump"/>
              </a:rPr>
              <a:t>Введение</a:t>
            </a: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История развития компьютерных средств </a:t>
            </a:r>
            <a:r>
              <a:rPr lang="ru-RU" dirty="0" smtClean="0">
                <a:hlinkClick r:id="rId3" action="ppaction://hlinksldjump"/>
              </a:rPr>
              <a:t>обучения</a:t>
            </a:r>
            <a:endParaRPr lang="ru-RU" dirty="0" smtClean="0"/>
          </a:p>
          <a:p>
            <a:r>
              <a:rPr lang="ru-RU" dirty="0" smtClean="0">
                <a:hlinkClick r:id="rId4" action="ppaction://hlinksldjump"/>
              </a:rPr>
              <a:t>Автоматизированные компьютерные технологии обучения</a:t>
            </a:r>
            <a:endParaRPr lang="ru-RU" dirty="0" smtClean="0"/>
          </a:p>
          <a:p>
            <a:r>
              <a:rPr lang="ru-RU" dirty="0" smtClean="0">
                <a:hlinkClick r:id="rId5" action="ppaction://hlinksldjump"/>
              </a:rPr>
              <a:t>Мультимедийные компьютерные технологии обучения</a:t>
            </a:r>
            <a:endParaRPr lang="ru-RU" dirty="0" smtClean="0"/>
          </a:p>
          <a:p>
            <a:r>
              <a:rPr lang="ru-RU" dirty="0" smtClean="0">
                <a:hlinkClick r:id="rId6" action="ppaction://hlinksldjump"/>
              </a:rPr>
              <a:t>Сетевые компьютерные технологии обучения</a:t>
            </a:r>
            <a:endParaRPr lang="ru-RU" dirty="0" smtClean="0"/>
          </a:p>
          <a:p>
            <a:r>
              <a:rPr lang="ru-RU" dirty="0" smtClean="0">
                <a:hlinkClick r:id="rId7" action="ppaction://hlinksldjump"/>
              </a:rPr>
              <a:t>Заключение</a:t>
            </a:r>
            <a:endParaRPr lang="ru-RU" dirty="0" smtClean="0"/>
          </a:p>
          <a:p>
            <a:r>
              <a:rPr lang="ru-RU" dirty="0" smtClean="0">
                <a:hlinkClick r:id="rId8" action="ppaction://hlinksldjump"/>
              </a:rPr>
              <a:t>Список использованной литературы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Вторая половина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века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ознаменовалась такими открытиями,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которые оказали очень сильное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влияние на развитие всех сторон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жизни общества. Это в первую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очередь относится к появлению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персонального компьютера и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современных средств коммуникации.</a:t>
            </a:r>
          </a:p>
          <a:p>
            <a:pPr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Компьютерные технологии, 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появившиеся в середине ХХ века 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дали мощный толчок развитию 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образовательных технологий на 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основе информационных и 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коммуникационных технологий.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643182"/>
            <a:ext cx="3990986" cy="2985383"/>
          </a:xfrm>
          <a:prstGeom prst="rect">
            <a:avLst/>
          </a:prstGeom>
        </p:spPr>
      </p:pic>
      <p:sp>
        <p:nvSpPr>
          <p:cNvPr id="6" name="Управляющая кнопка: далее 5">
            <a:hlinkClick r:id="rId3" action="ppaction://hlinksldjump" highlightClick="1"/>
          </p:cNvPr>
          <p:cNvSpPr/>
          <p:nvPr/>
        </p:nvSpPr>
        <p:spPr>
          <a:xfrm>
            <a:off x="8143900" y="6072206"/>
            <a:ext cx="285752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История развитию компьютерных средств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643042" y="2428868"/>
            <a:ext cx="6143668" cy="135732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Периоды развития компьютерных технологий обучения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 flipV="1">
            <a:off x="1142976" y="3571876"/>
            <a:ext cx="1000132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3894133" y="4535495"/>
            <a:ext cx="135732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H="1">
            <a:off x="7071536" y="3715546"/>
            <a:ext cx="928694" cy="9271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285720" y="4500570"/>
            <a:ext cx="2643206" cy="1285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Автоматизированные компьютерные технологии обучения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214678" y="5214950"/>
            <a:ext cx="2714644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Компьютерные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мультимедийные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технологии обучения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215074" y="4643446"/>
            <a:ext cx="2643206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Сетевые компьютерные технологии обучения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Управляющая кнопка: далее 22">
            <a:hlinkClick r:id="rId2" action="ppaction://hlinksldjump" highlightClick="1"/>
          </p:cNvPr>
          <p:cNvSpPr/>
          <p:nvPr/>
        </p:nvSpPr>
        <p:spPr>
          <a:xfrm>
            <a:off x="8358214" y="6357958"/>
            <a:ext cx="428628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Автоматизированные компьютерные технологии обучения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В настоящее время </a:t>
            </a:r>
            <a:r>
              <a:rPr lang="ru-RU" dirty="0" smtClean="0"/>
              <a:t>трудно</a:t>
            </a:r>
          </a:p>
          <a:p>
            <a:pPr algn="just">
              <a:buNone/>
            </a:pPr>
            <a:r>
              <a:rPr lang="ru-RU" dirty="0" smtClean="0"/>
              <a:t>оспаривать </a:t>
            </a:r>
            <a:r>
              <a:rPr lang="ru-RU" dirty="0" smtClean="0"/>
              <a:t>значимость </a:t>
            </a:r>
            <a:r>
              <a:rPr lang="ru-RU" dirty="0" smtClean="0"/>
              <a:t>первых</a:t>
            </a:r>
          </a:p>
          <a:p>
            <a:pPr algn="just">
              <a:buNone/>
            </a:pPr>
            <a:r>
              <a:rPr lang="ru-RU" dirty="0" smtClean="0"/>
              <a:t>шагов применения</a:t>
            </a:r>
          </a:p>
          <a:p>
            <a:pPr algn="just">
              <a:buNone/>
            </a:pPr>
            <a:r>
              <a:rPr lang="ru-RU" dirty="0" smtClean="0"/>
              <a:t>компьютеров </a:t>
            </a:r>
            <a:r>
              <a:rPr lang="ru-RU" dirty="0" smtClean="0"/>
              <a:t>в </a:t>
            </a:r>
            <a:r>
              <a:rPr lang="ru-RU" dirty="0" smtClean="0"/>
              <a:t>обучении,</a:t>
            </a:r>
          </a:p>
          <a:p>
            <a:pPr algn="just">
              <a:buNone/>
            </a:pPr>
            <a:r>
              <a:rPr lang="ru-RU" dirty="0" smtClean="0"/>
              <a:t>поскольку именно</a:t>
            </a:r>
          </a:p>
          <a:p>
            <a:pPr algn="just">
              <a:buNone/>
            </a:pPr>
            <a:r>
              <a:rPr lang="ru-RU" dirty="0" smtClean="0"/>
              <a:t>компьютеры </a:t>
            </a:r>
            <a:r>
              <a:rPr lang="ru-RU" dirty="0" smtClean="0"/>
              <a:t>и </a:t>
            </a:r>
            <a:r>
              <a:rPr lang="ru-RU" dirty="0" smtClean="0"/>
              <a:t>гибкие</a:t>
            </a:r>
          </a:p>
          <a:p>
            <a:pPr algn="just">
              <a:buNone/>
            </a:pPr>
            <a:r>
              <a:rPr lang="ru-RU" dirty="0" smtClean="0"/>
              <a:t>алгоритмы</a:t>
            </a:r>
            <a:r>
              <a:rPr lang="ru-RU" dirty="0" smtClean="0"/>
              <a:t>, используемые </a:t>
            </a:r>
            <a:r>
              <a:rPr lang="ru-RU" dirty="0" smtClean="0"/>
              <a:t>при</a:t>
            </a:r>
          </a:p>
          <a:p>
            <a:pPr algn="just">
              <a:buNone/>
            </a:pPr>
            <a:r>
              <a:rPr lang="ru-RU" dirty="0" smtClean="0"/>
              <a:t>разработке </a:t>
            </a:r>
            <a:r>
              <a:rPr lang="ru-RU" dirty="0" smtClean="0"/>
              <a:t>практически </a:t>
            </a:r>
            <a:r>
              <a:rPr lang="ru-RU" dirty="0" smtClean="0"/>
              <a:t>всех</a:t>
            </a:r>
          </a:p>
          <a:p>
            <a:pPr algn="just">
              <a:buNone/>
            </a:pPr>
            <a:r>
              <a:rPr lang="ru-RU" dirty="0" smtClean="0"/>
              <a:t>педагогических программных</a:t>
            </a:r>
          </a:p>
          <a:p>
            <a:pPr algn="just">
              <a:buNone/>
            </a:pPr>
            <a:r>
              <a:rPr lang="ru-RU" dirty="0" smtClean="0"/>
              <a:t>средств</a:t>
            </a:r>
            <a:r>
              <a:rPr lang="ru-RU" dirty="0" smtClean="0"/>
              <a:t>, в настоящее </a:t>
            </a:r>
            <a:r>
              <a:rPr lang="ru-RU" dirty="0" smtClean="0"/>
              <a:t>время</a:t>
            </a:r>
          </a:p>
          <a:p>
            <a:pPr algn="just">
              <a:buNone/>
            </a:pPr>
            <a:r>
              <a:rPr lang="ru-RU" dirty="0" smtClean="0"/>
              <a:t>являются мощным</a:t>
            </a:r>
          </a:p>
          <a:p>
            <a:pPr algn="just">
              <a:buNone/>
            </a:pPr>
            <a:r>
              <a:rPr lang="ru-RU" dirty="0" smtClean="0"/>
              <a:t>сопровождением </a:t>
            </a:r>
            <a:r>
              <a:rPr lang="ru-RU" dirty="0" smtClean="0"/>
              <a:t>и </a:t>
            </a:r>
            <a:r>
              <a:rPr lang="ru-RU" dirty="0" smtClean="0"/>
              <a:t>поддержкой</a:t>
            </a:r>
          </a:p>
          <a:p>
            <a:pPr algn="just">
              <a:buNone/>
            </a:pPr>
            <a:r>
              <a:rPr lang="ru-RU" dirty="0" smtClean="0"/>
              <a:t>учебного </a:t>
            </a:r>
            <a:r>
              <a:rPr lang="ru-RU" dirty="0" smtClean="0"/>
              <a:t>процесса и </a:t>
            </a:r>
            <a:r>
              <a:rPr lang="ru-RU" dirty="0" smtClean="0"/>
              <a:t>технологий</a:t>
            </a:r>
          </a:p>
          <a:p>
            <a:pPr algn="just">
              <a:buNone/>
            </a:pPr>
            <a:r>
              <a:rPr lang="ru-RU" dirty="0" smtClean="0"/>
              <a:t>самообразования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5" name="Содержимое 4" descr="537f25a3a32b34.44775614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8" y="3071810"/>
            <a:ext cx="4197973" cy="2857520"/>
          </a:xfrm>
          <a:prstGeom prst="rect">
            <a:avLst/>
          </a:prstGeom>
        </p:spPr>
      </p:pic>
      <p:sp>
        <p:nvSpPr>
          <p:cNvPr id="6" name="Управляющая кнопка: далее 5">
            <a:hlinkClick r:id="rId3" action="ppaction://hlinksldjump" highlightClick="1"/>
          </p:cNvPr>
          <p:cNvSpPr/>
          <p:nvPr/>
        </p:nvSpPr>
        <p:spPr>
          <a:xfrm>
            <a:off x="8286776" y="6357958"/>
            <a:ext cx="357190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Мультимедийные компьютерные технологии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Мультимедиа технологии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способ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подготовки электронных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документов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включающих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визуальные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аудиоэффекты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Мультипрограммирование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различных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ситуаций под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единым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управлением интерактивного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программного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Мультимедиа программное</a:t>
            </a:r>
          </a:p>
          <a:p>
            <a:pPr>
              <a:buNone/>
            </a:pPr>
            <a:r>
              <a:rPr lang="ru-RU" dirty="0" smtClean="0"/>
              <a:t>средство – программный</a:t>
            </a:r>
          </a:p>
          <a:p>
            <a:pPr>
              <a:buNone/>
            </a:pPr>
            <a:r>
              <a:rPr lang="ru-RU" dirty="0" smtClean="0"/>
              <a:t>продукт </a:t>
            </a:r>
            <a:r>
              <a:rPr lang="ru-RU" dirty="0" smtClean="0"/>
              <a:t>(</a:t>
            </a:r>
            <a:r>
              <a:rPr lang="ru-RU" dirty="0" smtClean="0"/>
              <a:t>программное</a:t>
            </a:r>
          </a:p>
          <a:p>
            <a:pPr>
              <a:buNone/>
            </a:pPr>
            <a:r>
              <a:rPr lang="ru-RU" dirty="0" smtClean="0"/>
              <a:t>средство</a:t>
            </a:r>
            <a:r>
              <a:rPr lang="ru-RU" dirty="0" smtClean="0"/>
              <a:t>), в </a:t>
            </a:r>
            <a:r>
              <a:rPr lang="ru-RU" dirty="0" smtClean="0"/>
              <a:t>котором</a:t>
            </a:r>
          </a:p>
          <a:p>
            <a:pPr>
              <a:buNone/>
            </a:pPr>
            <a:r>
              <a:rPr lang="ru-RU" dirty="0" smtClean="0"/>
              <a:t>объединены </a:t>
            </a:r>
            <a:r>
              <a:rPr lang="ru-RU" dirty="0" smtClean="0"/>
              <a:t>различные </a:t>
            </a:r>
            <a:r>
              <a:rPr lang="ru-RU" dirty="0" smtClean="0"/>
              <a:t>виды</a:t>
            </a:r>
          </a:p>
          <a:p>
            <a:pPr>
              <a:buNone/>
            </a:pPr>
            <a:r>
              <a:rPr lang="ru-RU" dirty="0" smtClean="0"/>
              <a:t>информации </a:t>
            </a:r>
            <a:r>
              <a:rPr lang="ru-RU" dirty="0" smtClean="0"/>
              <a:t>- текст, </a:t>
            </a:r>
            <a:r>
              <a:rPr lang="ru-RU" dirty="0" smtClean="0"/>
              <a:t>звук,</a:t>
            </a:r>
          </a:p>
          <a:p>
            <a:pPr>
              <a:buNone/>
            </a:pPr>
            <a:r>
              <a:rPr lang="ru-RU" dirty="0" smtClean="0"/>
              <a:t>графика</a:t>
            </a:r>
            <a:r>
              <a:rPr lang="ru-RU" dirty="0" smtClean="0"/>
              <a:t>, видео, анимация.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b2ab8d41e455640062226576d63bc72d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8" y="2857496"/>
            <a:ext cx="4038600" cy="3028950"/>
          </a:xfrm>
          <a:prstGeom prst="rect">
            <a:avLst/>
          </a:prstGeom>
        </p:spPr>
      </p:pic>
      <p:sp>
        <p:nvSpPr>
          <p:cNvPr id="6" name="Управляющая кнопка: далее 5">
            <a:hlinkClick r:id="rId3" action="ppaction://hlinksldjump" highlightClick="1"/>
          </p:cNvPr>
          <p:cNvSpPr/>
          <p:nvPr/>
        </p:nvSpPr>
        <p:spPr>
          <a:xfrm>
            <a:off x="8143900" y="6286520"/>
            <a:ext cx="428628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Сетевые компьютерные технологии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Технологии </a:t>
            </a:r>
            <a:r>
              <a:rPr lang="ru-RU" dirty="0" smtClean="0"/>
              <a:t>сетевого</a:t>
            </a:r>
          </a:p>
          <a:p>
            <a:pPr>
              <a:buNone/>
            </a:pPr>
            <a:r>
              <a:rPr lang="ru-RU" dirty="0" smtClean="0"/>
              <a:t>компьютерного обучения</a:t>
            </a:r>
          </a:p>
          <a:p>
            <a:pPr>
              <a:buNone/>
            </a:pPr>
            <a:r>
              <a:rPr lang="ru-RU" dirty="0" smtClean="0"/>
              <a:t>позволяют принципиально</a:t>
            </a:r>
          </a:p>
          <a:p>
            <a:pPr>
              <a:buNone/>
            </a:pPr>
            <a:r>
              <a:rPr lang="ru-RU" dirty="0" smtClean="0"/>
              <a:t>изменить </a:t>
            </a:r>
            <a:r>
              <a:rPr lang="ru-RU" dirty="0" smtClean="0"/>
              <a:t>отношение </a:t>
            </a:r>
            <a:r>
              <a:rPr lang="ru-RU" dirty="0" smtClean="0"/>
              <a:t>к</a:t>
            </a:r>
          </a:p>
          <a:p>
            <a:pPr>
              <a:buNone/>
            </a:pPr>
            <a:r>
              <a:rPr lang="ru-RU" dirty="0" smtClean="0"/>
              <a:t>получению образования,</a:t>
            </a:r>
          </a:p>
          <a:p>
            <a:pPr>
              <a:buNone/>
            </a:pPr>
            <a:r>
              <a:rPr lang="ru-RU" dirty="0" smtClean="0"/>
              <a:t>необходимости непрерывного</a:t>
            </a:r>
          </a:p>
          <a:p>
            <a:pPr>
              <a:buNone/>
            </a:pPr>
            <a:r>
              <a:rPr lang="ru-RU" dirty="0" smtClean="0"/>
              <a:t>повышения </a:t>
            </a:r>
            <a:r>
              <a:rPr lang="ru-RU" dirty="0" smtClean="0"/>
              <a:t>своего </a:t>
            </a:r>
            <a:r>
              <a:rPr lang="ru-RU" dirty="0" smtClean="0"/>
              <a:t>культурно</a:t>
            </a:r>
          </a:p>
          <a:p>
            <a:pPr>
              <a:buNone/>
            </a:pPr>
            <a:r>
              <a:rPr lang="ru-RU" dirty="0" smtClean="0"/>
              <a:t>образовательного </a:t>
            </a:r>
            <a:r>
              <a:rPr lang="ru-RU" dirty="0" smtClean="0"/>
              <a:t>уровня </a:t>
            </a:r>
            <a:r>
              <a:rPr lang="ru-RU" dirty="0" smtClean="0"/>
              <a:t>на</a:t>
            </a:r>
          </a:p>
          <a:p>
            <a:pPr>
              <a:buNone/>
            </a:pPr>
            <a:r>
              <a:rPr lang="ru-RU" dirty="0" smtClean="0"/>
              <a:t>протяжении </a:t>
            </a:r>
            <a:r>
              <a:rPr lang="ru-RU" dirty="0" smtClean="0"/>
              <a:t>всей своей жизни. </a:t>
            </a:r>
            <a:r>
              <a:rPr lang="ru-RU" dirty="0" smtClean="0"/>
              <a:t>В</a:t>
            </a:r>
          </a:p>
          <a:p>
            <a:pPr>
              <a:buNone/>
            </a:pPr>
            <a:r>
              <a:rPr lang="ru-RU" dirty="0" smtClean="0"/>
              <a:t>последнее </a:t>
            </a:r>
            <a:r>
              <a:rPr lang="ru-RU" dirty="0" smtClean="0"/>
              <a:t>время все </a:t>
            </a:r>
            <a:r>
              <a:rPr lang="ru-RU" dirty="0" smtClean="0"/>
              <a:t>чаще</a:t>
            </a:r>
          </a:p>
          <a:p>
            <a:pPr>
              <a:buNone/>
            </a:pPr>
            <a:r>
              <a:rPr lang="ru-RU" dirty="0" smtClean="0"/>
              <a:t>компьютерные сетевые</a:t>
            </a:r>
          </a:p>
          <a:p>
            <a:pPr>
              <a:buNone/>
            </a:pPr>
            <a:r>
              <a:rPr lang="ru-RU" dirty="0" smtClean="0"/>
              <a:t>технологии </a:t>
            </a:r>
            <a:r>
              <a:rPr lang="ru-RU" dirty="0" smtClean="0"/>
              <a:t>обучения </a:t>
            </a:r>
            <a:r>
              <a:rPr lang="ru-RU" dirty="0" smtClean="0"/>
              <a:t>называют</a:t>
            </a:r>
          </a:p>
          <a:p>
            <a:pPr>
              <a:buNone/>
            </a:pPr>
            <a:r>
              <a:rPr lang="ru-RU" dirty="0" err="1" smtClean="0"/>
              <a:t>Интернет-технологиями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обучения </a:t>
            </a:r>
            <a:r>
              <a:rPr lang="ru-RU" dirty="0" smtClean="0"/>
              <a:t>или </a:t>
            </a:r>
            <a:r>
              <a:rPr lang="ru-RU" dirty="0" err="1" smtClean="0"/>
              <a:t>E-leaming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i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14876" y="2857496"/>
            <a:ext cx="4090993" cy="3060192"/>
          </a:xfrm>
          <a:prstGeom prst="rect">
            <a:avLst/>
          </a:prstGeom>
        </p:spPr>
      </p:pic>
      <p:sp>
        <p:nvSpPr>
          <p:cNvPr id="6" name="Управляющая кнопка: далее 5">
            <a:hlinkClick r:id="rId3" action="ppaction://hlinksldjump" highlightClick="1"/>
          </p:cNvPr>
          <p:cNvSpPr/>
          <p:nvPr/>
        </p:nvSpPr>
        <p:spPr>
          <a:xfrm>
            <a:off x="8358214" y="6215082"/>
            <a:ext cx="357190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Внедрение более мощных </a:t>
            </a:r>
            <a:r>
              <a:rPr lang="ru-RU" dirty="0" smtClean="0"/>
              <a:t>и</a:t>
            </a:r>
          </a:p>
          <a:p>
            <a:pPr>
              <a:buNone/>
            </a:pPr>
            <a:r>
              <a:rPr lang="ru-RU" dirty="0" smtClean="0"/>
              <a:t>совершенных </a:t>
            </a:r>
            <a:r>
              <a:rPr lang="ru-RU" dirty="0" smtClean="0"/>
              <a:t>компьютеров </a:t>
            </a:r>
            <a:r>
              <a:rPr lang="ru-RU" dirty="0" smtClean="0"/>
              <a:t>и</a:t>
            </a:r>
          </a:p>
          <a:p>
            <a:pPr>
              <a:buNone/>
            </a:pPr>
            <a:r>
              <a:rPr lang="ru-RU" dirty="0" smtClean="0"/>
              <a:t>компьютерных </a:t>
            </a:r>
            <a:r>
              <a:rPr lang="ru-RU" dirty="0" smtClean="0"/>
              <a:t>сетей </a:t>
            </a:r>
            <a:r>
              <a:rPr lang="ru-RU" dirty="0" smtClean="0"/>
              <a:t>способствует</a:t>
            </a:r>
          </a:p>
          <a:p>
            <a:pPr>
              <a:buNone/>
            </a:pPr>
            <a:r>
              <a:rPr lang="ru-RU" dirty="0" smtClean="0"/>
              <a:t>развитию предпосылок</a:t>
            </a:r>
          </a:p>
          <a:p>
            <a:pPr>
              <a:buNone/>
            </a:pPr>
            <a:r>
              <a:rPr lang="ru-RU" dirty="0" smtClean="0"/>
              <a:t>необходимости интенсивного</a:t>
            </a:r>
          </a:p>
          <a:p>
            <a:pPr>
              <a:buNone/>
            </a:pPr>
            <a:r>
              <a:rPr lang="ru-RU" dirty="0" smtClean="0"/>
              <a:t>развития </a:t>
            </a:r>
            <a:r>
              <a:rPr lang="ru-RU" dirty="0" smtClean="0"/>
              <a:t>и </a:t>
            </a:r>
            <a:r>
              <a:rPr lang="ru-RU" dirty="0" smtClean="0"/>
              <a:t>внедрения</a:t>
            </a:r>
          </a:p>
          <a:p>
            <a:pPr>
              <a:buNone/>
            </a:pPr>
            <a:r>
              <a:rPr lang="ru-RU" dirty="0" smtClean="0"/>
              <a:t>инновационных </a:t>
            </a:r>
            <a:r>
              <a:rPr lang="ru-RU" dirty="0" smtClean="0"/>
              <a:t>процессов </a:t>
            </a:r>
            <a:r>
              <a:rPr lang="ru-RU" dirty="0" smtClean="0"/>
              <a:t>в</a:t>
            </a:r>
          </a:p>
          <a:p>
            <a:pPr>
              <a:buNone/>
            </a:pPr>
            <a:r>
              <a:rPr lang="ru-RU" dirty="0" smtClean="0"/>
              <a:t>образование</a:t>
            </a:r>
            <a:r>
              <a:rPr lang="ru-RU" dirty="0" smtClean="0"/>
              <a:t>, поиска </a:t>
            </a:r>
            <a:r>
              <a:rPr lang="ru-RU" dirty="0" smtClean="0"/>
              <a:t>современных</a:t>
            </a:r>
          </a:p>
          <a:p>
            <a:pPr>
              <a:buNone/>
            </a:pPr>
            <a:r>
              <a:rPr lang="ru-RU" dirty="0" smtClean="0"/>
              <a:t>технологий </a:t>
            </a:r>
            <a:r>
              <a:rPr lang="ru-RU" dirty="0" smtClean="0"/>
              <a:t>обучения, </a:t>
            </a:r>
            <a:r>
              <a:rPr lang="ru-RU" dirty="0" smtClean="0"/>
              <a:t>основанных</a:t>
            </a:r>
          </a:p>
          <a:p>
            <a:pPr>
              <a:buNone/>
            </a:pPr>
            <a:r>
              <a:rPr lang="ru-RU" dirty="0" smtClean="0"/>
              <a:t>на </a:t>
            </a:r>
            <a:r>
              <a:rPr lang="ru-RU" dirty="0" smtClean="0"/>
              <a:t>самообразовании </a:t>
            </a:r>
            <a:r>
              <a:rPr lang="ru-RU" dirty="0" smtClean="0"/>
              <a:t>и</a:t>
            </a:r>
          </a:p>
          <a:p>
            <a:pPr>
              <a:buNone/>
            </a:pPr>
            <a:r>
              <a:rPr lang="ru-RU" dirty="0" smtClean="0"/>
              <a:t>проектировании собственной</a:t>
            </a:r>
          </a:p>
          <a:p>
            <a:pPr>
              <a:buNone/>
            </a:pPr>
            <a:r>
              <a:rPr lang="ru-RU" dirty="0" smtClean="0"/>
              <a:t>траектории </a:t>
            </a:r>
            <a:r>
              <a:rPr lang="ru-RU" dirty="0" smtClean="0"/>
              <a:t>обучения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Развитие сетевых </a:t>
            </a:r>
            <a:r>
              <a:rPr lang="ru-RU" dirty="0" smtClean="0"/>
              <a:t>технологий</a:t>
            </a:r>
          </a:p>
          <a:p>
            <a:pPr>
              <a:buNone/>
            </a:pPr>
            <a:r>
              <a:rPr lang="ru-RU" dirty="0" smtClean="0"/>
              <a:t>взаимодействия </a:t>
            </a:r>
            <a:r>
              <a:rPr lang="ru-RU" dirty="0" smtClean="0"/>
              <a:t>дали толчок </a:t>
            </a:r>
            <a:r>
              <a:rPr lang="ru-RU" dirty="0" smtClean="0"/>
              <a:t>к</a:t>
            </a:r>
          </a:p>
          <a:p>
            <a:pPr>
              <a:buNone/>
            </a:pPr>
            <a:r>
              <a:rPr lang="ru-RU" dirty="0" smtClean="0"/>
              <a:t>развитию </a:t>
            </a:r>
            <a:r>
              <a:rPr lang="ru-RU" dirty="0" smtClean="0"/>
              <a:t>новых технологий </a:t>
            </a:r>
            <a:r>
              <a:rPr lang="ru-RU" dirty="0" smtClean="0"/>
              <a:t>обучения</a:t>
            </a:r>
          </a:p>
          <a:p>
            <a:pPr>
              <a:buFontTx/>
              <a:buChar char="-"/>
            </a:pPr>
            <a:r>
              <a:rPr lang="ru-RU" dirty="0" smtClean="0"/>
              <a:t>компьютерных дистанционных</a:t>
            </a:r>
          </a:p>
          <a:p>
            <a:pPr>
              <a:buNone/>
            </a:pPr>
            <a:r>
              <a:rPr lang="ru-RU" dirty="0" smtClean="0"/>
              <a:t>технологий </a:t>
            </a:r>
            <a:r>
              <a:rPr lang="ru-RU" dirty="0" smtClean="0"/>
              <a:t>обучения.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726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199" y="2857496"/>
            <a:ext cx="4323379" cy="3105395"/>
          </a:xfrm>
          <a:prstGeom prst="rect">
            <a:avLst/>
          </a:prstGeom>
        </p:spPr>
      </p:pic>
      <p:sp>
        <p:nvSpPr>
          <p:cNvPr id="6" name="Управляющая кнопка: далее 5">
            <a:hlinkClick r:id="rId3" action="ppaction://hlinksldjump" highlightClick="1"/>
          </p:cNvPr>
          <p:cNvSpPr/>
          <p:nvPr/>
        </p:nvSpPr>
        <p:spPr>
          <a:xfrm>
            <a:off x="8286776" y="6286520"/>
            <a:ext cx="428628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Список использованной литературы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624078" lvl="0" indent="-514350">
              <a:buFont typeface="+mj-lt"/>
              <a:buAutoNum type="arabicPeriod"/>
            </a:pPr>
            <a:r>
              <a:rPr lang="ru-RU" i="1" dirty="0" err="1" smtClean="0"/>
              <a:t>Барышкин</a:t>
            </a:r>
            <a:r>
              <a:rPr lang="ru-RU" i="1" dirty="0" smtClean="0"/>
              <a:t> А. Г., Шубина Т. В., Резник Н. А.</a:t>
            </a:r>
            <a:r>
              <a:rPr lang="ru-RU" dirty="0" smtClean="0"/>
              <a:t>Компьютерные презентации на уроке математики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i="1" dirty="0" smtClean="0"/>
              <a:t>Башмаков А. И., Башмаков И. А.</a:t>
            </a:r>
            <a:r>
              <a:rPr lang="ru-RU" dirty="0" smtClean="0"/>
              <a:t> Разработка компьютерных учебников и обучающих систем. М.:2003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i="1" dirty="0" err="1" smtClean="0"/>
              <a:t>Галеев</a:t>
            </a:r>
            <a:r>
              <a:rPr lang="ru-RU" i="1" dirty="0" smtClean="0"/>
              <a:t> И.Х.</a:t>
            </a:r>
            <a:r>
              <a:rPr lang="ru-RU" dirty="0" smtClean="0"/>
              <a:t> О систематизации учебных компьютерных средств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dirty="0" err="1" smtClean="0"/>
              <a:t>Мархель</a:t>
            </a:r>
            <a:r>
              <a:rPr lang="ru-RU" dirty="0" smtClean="0"/>
              <a:t> И.И. Компьютерная технология обучения.// Педагогика. – 1990.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i="1" dirty="0" err="1" smtClean="0"/>
              <a:t>Машбиц</a:t>
            </a:r>
            <a:r>
              <a:rPr lang="ru-RU" i="1" dirty="0" smtClean="0"/>
              <a:t> Е. И.</a:t>
            </a:r>
            <a:r>
              <a:rPr lang="ru-RU" dirty="0" smtClean="0"/>
              <a:t> Психолого-педагогические проблемы компьютеризации обучения. М.: 1988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i="1" dirty="0" smtClean="0"/>
              <a:t>Пак Н. И.</a:t>
            </a:r>
            <a:r>
              <a:rPr lang="ru-RU" dirty="0" smtClean="0"/>
              <a:t> Нелинейные технологии обучения в условиях информатизации / -  Красноярск, РИО КГПУ, 2004.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i="1" dirty="0" smtClean="0"/>
              <a:t>Сосновский В. И.</a:t>
            </a:r>
            <a:r>
              <a:rPr lang="ru-RU" dirty="0" smtClean="0"/>
              <a:t> Технические и аудиовизуальные средства обучения: принцип системности и практика. Новосибирск: 2004.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i="1" dirty="0" err="1" smtClean="0"/>
              <a:t>Тыщенко</a:t>
            </a:r>
            <a:r>
              <a:rPr lang="ru-RU" i="1" dirty="0" smtClean="0"/>
              <a:t> О.Б.</a:t>
            </a:r>
            <a:r>
              <a:rPr lang="ru-RU" dirty="0" smtClean="0"/>
              <a:t> Новое средство компьютерного обучения - электронный учебник // Компьютеры в учебном процессе, 1999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i="1" dirty="0" err="1" smtClean="0"/>
              <a:t>Христочевский</a:t>
            </a:r>
            <a:r>
              <a:rPr lang="ru-RU" i="1" dirty="0" smtClean="0"/>
              <a:t> С.А</a:t>
            </a:r>
            <a:r>
              <a:rPr lang="ru-RU" dirty="0" smtClean="0"/>
              <a:t>. Электронные </a:t>
            </a:r>
            <a:r>
              <a:rPr lang="ru-RU" dirty="0" err="1" smtClean="0"/>
              <a:t>мультимедийные</a:t>
            </a:r>
            <a:r>
              <a:rPr lang="ru-RU" dirty="0" smtClean="0"/>
              <a:t> учебники и энциклопедии. // Информатика и образование, 2000, №2, стр. 70–77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i="1" dirty="0" err="1" smtClean="0"/>
              <a:t>Энтина</a:t>
            </a:r>
            <a:r>
              <a:rPr lang="ru-RU" i="1" dirty="0" smtClean="0"/>
              <a:t> С. Б. </a:t>
            </a:r>
            <a:r>
              <a:rPr lang="ru-RU" dirty="0" smtClean="0"/>
              <a:t>Об одном довольно простом и полезном использовании ИКТ на уроке математики.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8143900" y="6072206"/>
            <a:ext cx="42862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65</TotalTime>
  <Words>343</Words>
  <Application>Microsoft Office PowerPoint</Application>
  <PresentationFormat>Экран (4:3)</PresentationFormat>
  <Paragraphs>111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Городская</vt:lpstr>
      <vt:lpstr>История развития компьютерных средств обучения</vt:lpstr>
      <vt:lpstr>Содержание</vt:lpstr>
      <vt:lpstr>Введение </vt:lpstr>
      <vt:lpstr>История развитию компьютерных средств обучения</vt:lpstr>
      <vt:lpstr>Автоматизированные компьютерные технологии обучения</vt:lpstr>
      <vt:lpstr>Мультимедийные компьютерные технологии обучения</vt:lpstr>
      <vt:lpstr>Сетевые компьютерные технологии обучения</vt:lpstr>
      <vt:lpstr>Заключение </vt:lpstr>
      <vt:lpstr>Список использованной литературы</vt:lpstr>
      <vt:lpstr>Слайд 10</vt:lpstr>
    </vt:vector>
  </TitlesOfParts>
  <Company>СКФУ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развития компьютерных средств обучения</dc:title>
  <dc:creator>Студент</dc:creator>
  <cp:lastModifiedBy>1</cp:lastModifiedBy>
  <cp:revision>8</cp:revision>
  <dcterms:created xsi:type="dcterms:W3CDTF">2015-10-09T09:39:42Z</dcterms:created>
  <dcterms:modified xsi:type="dcterms:W3CDTF">2015-10-09T13:48:59Z</dcterms:modified>
</cp:coreProperties>
</file>