
<file path=[Content_Types].xml><?xml version="1.0" encoding="utf-8"?>
<Types xmlns="http://schemas.openxmlformats.org/package/2006/content-types">
  <Default Extension="bin" ContentType="application/vnd.ms-office.activeX"/>
  <Default Extension="mp3" ContentType="audio/unknown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tags/tag12.xml" ContentType="application/vnd.openxmlformats-officedocument.presentationml.tags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tags/tag13.xml" ContentType="application/vnd.openxmlformats-officedocument.presentationml.tags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tags/tag14.xml" ContentType="application/vnd.openxmlformats-officedocument.presentationml.tags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67" r:id="rId3"/>
    <p:sldId id="261" r:id="rId4"/>
    <p:sldId id="263" r:id="rId5"/>
    <p:sldId id="265" r:id="rId6"/>
    <p:sldId id="270" r:id="rId7"/>
    <p:sldId id="272" r:id="rId8"/>
    <p:sldId id="275" r:id="rId9"/>
    <p:sldId id="277" r:id="rId10"/>
    <p:sldId id="279" r:id="rId11"/>
    <p:sldId id="281" r:id="rId12"/>
    <p:sldId id="283" r:id="rId13"/>
    <p:sldId id="285" r:id="rId14"/>
    <p:sldId id="290" r:id="rId15"/>
    <p:sldId id="292" r:id="rId16"/>
    <p:sldId id="295" r:id="rId17"/>
    <p:sldId id="299" r:id="rId18"/>
    <p:sldId id="257" r:id="rId19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4ED"/>
    <a:srgbClr val="F2D2D2"/>
    <a:srgbClr val="E3DBCF"/>
    <a:srgbClr val="9BBEE9"/>
    <a:srgbClr val="7F7CBE"/>
    <a:srgbClr val="7BAFBF"/>
    <a:srgbClr val="E1DFC1"/>
    <a:srgbClr val="F4F4EC"/>
    <a:srgbClr val="000000"/>
    <a:srgbClr val="BAE6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652" autoAdjust="0"/>
  </p:normalViewPr>
  <p:slideViewPr>
    <p:cSldViewPr>
      <p:cViewPr varScale="1">
        <p:scale>
          <a:sx n="84" d="100"/>
          <a:sy n="84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06/relationships/vbaProject" Target="vbaProject.bin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Версия от 25.11.2014 г. Последнюю версию конструктора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 smtClean="0"/>
              <a:t>Хофманом</a:t>
            </a:r>
            <a:r>
              <a:rPr lang="ru-RU" dirty="0" smtClean="0"/>
              <a:t> (</a:t>
            </a:r>
            <a:r>
              <a:rPr lang="ru-RU" dirty="0" err="1" smtClean="0"/>
              <a:t>Hans</a:t>
            </a:r>
            <a:r>
              <a:rPr lang="ru-RU" dirty="0" smtClean="0"/>
              <a:t> </a:t>
            </a:r>
            <a:r>
              <a:rPr lang="ru-RU" dirty="0" err="1" smtClean="0"/>
              <a:t>Werner</a:t>
            </a:r>
            <a:r>
              <a:rPr lang="ru-RU" dirty="0" smtClean="0"/>
              <a:t> </a:t>
            </a:r>
            <a:r>
              <a:rPr lang="ru-RU" dirty="0" err="1" smtClean="0"/>
              <a:t>Hofmann</a:t>
            </a:r>
            <a:r>
              <a:rPr lang="ru-RU" dirty="0" smtClean="0"/>
              <a:t> </a:t>
            </a:r>
            <a:r>
              <a:rPr lang="en-US" dirty="0" smtClean="0"/>
              <a:t>hw@lemitec.de</a:t>
            </a:r>
            <a:r>
              <a:rPr lang="ru-RU" dirty="0" smtClean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по предмету, теме</a:t>
            </a:r>
            <a:endParaRPr lang="ru-RU" sz="3200" dirty="0">
              <a:latin typeface="Arial" charset="0"/>
            </a:endParaRP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дание и отве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1276672" y="198120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1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1276672" y="2615164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2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4" hasCustomPrompt="1"/>
          </p:nvPr>
        </p:nvSpPr>
        <p:spPr>
          <a:xfrm>
            <a:off x="1276672" y="3249128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3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5" hasCustomPrompt="1"/>
          </p:nvPr>
        </p:nvSpPr>
        <p:spPr>
          <a:xfrm>
            <a:off x="1276672" y="3883092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4</a:t>
            </a:r>
          </a:p>
        </p:txBody>
      </p:sp>
      <p:sp>
        <p:nvSpPr>
          <p:cNvPr id="10" name="Содержимое 2"/>
          <p:cNvSpPr>
            <a:spLocks noGrp="1"/>
          </p:cNvSpPr>
          <p:nvPr>
            <p:ph idx="16" hasCustomPrompt="1"/>
          </p:nvPr>
        </p:nvSpPr>
        <p:spPr>
          <a:xfrm>
            <a:off x="1276672" y="4517056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5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17" hasCustomPrompt="1"/>
          </p:nvPr>
        </p:nvSpPr>
        <p:spPr>
          <a:xfrm>
            <a:off x="1276672" y="515102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еремещаемые объе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580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вод от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1"/>
            <a:ext cx="7704856" cy="324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04856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03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нформацион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66800" y="304800"/>
            <a:ext cx="7543800" cy="1431925"/>
          </a:xfrm>
        </p:spPr>
        <p:txBody>
          <a:bodyPr anchor="t"/>
          <a:lstStyle>
            <a:lvl1pPr>
              <a:defRPr b="0"/>
            </a:lvl1pPr>
          </a:lstStyle>
          <a:p>
            <a:r>
              <a:rPr lang="ru-RU" dirty="0" smtClean="0"/>
              <a:t>Текст заголовка</a:t>
            </a:r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0"/>
            <a:ext cx="7643192" cy="39604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9811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58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05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0131662-8875-4E84-BC6B-F057167AD8AA}" type="datetimeFigureOut">
              <a:rPr lang="ru-RU" smtClean="0"/>
              <a:pPr/>
              <a:t>07.06.2018</a:t>
            </a:fld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audio" Target="NULL" TargetMode="External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control" Target="../activeX/activeX2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5.xml"/><Relationship Id="rId5" Type="http://schemas.openxmlformats.org/officeDocument/2006/relationships/control" Target="../activeX/activeX4.xml"/><Relationship Id="rId4" Type="http://schemas.openxmlformats.org/officeDocument/2006/relationships/control" Target="../activeX/activeX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control" Target="../activeX/activeX6.xml"/><Relationship Id="rId7" Type="http://schemas.openxmlformats.org/officeDocument/2006/relationships/image" Target="../media/image11.wmf"/><Relationship Id="rId2" Type="http://schemas.openxmlformats.org/officeDocument/2006/relationships/tags" Target="../tags/tag12.xml"/><Relationship Id="rId1" Type="http://schemas.openxmlformats.org/officeDocument/2006/relationships/vmlDrawing" Target="../drawings/vmlDrawing3.vml"/><Relationship Id="rId6" Type="http://schemas.openxmlformats.org/officeDocument/2006/relationships/slideLayout" Target="../slideLayouts/slideLayout4.xml"/><Relationship Id="rId5" Type="http://schemas.openxmlformats.org/officeDocument/2006/relationships/control" Target="../activeX/activeX8.xml"/><Relationship Id="rId4" Type="http://schemas.openxmlformats.org/officeDocument/2006/relationships/control" Target="../activeX/activeX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9.xml"/><Relationship Id="rId7" Type="http://schemas.openxmlformats.org/officeDocument/2006/relationships/image" Target="../media/image8.wmf"/><Relationship Id="rId2" Type="http://schemas.openxmlformats.org/officeDocument/2006/relationships/tags" Target="../tags/tag13.xml"/><Relationship Id="rId1" Type="http://schemas.openxmlformats.org/officeDocument/2006/relationships/vmlDrawing" Target="../drawings/vmlDrawing4.vml"/><Relationship Id="rId6" Type="http://schemas.openxmlformats.org/officeDocument/2006/relationships/slideLayout" Target="../slideLayouts/slideLayout4.xml"/><Relationship Id="rId5" Type="http://schemas.openxmlformats.org/officeDocument/2006/relationships/control" Target="../activeX/activeX11.xml"/><Relationship Id="rId4" Type="http://schemas.openxmlformats.org/officeDocument/2006/relationships/control" Target="../activeX/activeX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control" Target="../activeX/activeX12.xml"/><Relationship Id="rId7" Type="http://schemas.openxmlformats.org/officeDocument/2006/relationships/image" Target="../media/image13.png"/><Relationship Id="rId2" Type="http://schemas.openxmlformats.org/officeDocument/2006/relationships/tags" Target="../tags/tag14.xml"/><Relationship Id="rId1" Type="http://schemas.openxmlformats.org/officeDocument/2006/relationships/vmlDrawing" Target="../drawings/vmlDrawing5.vml"/><Relationship Id="rId6" Type="http://schemas.openxmlformats.org/officeDocument/2006/relationships/slideLayout" Target="../slideLayouts/slideLayout4.xml"/><Relationship Id="rId5" Type="http://schemas.openxmlformats.org/officeDocument/2006/relationships/control" Target="../activeX/activeX14.xml"/><Relationship Id="rId10" Type="http://schemas.openxmlformats.org/officeDocument/2006/relationships/image" Target="../media/image8.wmf"/><Relationship Id="rId4" Type="http://schemas.openxmlformats.org/officeDocument/2006/relationships/control" Target="../activeX/activeX13.xml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tags" Target="../tags/tag17.xml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20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image" Target="../media/image19.jpeg"/><Relationship Id="rId5" Type="http://schemas.openxmlformats.org/officeDocument/2006/relationships/tags" Target="../tags/tag19.xml"/><Relationship Id="rId10" Type="http://schemas.openxmlformats.org/officeDocument/2006/relationships/image" Target="../media/image18.jpeg"/><Relationship Id="rId4" Type="http://schemas.openxmlformats.org/officeDocument/2006/relationships/tags" Target="../tags/tag18.xml"/><Relationship Id="rId9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dirty="0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16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 dirty="0"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 dirty="0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</p:grpSp>
      <p:sp>
        <p:nvSpPr>
          <p:cNvPr id="28" name="Headline"/>
          <p:cNvSpPr/>
          <p:nvPr/>
        </p:nvSpPr>
        <p:spPr>
          <a:xfrm>
            <a:off x="3300413" y="1772816"/>
            <a:ext cx="2497800" cy="1323439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80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Тест</a:t>
            </a:r>
            <a:endParaRPr lang="ru-RU" sz="8000" b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9" name="Подзаголовок 2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«Мозговая атака»</a:t>
            </a:r>
            <a:endParaRPr lang="ru-RU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416" name="TextBox1" r:id="rId3" imgW="2952720" imgH="285840"/>
        </mc:Choice>
        <mc:Fallback>
          <p:control name="TextBox1" r:id="rId3" imgW="2952720" imgH="2858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86100" y="5435600"/>
                  <a:ext cx="2946400" cy="279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0411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 dirty="0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dirty="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 dirty="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2 бал.</a:t>
            </a:r>
            <a:endParaRPr lang="ru-RU" sz="1000" dirty="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1043608" y="116632"/>
            <a:ext cx="8100392" cy="1431925"/>
          </a:xfrm>
        </p:spPr>
        <p:txBody>
          <a:bodyPr/>
          <a:lstStyle/>
          <a:p>
            <a:pPr algn="ctr"/>
            <a:r>
              <a:rPr lang="ru-RU" sz="3600" dirty="0" smtClean="0"/>
              <a:t>Прослушайте отрывок из стихотворения. Выберите правильный ответ</a:t>
            </a:r>
            <a:endParaRPr lang="ru-RU" sz="3600" dirty="0"/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Л.Н. Толстой «Зайцы»</a:t>
            </a:r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 smtClean="0"/>
              <a:t>Н.А. Некрасов «Дедушка </a:t>
            </a:r>
            <a:r>
              <a:rPr lang="ru-RU" dirty="0" err="1" smtClean="0"/>
              <a:t>Мазай</a:t>
            </a:r>
            <a:r>
              <a:rPr lang="ru-RU" dirty="0" smtClean="0"/>
              <a:t> и зайцы»</a:t>
            </a:r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ru-RU" dirty="0" smtClean="0"/>
              <a:t>Салтыков-Щедрин «</a:t>
            </a:r>
            <a:r>
              <a:rPr lang="ru-RU" dirty="0" err="1" smtClean="0"/>
              <a:t>Здравомысленный</a:t>
            </a:r>
            <a:r>
              <a:rPr lang="ru-RU" dirty="0" smtClean="0"/>
              <a:t> заяц»</a:t>
            </a:r>
            <a:endParaRPr lang="ru-RU" dirty="0"/>
          </a:p>
        </p:txBody>
      </p:sp>
      <p:pic>
        <p:nvPicPr>
          <p:cNvPr id="39" name="Nekrasov_-_Dedushka_Mazaj_i_zajcy_(iPle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44724.9472" end="162708.93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72795" y="4581128"/>
            <a:ext cx="936104" cy="9361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245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7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5" name="Заголовок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Какая буква </a:t>
            </a:r>
            <a:r>
              <a:rPr lang="ru-RU" dirty="0"/>
              <a:t>пропущена в </a:t>
            </a:r>
            <a:r>
              <a:rPr lang="ru-RU" dirty="0" smtClean="0"/>
              <a:t>слове </a:t>
            </a:r>
            <a:r>
              <a:rPr lang="ru-RU" dirty="0" err="1" smtClean="0"/>
              <a:t>м_дведь</a:t>
            </a:r>
            <a:endParaRPr lang="ru-RU" dirty="0"/>
          </a:p>
        </p:txBody>
      </p:sp>
      <p:sp>
        <p:nvSpPr>
          <p:cNvPr id="26" name="Объект 2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</a:t>
            </a:r>
          </a:p>
        </p:txBody>
      </p:sp>
      <p:sp>
        <p:nvSpPr>
          <p:cNvPr id="27" name="Объект 2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/>
              <a:t>е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498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6" name="KAN 4"/>
          <p:cNvGrpSpPr/>
          <p:nvPr/>
        </p:nvGrpSpPr>
        <p:grpSpPr>
          <a:xfrm>
            <a:off x="444500" y="3937000"/>
            <a:ext cx="647700" cy="397510"/>
            <a:chOff x="444500" y="2032000"/>
            <a:chExt cx="647700" cy="397510"/>
          </a:xfrm>
        </p:grpSpPr>
        <p:sp>
          <p:nvSpPr>
            <p:cNvPr id="31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4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32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7" name="Заголовок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Вычисли выражение (2+2</a:t>
            </a:r>
            <a:r>
              <a:rPr lang="ru-RU" dirty="0" smtClean="0"/>
              <a:t>)*2</a:t>
            </a:r>
            <a:endParaRPr lang="ru-RU" dirty="0"/>
          </a:p>
        </p:txBody>
      </p:sp>
      <p:sp>
        <p:nvSpPr>
          <p:cNvPr id="38" name="Объект 3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39" name="Объект 38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40" name="Объект 39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41" name="Объект 40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146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889000" y="11701"/>
            <a:ext cx="8100392" cy="1431925"/>
          </a:xfrm>
        </p:spPr>
        <p:txBody>
          <a:bodyPr/>
          <a:lstStyle/>
          <a:p>
            <a:r>
              <a:rPr lang="ru-RU" sz="3200" dirty="0" smtClean="0"/>
              <a:t>Вот иголки и булавки выползают из под лавки</a:t>
            </a:r>
            <a:br>
              <a:rPr lang="ru-RU" sz="3200" dirty="0" smtClean="0"/>
            </a:br>
            <a:r>
              <a:rPr lang="ru-RU" sz="3200" dirty="0" smtClean="0"/>
              <a:t>На меня они глядят, молока они хотят</a:t>
            </a:r>
            <a:endParaRPr lang="ru-RU" sz="3200" dirty="0"/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Ёлка</a:t>
            </a:r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 smtClean="0"/>
              <a:t>Ёж</a:t>
            </a:r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ru-RU" dirty="0" smtClean="0"/>
              <a:t>Крапива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755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Выберите все правильные ответы!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grpSp>
        <p:nvGrpSpPr>
          <p:cNvPr id="19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4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5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20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1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6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7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7" name="KAN 4"/>
          <p:cNvGrpSpPr/>
          <p:nvPr/>
        </p:nvGrpSpPr>
        <p:grpSpPr>
          <a:xfrm>
            <a:off x="444500" y="3937000"/>
            <a:ext cx="647700" cy="397510"/>
            <a:chOff x="444500" y="2032000"/>
            <a:chExt cx="647700" cy="397510"/>
          </a:xfrm>
        </p:grpSpPr>
        <p:sp>
          <p:nvSpPr>
            <p:cNvPr id="32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4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33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Заголовок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Какие растения относятся к деревьям?</a:t>
            </a:r>
            <a:endParaRPr lang="ru-RU" dirty="0"/>
          </a:p>
        </p:txBody>
      </p:sp>
      <p:sp>
        <p:nvSpPr>
          <p:cNvPr id="39" name="Объект 3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Крыжовник</a:t>
            </a:r>
            <a:endParaRPr lang="ru-RU" dirty="0"/>
          </a:p>
        </p:txBody>
      </p:sp>
      <p:sp>
        <p:nvSpPr>
          <p:cNvPr id="40" name="Объект 39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 smtClean="0"/>
              <a:t>Дуб</a:t>
            </a:r>
            <a:endParaRPr lang="ru-RU" dirty="0"/>
          </a:p>
        </p:txBody>
      </p:sp>
      <p:sp>
        <p:nvSpPr>
          <p:cNvPr id="41" name="Объект 40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ru-RU" dirty="0" smtClean="0"/>
              <a:t>Берёза</a:t>
            </a:r>
            <a:endParaRPr lang="ru-RU" dirty="0"/>
          </a:p>
        </p:txBody>
      </p:sp>
      <p:sp>
        <p:nvSpPr>
          <p:cNvPr id="42" name="Объект 41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ru-RU" dirty="0" smtClean="0"/>
              <a:t>Смородина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934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Выберите все правильные ответы!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grpSp>
        <p:nvGrpSpPr>
          <p:cNvPr id="19" name="KAN 1"/>
          <p:cNvGrpSpPr/>
          <p:nvPr/>
        </p:nvGrpSpPr>
        <p:grpSpPr>
          <a:xfrm>
            <a:off x="1096966" y="2204864"/>
            <a:ext cx="647700" cy="397510"/>
            <a:chOff x="444500" y="2032000"/>
            <a:chExt cx="647700" cy="397510"/>
          </a:xfrm>
        </p:grpSpPr>
        <p:sp>
          <p:nvSpPr>
            <p:cNvPr id="14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 dirty="0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5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KAN 2"/>
          <p:cNvGrpSpPr/>
          <p:nvPr/>
        </p:nvGrpSpPr>
        <p:grpSpPr>
          <a:xfrm>
            <a:off x="8426450" y="2223914"/>
            <a:ext cx="647700" cy="397510"/>
            <a:chOff x="444500" y="2032000"/>
            <a:chExt cx="647700" cy="397510"/>
          </a:xfrm>
        </p:grpSpPr>
        <p:sp>
          <p:nvSpPr>
            <p:cNvPr id="20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 dirty="0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1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" name="KAN 3"/>
          <p:cNvGrpSpPr/>
          <p:nvPr/>
        </p:nvGrpSpPr>
        <p:grpSpPr>
          <a:xfrm>
            <a:off x="4722118" y="5783738"/>
            <a:ext cx="647700" cy="397510"/>
            <a:chOff x="444500" y="2032000"/>
            <a:chExt cx="647700" cy="397510"/>
          </a:xfrm>
        </p:grpSpPr>
        <p:sp>
          <p:nvSpPr>
            <p:cNvPr id="26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 dirty="0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7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2" name="Заголовок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Какие животные относятся к диким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808" y="2189723"/>
            <a:ext cx="2553803" cy="1596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182" y="2189723"/>
            <a:ext cx="2580624" cy="1591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300" y="4020700"/>
            <a:ext cx="2601293" cy="1625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6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7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Выберите все правильные ответы!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grpSp>
        <p:nvGrpSpPr>
          <p:cNvPr id="19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4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5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20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1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6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7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7" name="KAN 4"/>
          <p:cNvGrpSpPr/>
          <p:nvPr/>
        </p:nvGrpSpPr>
        <p:grpSpPr>
          <a:xfrm>
            <a:off x="444500" y="3937000"/>
            <a:ext cx="647700" cy="397510"/>
            <a:chOff x="444500" y="2032000"/>
            <a:chExt cx="647700" cy="397510"/>
          </a:xfrm>
        </p:grpSpPr>
        <p:sp>
          <p:nvSpPr>
            <p:cNvPr id="32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4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33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Заголовок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Найди слова с ошибкой</a:t>
            </a:r>
            <a:endParaRPr lang="ru-RU" dirty="0"/>
          </a:p>
        </p:txBody>
      </p:sp>
      <p:sp>
        <p:nvSpPr>
          <p:cNvPr id="39" name="Объект 3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Карова</a:t>
            </a:r>
            <a:endParaRPr lang="ru-RU" dirty="0"/>
          </a:p>
        </p:txBody>
      </p:sp>
      <p:sp>
        <p:nvSpPr>
          <p:cNvPr id="40" name="Объект 39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 smtClean="0"/>
              <a:t>Воробей</a:t>
            </a:r>
            <a:endParaRPr lang="ru-RU" dirty="0"/>
          </a:p>
        </p:txBody>
      </p:sp>
      <p:sp>
        <p:nvSpPr>
          <p:cNvPr id="41" name="Объект 40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ru-RU" dirty="0" smtClean="0"/>
              <a:t>Мышь</a:t>
            </a:r>
            <a:endParaRPr lang="ru-RU" dirty="0"/>
          </a:p>
        </p:txBody>
      </p:sp>
      <p:sp>
        <p:nvSpPr>
          <p:cNvPr id="42" name="Объект 41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ru-RU" dirty="0" smtClean="0"/>
              <a:t>Ёжь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20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8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Выберите все правильные ответы!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grpSp>
        <p:nvGrpSpPr>
          <p:cNvPr id="19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4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5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20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1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1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6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7" name="Flag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Rect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Rect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Metka" hidden="1">
              <a:hlinkClick r:id="" action="ppaction://macro?name=Obr_FP"/>
            </p:cNvPr>
            <p:cNvSpPr/>
            <p:nvPr/>
          </p:nvSpPr>
          <p:spPr>
            <a:xfrm>
              <a:off x="553720" y="2139950"/>
              <a:ext cx="179071" cy="184151"/>
            </a:xfrm>
            <a:custGeom>
              <a:avLst/>
              <a:gdLst/>
              <a:ahLst/>
              <a:cxnLst/>
              <a:rect l="0" t="0" r="0" b="0"/>
              <a:pathLst>
                <a:path w="179071" h="184151">
                  <a:moveTo>
                    <a:pt x="0" y="38100"/>
                  </a:moveTo>
                  <a:lnTo>
                    <a:pt x="81280" y="101600"/>
                  </a:lnTo>
                  <a:lnTo>
                    <a:pt x="179070" y="0"/>
                  </a:lnTo>
                  <a:lnTo>
                    <a:pt x="179070" y="82550"/>
                  </a:lnTo>
                  <a:lnTo>
                    <a:pt x="81280" y="184150"/>
                  </a:lnTo>
                  <a:lnTo>
                    <a:pt x="0" y="120650"/>
                  </a:lnTo>
                </a:path>
              </a:pathLst>
            </a:custGeom>
            <a:solidFill>
              <a:schemeClr val="hlink"/>
            </a:solidFill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2" name="Заголовок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Какие числа относятся к четным?</a:t>
            </a:r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35" name="Объект 34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31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9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3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Заполните все пропуски в тексте!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Вставь вместо пропусков слова</a:t>
            </a:r>
            <a:endParaRPr lang="ru-RU" dirty="0"/>
          </a:p>
        </p:txBody>
      </p:sp>
      <p:sp>
        <p:nvSpPr>
          <p:cNvPr id="16" name="Объект 15"/>
          <p:cNvSpPr>
            <a:spLocks noGrp="1"/>
          </p:cNvSpPr>
          <p:nvPr>
            <p:ph idx="1"/>
          </p:nvPr>
        </p:nvSpPr>
        <p:spPr>
          <a:xfrm>
            <a:off x="889000" y="1993628"/>
            <a:ext cx="8280920" cy="324036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«Зимнее утро»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Мороз и солнце; </a:t>
            </a:r>
            <a:r>
              <a:rPr lang="ru-RU" dirty="0" smtClean="0"/>
              <a:t>день            !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Еще ты дремлешь, </a:t>
            </a:r>
            <a:r>
              <a:rPr lang="ru-RU" dirty="0" smtClean="0"/>
              <a:t>             прелестный </a:t>
            </a:r>
            <a:r>
              <a:rPr lang="ru-RU" dirty="0"/>
              <a:t>—</a:t>
            </a:r>
          </a:p>
          <a:p>
            <a:pPr marL="0" indent="0">
              <a:buNone/>
            </a:pPr>
            <a:r>
              <a:rPr lang="ru-RU" dirty="0"/>
              <a:t>Пора, красавица, </a:t>
            </a:r>
            <a:r>
              <a:rPr lang="ru-RU" dirty="0" smtClean="0"/>
              <a:t>           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</a:t>
            </a:r>
            <a:r>
              <a:rPr lang="ru-RU" dirty="0"/>
              <a:t>сомкнуты негой взоры</a:t>
            </a:r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7179" name="KAN_4" r:id="rId3" imgW="1266840" imgH="295200"/>
        </mc:Choice>
        <mc:Fallback>
          <p:control name="KAN_4" r:id="rId3" imgW="1266840" imgH="295200">
            <p:pic>
              <p:nvPicPr>
                <p:cNvPr id="0" name="KAN_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508500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0" name="KAN_1" r:id="rId4" imgW="1266840" imgH="295200"/>
        </mc:Choice>
        <mc:Fallback>
          <p:control name="KAN_1" r:id="rId4" imgW="1266840" imgH="295200">
            <p:pic>
              <p:nvPicPr>
                <p:cNvPr id="0" name="KAN_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2781300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1" name="KAN_2" r:id="rId5" imgW="1266840" imgH="295200"/>
        </mc:Choice>
        <mc:Fallback>
          <p:control name="KAN_2" r:id="rId5" imgW="1266840" imgH="295200">
            <p:pic>
              <p:nvPicPr>
                <p:cNvPr id="0" name="KAN_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3357563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2" name="KAN_3" r:id="rId6" imgW="1266840" imgH="295200"/>
        </mc:Choice>
        <mc:Fallback>
          <p:control name="KAN_3" r:id="rId6" imgW="1266840" imgH="295200">
            <p:pic>
              <p:nvPicPr>
                <p:cNvPr id="0" name="KAN_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56100" y="3933825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2572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10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2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Заполните все пропуски в тексте!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Вставь пропущенную цифру</a:t>
            </a:r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35 +     = 70</a:t>
            </a:r>
          </a:p>
          <a:p>
            <a:pPr marL="0" indent="0">
              <a:buNone/>
            </a:pPr>
            <a:r>
              <a:rPr lang="ru-RU" dirty="0" smtClean="0"/>
              <a:t>     - 15 = 4</a:t>
            </a:r>
          </a:p>
          <a:p>
            <a:pPr marL="0" indent="0">
              <a:buNone/>
            </a:pPr>
            <a:r>
              <a:rPr lang="ru-RU" dirty="0" smtClean="0"/>
              <a:t>2 * 5 = 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8201" name="KAN_3" r:id="rId3" imgW="361800" imgH="285840"/>
        </mc:Choice>
        <mc:Fallback>
          <p:control name="KAN_3" r:id="rId3" imgW="361800" imgH="285840">
            <p:pic>
              <p:nvPicPr>
                <p:cNvPr id="0" name="KAN_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3357563"/>
                  <a:ext cx="358775" cy="2873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2" name="KAN_1" r:id="rId4" imgW="361800" imgH="295200"/>
        </mc:Choice>
        <mc:Fallback>
          <p:control name="KAN_1" r:id="rId4" imgW="361800" imgH="295200">
            <p:pic>
              <p:nvPicPr>
                <p:cNvPr id="0" name="KAN_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24075" y="2133600"/>
                  <a:ext cx="360363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3" name="KAN_2" r:id="rId5" imgW="361800" imgH="295200"/>
        </mc:Choice>
        <mc:Fallback>
          <p:control name="KAN_2" r:id="rId5" imgW="361800" imgH="295200">
            <p:pic>
              <p:nvPicPr>
                <p:cNvPr id="0" name="KAN_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87450" y="2708275"/>
                  <a:ext cx="360363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2917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Заполните все пропуски в тексте!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Подбери антонимы к словам</a:t>
            </a:r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Белый -             .</a:t>
            </a:r>
          </a:p>
          <a:p>
            <a:r>
              <a:rPr lang="ru-RU" dirty="0" smtClean="0"/>
              <a:t>Друг -             .</a:t>
            </a:r>
          </a:p>
          <a:p>
            <a:r>
              <a:rPr lang="ru-RU" dirty="0" smtClean="0"/>
              <a:t>Сухой -            . </a:t>
            </a:r>
            <a:endParaRPr lang="ru-RU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0249" name="KAN_3" r:id="rId3" imgW="1266840" imgH="295200"/>
        </mc:Choice>
        <mc:Fallback>
          <p:control name="KAN_3" r:id="rId3" imgW="1266840" imgH="295200">
            <p:pic>
              <p:nvPicPr>
                <p:cNvPr id="0" name="KAN_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87675" y="3357563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50" name="KAN_1" r:id="rId4" imgW="1266840" imgH="295200"/>
        </mc:Choice>
        <mc:Fallback>
          <p:control name="KAN_1" r:id="rId4" imgW="1266840" imgH="295200">
            <p:pic>
              <p:nvPicPr>
                <p:cNvPr id="0" name="KAN_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32138" y="2133600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51" name="KAN_2" r:id="rId5" imgW="1266840" imgH="295200"/>
        </mc:Choice>
        <mc:Fallback>
          <p:control name="KAN_2" r:id="rId5" imgW="1266840" imgH="295200">
            <p:pic>
              <p:nvPicPr>
                <p:cNvPr id="0" name="KAN_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43213" y="2781300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2259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3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Заполните все пропуски в тексте!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Напиши названия музыкальных инструментов</a:t>
            </a:r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>
          <a:xfrm>
            <a:off x="1043608" y="1988840"/>
            <a:ext cx="7704856" cy="396043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                                  </a:t>
            </a:r>
            <a:endParaRPr lang="ru-RU" dirty="0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306" y="2681354"/>
            <a:ext cx="2490788" cy="304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2" r="18280"/>
          <a:stretch/>
        </p:blipFill>
        <p:spPr bwMode="auto">
          <a:xfrm>
            <a:off x="3836099" y="2681354"/>
            <a:ext cx="2320077" cy="304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076" y="2681353"/>
            <a:ext cx="2016224" cy="304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1273" name="KAN_3" r:id="rId3" imgW="1266840" imgH="295200"/>
        </mc:Choice>
        <mc:Fallback>
          <p:control name="KAN_3" r:id="rId3" imgW="1266840" imgH="295200">
            <p:pic>
              <p:nvPicPr>
                <p:cNvPr id="0" name="KAN_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2205038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74" name="KAN_1" r:id="rId4" imgW="1266840" imgH="295200"/>
        </mc:Choice>
        <mc:Fallback>
          <p:control name="KAN_1" r:id="rId4" imgW="1266840" imgH="295200">
            <p:pic>
              <p:nvPicPr>
                <p:cNvPr id="0" name="KAN_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2205038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275" name="KAN_2" r:id="rId5" imgW="1266840" imgH="295200"/>
        </mc:Choice>
        <mc:Fallback>
          <p:control name="KAN_2" r:id="rId5" imgW="1266840" imgH="295200">
            <p:pic>
              <p:nvPicPr>
                <p:cNvPr id="0" name="KAN_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84663" y="2205038"/>
                  <a:ext cx="1270000" cy="292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8077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Arial"/>
              </a:rPr>
              <a:t>Укажите все правильные позиции!</a:t>
            </a:r>
            <a:endParaRPr lang="ru-RU" sz="12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9" name="POS 1"/>
          <p:cNvSpPr/>
          <p:nvPr/>
        </p:nvSpPr>
        <p:spPr>
          <a:xfrm>
            <a:off x="1500166" y="1928802"/>
            <a:ext cx="2867680" cy="2312786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Arial"/>
              </a:rPr>
              <a:t>Живая</a:t>
            </a:r>
            <a:endParaRPr lang="ru-RU" sz="4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20" name="POS 2"/>
          <p:cNvSpPr/>
          <p:nvPr/>
        </p:nvSpPr>
        <p:spPr>
          <a:xfrm>
            <a:off x="5357818" y="1928802"/>
            <a:ext cx="2847600" cy="2338394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Arial"/>
              </a:rPr>
              <a:t>Неживая</a:t>
            </a:r>
            <a:endParaRPr lang="ru-RU" sz="4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21" name="Заголовок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Разбейте по группам: </a:t>
            </a:r>
            <a:br>
              <a:rPr lang="ru-RU" dirty="0" smtClean="0"/>
            </a:br>
            <a:r>
              <a:rPr lang="ru-RU" dirty="0" smtClean="0"/>
              <a:t>живая и не живая природа</a:t>
            </a:r>
            <a:endParaRPr lang="ru-RU" dirty="0"/>
          </a:p>
        </p:txBody>
      </p:sp>
      <p:sp>
        <p:nvSpPr>
          <p:cNvPr id="18" name="KAN 5">
            <a:hlinkClick r:id="" action="ppaction://macro?name=MovePos"/>
          </p:cNvPr>
          <p:cNvSpPr/>
          <p:nvPr>
            <p:custDataLst>
              <p:tags r:id="rId2"/>
            </p:custDataLst>
          </p:nvPr>
        </p:nvSpPr>
        <p:spPr>
          <a:xfrm>
            <a:off x="7581900" y="4445000"/>
            <a:ext cx="1440000" cy="1440000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800" smtClean="0">
                <a:solidFill>
                  <a:schemeClr val="tx1"/>
                </a:solidFill>
                <a:latin typeface="Arial"/>
              </a:rPr>
              <a:t>5</a:t>
            </a:r>
            <a:endParaRPr lang="ru-RU" sz="8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7" name="KAN 4">
            <a:hlinkClick r:id="" action="ppaction://macro?name=MovePos"/>
          </p:cNvPr>
          <p:cNvSpPr/>
          <p:nvPr>
            <p:custDataLst>
              <p:tags r:id="rId3"/>
            </p:custDataLst>
          </p:nvPr>
        </p:nvSpPr>
        <p:spPr>
          <a:xfrm>
            <a:off x="6108700" y="4445000"/>
            <a:ext cx="1440000" cy="1440000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800" dirty="0" smtClean="0">
                <a:solidFill>
                  <a:schemeClr val="tx1"/>
                </a:solidFill>
                <a:latin typeface="Arial"/>
              </a:rPr>
              <a:t>4</a:t>
            </a:r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6" name="KAN 3">
            <a:hlinkClick r:id="" action="ppaction://macro?name=MovePos"/>
          </p:cNvPr>
          <p:cNvSpPr/>
          <p:nvPr>
            <p:custDataLst>
              <p:tags r:id="rId4"/>
            </p:custDataLst>
          </p:nvPr>
        </p:nvSpPr>
        <p:spPr>
          <a:xfrm>
            <a:off x="4635500" y="4445000"/>
            <a:ext cx="1440000" cy="1440000"/>
          </a:xfrm>
          <a:prstGeom prst="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800" smtClean="0">
                <a:solidFill>
                  <a:schemeClr val="tx1"/>
                </a:solidFill>
                <a:latin typeface="Arial"/>
              </a:rPr>
              <a:t>3</a:t>
            </a:r>
            <a:endParaRPr lang="ru-RU" sz="8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5" name="KAN 2">
            <a:hlinkClick r:id="" action="ppaction://macro?name=MovePos"/>
          </p:cNvPr>
          <p:cNvSpPr/>
          <p:nvPr>
            <p:custDataLst>
              <p:tags r:id="rId5"/>
            </p:custDataLst>
          </p:nvPr>
        </p:nvSpPr>
        <p:spPr>
          <a:xfrm>
            <a:off x="3162300" y="4445000"/>
            <a:ext cx="1440000" cy="1440000"/>
          </a:xfrm>
          <a:prstGeom prst="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800" smtClean="0">
                <a:solidFill>
                  <a:schemeClr val="tx1"/>
                </a:solidFill>
                <a:latin typeface="Arial"/>
              </a:rPr>
              <a:t>2</a:t>
            </a:r>
            <a:endParaRPr lang="ru-RU" sz="8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KAN 1">
            <a:hlinkClick r:id="" action="ppaction://macro?name=MovePos"/>
          </p:cNvPr>
          <p:cNvSpPr/>
          <p:nvPr>
            <p:custDataLst>
              <p:tags r:id="rId6"/>
            </p:custDataLst>
          </p:nvPr>
        </p:nvSpPr>
        <p:spPr>
          <a:xfrm>
            <a:off x="1689100" y="4445000"/>
            <a:ext cx="1657884" cy="1440000"/>
          </a:xfrm>
          <a:prstGeom prst="rect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800" dirty="0" smtClean="0">
                <a:solidFill>
                  <a:schemeClr val="tx1"/>
                </a:solidFill>
                <a:latin typeface="Arial"/>
              </a:rPr>
              <a:t>1</a:t>
            </a:r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640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2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Укажите все правильные позиции!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21" name="POS 1"/>
          <p:cNvSpPr/>
          <p:nvPr/>
        </p:nvSpPr>
        <p:spPr>
          <a:xfrm>
            <a:off x="1689100" y="2191152"/>
            <a:ext cx="2882900" cy="1880790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Чётные числа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POS 2"/>
          <p:cNvSpPr/>
          <p:nvPr/>
        </p:nvSpPr>
        <p:spPr>
          <a:xfrm>
            <a:off x="5277548" y="2191152"/>
            <a:ext cx="3009228" cy="1880790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Нечётные числа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Разбейте по группам:</a:t>
            </a:r>
            <a:br>
              <a:rPr lang="ru-RU" dirty="0" smtClean="0"/>
            </a:br>
            <a:r>
              <a:rPr lang="ru-RU" dirty="0" smtClean="0"/>
              <a:t>чётные и нечётные числа</a:t>
            </a:r>
            <a:endParaRPr lang="ru-RU" dirty="0"/>
          </a:p>
        </p:txBody>
      </p:sp>
      <p:sp>
        <p:nvSpPr>
          <p:cNvPr id="20" name="KAN 7">
            <a:hlinkClick r:id="" action="ppaction://macro?name=MovePos"/>
          </p:cNvPr>
          <p:cNvSpPr/>
          <p:nvPr>
            <p:custDataLst>
              <p:tags r:id="rId2"/>
            </p:custDataLst>
          </p:nvPr>
        </p:nvSpPr>
        <p:spPr>
          <a:xfrm>
            <a:off x="5372100" y="5207000"/>
            <a:ext cx="759397" cy="67027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KAN 6">
            <a:hlinkClick r:id="" action="ppaction://macro?name=MovePos"/>
          </p:cNvPr>
          <p:cNvSpPr/>
          <p:nvPr>
            <p:custDataLst>
              <p:tags r:id="rId3"/>
            </p:custDataLst>
          </p:nvPr>
        </p:nvSpPr>
        <p:spPr>
          <a:xfrm>
            <a:off x="3898900" y="5207000"/>
            <a:ext cx="886456" cy="67027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183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KAN 5">
            <a:hlinkClick r:id="" action="ppaction://macro?name=MovePos"/>
          </p:cNvPr>
          <p:cNvSpPr/>
          <p:nvPr>
            <p:custDataLst>
              <p:tags r:id="rId4"/>
            </p:custDataLst>
          </p:nvPr>
        </p:nvSpPr>
        <p:spPr>
          <a:xfrm>
            <a:off x="7581900" y="4445000"/>
            <a:ext cx="662508" cy="68111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KAN 4">
            <a:hlinkClick r:id="" action="ppaction://macro?name=MovePos"/>
          </p:cNvPr>
          <p:cNvSpPr/>
          <p:nvPr>
            <p:custDataLst>
              <p:tags r:id="rId5"/>
            </p:custDataLst>
          </p:nvPr>
        </p:nvSpPr>
        <p:spPr>
          <a:xfrm>
            <a:off x="6108700" y="4445000"/>
            <a:ext cx="746125" cy="68111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KAN 3">
            <a:hlinkClick r:id="" action="ppaction://macro?name=MovePos"/>
          </p:cNvPr>
          <p:cNvSpPr/>
          <p:nvPr>
            <p:custDataLst>
              <p:tags r:id="rId6"/>
            </p:custDataLst>
          </p:nvPr>
        </p:nvSpPr>
        <p:spPr>
          <a:xfrm>
            <a:off x="4635500" y="4445000"/>
            <a:ext cx="736600" cy="68111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/>
              </a:rPr>
              <a:t>63</a:t>
            </a:r>
            <a:endParaRPr lang="ru-RU" sz="28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5" name="KAN 2">
            <a:hlinkClick r:id="" action="ppaction://macro?name=MovePos"/>
          </p:cNvPr>
          <p:cNvSpPr/>
          <p:nvPr>
            <p:custDataLst>
              <p:tags r:id="rId7"/>
            </p:custDataLst>
          </p:nvPr>
        </p:nvSpPr>
        <p:spPr>
          <a:xfrm>
            <a:off x="3162300" y="4445000"/>
            <a:ext cx="818005" cy="68111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4" name="KAN 1">
            <a:hlinkClick r:id="" action="ppaction://macro?name=MovePos"/>
          </p:cNvPr>
          <p:cNvSpPr/>
          <p:nvPr>
            <p:custDataLst>
              <p:tags r:id="rId8"/>
            </p:custDataLst>
          </p:nvPr>
        </p:nvSpPr>
        <p:spPr>
          <a:xfrm>
            <a:off x="1689100" y="4445000"/>
            <a:ext cx="794668" cy="681112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125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775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384290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2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79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rgbClr val="E1DFC1"/>
              </a:gs>
              <a:gs pos="0">
                <a:srgbClr val="C2C0BA"/>
              </a:gs>
              <a:gs pos="100000">
                <a:srgbClr val="C2C0BA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Укажите все правильные позиции!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21" name="POS 1"/>
          <p:cNvSpPr/>
          <p:nvPr/>
        </p:nvSpPr>
        <p:spPr>
          <a:xfrm>
            <a:off x="1071538" y="2143116"/>
            <a:ext cx="2536852" cy="1676416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Существительные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22" name="POS 2"/>
          <p:cNvSpPr/>
          <p:nvPr/>
        </p:nvSpPr>
        <p:spPr>
          <a:xfrm>
            <a:off x="3714744" y="2143116"/>
            <a:ext cx="2536852" cy="1676416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Глаголы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23" name="POS 3"/>
          <p:cNvSpPr/>
          <p:nvPr/>
        </p:nvSpPr>
        <p:spPr>
          <a:xfrm>
            <a:off x="6429388" y="2143116"/>
            <a:ext cx="2536852" cy="1676416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Прилагательные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24" name="Заголовок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Разбейте по группам слова</a:t>
            </a:r>
            <a:endParaRPr lang="ru-RU" dirty="0"/>
          </a:p>
        </p:txBody>
      </p:sp>
      <p:sp>
        <p:nvSpPr>
          <p:cNvPr id="20" name="KAN 7">
            <a:hlinkClick r:id="" action="ppaction://macro?name=MovePos"/>
          </p:cNvPr>
          <p:cNvSpPr/>
          <p:nvPr>
            <p:custDataLst>
              <p:tags r:id="rId2"/>
            </p:custDataLst>
          </p:nvPr>
        </p:nvSpPr>
        <p:spPr>
          <a:xfrm>
            <a:off x="5372100" y="5207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Красивый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9" name="KAN 6">
            <a:hlinkClick r:id="" action="ppaction://macro?name=MovePos"/>
          </p:cNvPr>
          <p:cNvSpPr/>
          <p:nvPr>
            <p:custDataLst>
              <p:tags r:id="rId3"/>
            </p:custDataLst>
          </p:nvPr>
        </p:nvSpPr>
        <p:spPr>
          <a:xfrm>
            <a:off x="3898900" y="5207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Думать</a:t>
            </a:r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8" name="KAN 5">
            <a:hlinkClick r:id="" action="ppaction://macro?name=MovePos"/>
          </p:cNvPr>
          <p:cNvSpPr/>
          <p:nvPr>
            <p:custDataLst>
              <p:tags r:id="rId4"/>
            </p:custDataLst>
          </p:nvPr>
        </p:nvSpPr>
        <p:spPr>
          <a:xfrm>
            <a:off x="7581900" y="4445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Медведь</a:t>
            </a:r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7" name="KAN 4">
            <a:hlinkClick r:id="" action="ppaction://macro?name=MovePos"/>
          </p:cNvPr>
          <p:cNvSpPr/>
          <p:nvPr>
            <p:custDataLst>
              <p:tags r:id="rId5"/>
            </p:custDataLst>
          </p:nvPr>
        </p:nvSpPr>
        <p:spPr>
          <a:xfrm>
            <a:off x="6108700" y="4445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Дуб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6" name="KAN 3">
            <a:hlinkClick r:id="" action="ppaction://macro?name=MovePos"/>
          </p:cNvPr>
          <p:cNvSpPr/>
          <p:nvPr>
            <p:custDataLst>
              <p:tags r:id="rId6"/>
            </p:custDataLst>
          </p:nvPr>
        </p:nvSpPr>
        <p:spPr>
          <a:xfrm>
            <a:off x="4635500" y="4445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Синий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5" name="KAN 2">
            <a:hlinkClick r:id="" action="ppaction://macro?name=MovePos"/>
          </p:cNvPr>
          <p:cNvSpPr/>
          <p:nvPr>
            <p:custDataLst>
              <p:tags r:id="rId7"/>
            </p:custDataLst>
          </p:nvPr>
        </p:nvSpPr>
        <p:spPr>
          <a:xfrm>
            <a:off x="3162300" y="4445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Окно</a:t>
            </a:r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KAN 1">
            <a:hlinkClick r:id="" action="ppaction://macro?name=MovePos"/>
          </p:cNvPr>
          <p:cNvSpPr/>
          <p:nvPr>
            <p:custDataLst>
              <p:tags r:id="rId8"/>
            </p:custDataLst>
          </p:nvPr>
        </p:nvSpPr>
        <p:spPr>
          <a:xfrm>
            <a:off x="1689100" y="4445000"/>
            <a:ext cx="1562100" cy="45720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Бегать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Итоги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3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Warning"/>
          <p:cNvSpPr/>
          <p:nvPr/>
        </p:nvSpPr>
        <p:spPr>
          <a:xfrm>
            <a:off x="2794000" y="6405880"/>
            <a:ext cx="2882900" cy="284480"/>
          </a:xfrm>
          <a:prstGeom prst="round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8100" cmpd="dbl">
            <a:solidFill>
              <a:schemeClr val="hlink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smtClean="0">
                <a:solidFill>
                  <a:schemeClr val="tx1"/>
                </a:solidFill>
                <a:latin typeface="Arial"/>
              </a:rPr>
              <a:t>Укажите все правильные позиции!</a:t>
            </a:r>
            <a:endParaRPr lang="ru-RU" sz="1200">
              <a:solidFill>
                <a:schemeClr val="tx1"/>
              </a:solidFill>
              <a:latin typeface="Arial"/>
            </a:endParaRPr>
          </a:p>
        </p:txBody>
      </p:sp>
      <p:sp>
        <p:nvSpPr>
          <p:cNvPr id="18" name="POS 1"/>
          <p:cNvSpPr/>
          <p:nvPr/>
        </p:nvSpPr>
        <p:spPr>
          <a:xfrm>
            <a:off x="1555924" y="2060848"/>
            <a:ext cx="2800176" cy="1766664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Arial"/>
              </a:rPr>
              <a:t>А.С.Пушкин</a:t>
            </a:r>
            <a:endParaRPr lang="ru-RU" sz="2000" dirty="0">
              <a:solidFill>
                <a:schemeClr val="tx1"/>
              </a:solidFill>
              <a:latin typeface="Arial"/>
            </a:endParaRPr>
          </a:p>
          <a:p>
            <a:pPr algn="ctr"/>
            <a:endParaRPr lang="ru-RU" sz="1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9" name="POS 2"/>
          <p:cNvSpPr/>
          <p:nvPr/>
        </p:nvSpPr>
        <p:spPr>
          <a:xfrm>
            <a:off x="5466167" y="2060848"/>
            <a:ext cx="2800176" cy="1766664"/>
          </a:xfrm>
          <a:prstGeom prst="rect">
            <a:avLst/>
          </a:prstGeom>
          <a:solidFill>
            <a:srgbClr val="F4F4EC">
              <a:alpha val="50000"/>
            </a:srgb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Arial"/>
              </a:rPr>
              <a:t>Л.Н.Толстой</a:t>
            </a:r>
            <a:endParaRPr lang="ru-RU" sz="2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20" name="Заголовок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KAN 4">
            <a:hlinkClick r:id="" action="ppaction://macro?name=MovePos"/>
          </p:cNvPr>
          <p:cNvSpPr/>
          <p:nvPr>
            <p:custDataLst>
              <p:tags r:id="rId2"/>
            </p:custDataLst>
          </p:nvPr>
        </p:nvSpPr>
        <p:spPr>
          <a:xfrm>
            <a:off x="5892800" y="5157192"/>
            <a:ext cx="1905000" cy="928216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/>
              </a:rPr>
              <a:t>«У лукоморья дуб зелёный»</a:t>
            </a:r>
          </a:p>
        </p:txBody>
      </p:sp>
      <p:sp>
        <p:nvSpPr>
          <p:cNvPr id="16" name="KAN 3">
            <a:hlinkClick r:id="" action="ppaction://macro?name=MovePos"/>
          </p:cNvPr>
          <p:cNvSpPr/>
          <p:nvPr>
            <p:custDataLst>
              <p:tags r:id="rId3"/>
            </p:custDataLst>
          </p:nvPr>
        </p:nvSpPr>
        <p:spPr>
          <a:xfrm>
            <a:off x="5891052" y="4077072"/>
            <a:ext cx="1905000" cy="928216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/>
              </a:rPr>
              <a:t>«Ёж и заяц»</a:t>
            </a:r>
          </a:p>
          <a:p>
            <a:pPr algn="ctr"/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5" name="KAN 2">
            <a:hlinkClick r:id="" action="ppaction://macro?name=MovePos"/>
          </p:cNvPr>
          <p:cNvSpPr/>
          <p:nvPr>
            <p:custDataLst>
              <p:tags r:id="rId4"/>
            </p:custDataLst>
          </p:nvPr>
        </p:nvSpPr>
        <p:spPr>
          <a:xfrm>
            <a:off x="1597758" y="5157192"/>
            <a:ext cx="1905000" cy="928216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Arial"/>
              </a:rPr>
              <a:t>«Лев и собачка»</a:t>
            </a:r>
          </a:p>
        </p:txBody>
      </p:sp>
      <p:sp>
        <p:nvSpPr>
          <p:cNvPr id="14" name="KAN 1">
            <a:hlinkClick r:id="" action="ppaction://macro?name=MovePos"/>
          </p:cNvPr>
          <p:cNvSpPr/>
          <p:nvPr>
            <p:custDataLst>
              <p:tags r:id="rId5"/>
            </p:custDataLst>
          </p:nvPr>
        </p:nvSpPr>
        <p:spPr>
          <a:xfrm>
            <a:off x="1597758" y="4077072"/>
            <a:ext cx="1905000" cy="928216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/>
            </a:solidFill>
          </a:ln>
          <a:effectLst>
            <a:prstShdw prst="shdw6" dist="53881" dir="2700003">
              <a:srgbClr val="808080">
                <a:alpha val="50000"/>
              </a:srgbClr>
            </a:prst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/>
              </a:rPr>
              <a:t>«Руслан </a:t>
            </a:r>
            <a:r>
              <a:rPr lang="ru-RU" sz="2000" dirty="0">
                <a:solidFill>
                  <a:schemeClr val="tx1"/>
                </a:solidFill>
                <a:latin typeface="Arial"/>
              </a:rPr>
              <a:t>и Людмила»</a:t>
            </a:r>
          </a:p>
          <a:p>
            <a:pPr algn="ctr"/>
            <a:endParaRPr lang="ru-RU" sz="800" dirty="0">
              <a:solidFill>
                <a:schemeClr val="tx1"/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153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 smtClean="0">
                <a:solidFill>
                  <a:schemeClr val="tx2"/>
                </a:solidFill>
              </a:rPr>
              <a:t> бал.</a:t>
            </a:r>
            <a:endParaRPr lang="ru-RU" sz="1000">
              <a:solidFill>
                <a:schemeClr val="tx2"/>
              </a:solidFill>
            </a:endParaRP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1330325" y="46783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latin typeface="Arial" charset="0"/>
              </a:rPr>
              <a:t>Ошибки в выборе ответов на задания: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tx2"/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2146497" y="123181"/>
            <a:ext cx="48510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Результаты</a:t>
            </a:r>
            <a: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379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E66A044-629A-4C05-B05D-3E7821871181}"/>
  <p:tag name="ISPRING_RESOURCE_FOLDER" val="G:\Конструктор тестов\3\"/>
  <p:tag name="ISPRING_PRESENTATION_PATH" val="G:\Конструктор тестов\3.pptm"/>
  <p:tag name="ISPRING_PROJECT_FOLDER_UPDATED" val="1"/>
  <p:tag name="ISPRING_RESOURCE_PATHS_HASH_PRESENTER" val="90c24cddb085bb5b1896ff4b763b3272ea862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FS" val="False"/>
  <p:tag name="TSB" val="5"/>
  <p:tag name="TFO" val="False"/>
  <p:tag name="TFF" val="True"/>
  <p:tag name="TTIM" val="5"/>
  <p:tag name="TFT" val="True"/>
  <p:tag name="TFC" val="True"/>
  <p:tag name="TK" val="0.9"/>
  <p:tag name="TFM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2"/>
  <p:tag name="KP" val="0"/>
  <p:tag name="V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4"/>
  <p:tag name="KP" val="0"/>
  <p:tag name="V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4"/>
  <p:tag name="KP" val="0"/>
  <p:tag name="V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4"/>
  <p:tag name="KP" val="0"/>
  <p:tag name="V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11" val="Чудесный"/>
  <p:tag name="V13" val="чудестный"/>
  <p:tag name="V12" val="чудесный"/>
  <p:tag name="V14" val="ЧУДЕСНЫЙ"/>
  <p:tag name="V21" val="друг"/>
  <p:tag name="V23" val="Друг"/>
  <p:tag name="V22" val="друк"/>
  <p:tag name="V24" val="ДРУГ"/>
  <p:tag name="V31" val="проснись"/>
  <p:tag name="V33" val="ПРОСНИСЬ"/>
  <p:tag name="V32" val="праснись"/>
  <p:tag name="V34" val="Проснись"/>
  <p:tag name="V41" val="аткрой"/>
  <p:tag name="V43" val="открой"/>
  <p:tag name="V42" val="Открой"/>
  <p:tag name="V44" val="ОТКРОЙ"/>
  <p:tag name="KO" val="4"/>
  <p:tag name="KP" val="0"/>
  <p:tag name="V" val="15"/>
  <p:tag name="W" val="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11" val="35"/>
  <p:tag name="V13" val="35"/>
  <p:tag name="V14" val="35"/>
  <p:tag name="V12" val="35"/>
  <p:tag name="V21" val="19"/>
  <p:tag name="V22" val="19"/>
  <p:tag name="V23" val="19"/>
  <p:tag name="V24" val="19"/>
  <p:tag name="V31" val="10"/>
  <p:tag name="V32" val="10"/>
  <p:tag name="V34" val="10"/>
  <p:tag name="V33" val="10"/>
  <p:tag name="KO" val="3"/>
  <p:tag name="KP" val="0"/>
  <p:tag name="V" val="7"/>
  <p:tag name="W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11" val="чёрный"/>
  <p:tag name="V13" val="черный"/>
  <p:tag name="V12" val="Черный"/>
  <p:tag name="V14" val="чорный"/>
  <p:tag name="V21" val="враг"/>
  <p:tag name="V23" val="ВРАГ"/>
  <p:tag name="V22" val="Враг"/>
  <p:tag name="V24" val="врак"/>
  <p:tag name="V31" val="мокрый"/>
  <p:tag name="V33" val="Мокрый"/>
  <p:tag name="V32" val="МОКРЫЙ"/>
  <p:tag name="V34" val="мокрый"/>
  <p:tag name="KO" val="3"/>
  <p:tag name="KP" val="0"/>
  <p:tag name="V" val="7"/>
  <p:tag name="W" val="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11" val="Скрипка"/>
  <p:tag name="V13" val="скрипка"/>
  <p:tag name="V12" val="СКРИПКА"/>
  <p:tag name="V14" val="скрибка"/>
  <p:tag name="V21" val="Гитара"/>
  <p:tag name="V23" val="гитара"/>
  <p:tag name="V22" val="ГИТАРА"/>
  <p:tag name="V24" val="гетара"/>
  <p:tag name="V31" val="арфа"/>
  <p:tag name="V33" val="Арфа"/>
  <p:tag name="V32" val="АРФА"/>
  <p:tag name="V34" val="арфа"/>
  <p:tag name="KO" val="3"/>
  <p:tag name="KP" val="0"/>
  <p:tag name="V" val="7"/>
  <p:tag name="W" val="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5"/>
  <p:tag name="KP" val="2"/>
  <p:tag name="V" val="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597"/>
  <p:tag name="Y" val="350"/>
  <p:tag name="V" val="1"/>
  <p:tag name="R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481"/>
  <p:tag name="Y" val="350"/>
  <p:tag name="V" val="1"/>
  <p:tag name="R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365"/>
  <p:tag name="Y" val="350"/>
  <p:tag name="V" val="2"/>
  <p:tag name="R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249"/>
  <p:tag name="Y" val="350"/>
  <p:tag name="V" val="2"/>
  <p:tag name="R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133"/>
  <p:tag name="Y" val="350"/>
  <p:tag name="V" val="1"/>
  <p:tag name="R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7"/>
  <p:tag name="KP" val="2"/>
  <p:tag name="V" val="12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423"/>
  <p:tag name="Y" val="410"/>
  <p:tag name="V" val="1"/>
  <p:tag name="R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307"/>
  <p:tag name="Y" val="410"/>
  <p:tag name="V" val="2"/>
  <p:tag name="R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597"/>
  <p:tag name="Y" val="350"/>
  <p:tag name="V" val="1"/>
  <p:tag name="R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481"/>
  <p:tag name="Y" val="350"/>
  <p:tag name="V" val="1"/>
  <p:tag name="R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365"/>
  <p:tag name="Y" val="350"/>
  <p:tag name="V" val="2"/>
  <p:tag name="R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249"/>
  <p:tag name="Y" val="350"/>
  <p:tag name="V" val="1"/>
  <p:tag name="R" val="Fals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133"/>
  <p:tag name="Y" val="350"/>
  <p:tag name="V" val="2"/>
  <p:tag name="R" val="Fal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7"/>
  <p:tag name="KP" val="3"/>
  <p:tag name="V" val="12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423"/>
  <p:tag name="Y" val="410"/>
  <p:tag name="V" val="4"/>
  <p:tag name="R" val="Fals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307"/>
  <p:tag name="Y" val="410"/>
  <p:tag name="V" val="2"/>
  <p:tag name="R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597"/>
  <p:tag name="Y" val="350"/>
  <p:tag name="V" val="1"/>
  <p:tag name="R" val="Fals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481"/>
  <p:tag name="Y" val="350"/>
  <p:tag name="V" val="1"/>
  <p:tag name="R" val="Fals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365"/>
  <p:tag name="Y" val="350"/>
  <p:tag name="V" val="4"/>
  <p:tag name="R" val="Fals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249"/>
  <p:tag name="Y" val="350"/>
  <p:tag name="V" val="1"/>
  <p:tag name="R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133"/>
  <p:tag name="Y" val="350"/>
  <p:tag name="V" val="2"/>
  <p:tag name="R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4"/>
  <p:tag name="KP" val="2"/>
  <p:tag name="V" val="15"/>
  <p:tag name="W" val="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539"/>
  <p:tag name="Y" val="350"/>
  <p:tag name="V" val="1"/>
  <p:tag name="R" val="Fals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423"/>
  <p:tag name="Y" val="350"/>
  <p:tag name="V" val="2"/>
  <p:tag name="R" val="Fals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307"/>
  <p:tag name="Y" val="350"/>
  <p:tag name="V" val="2"/>
  <p:tag name="R" val="Fals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X" val="191"/>
  <p:tag name="Y" val="350"/>
  <p:tag name="V" val="1"/>
  <p:tag name="R" val="False"/>
</p:tagLst>
</file>

<file path=ppt/theme/theme1.xml><?xml version="1.0" encoding="utf-8"?>
<a:theme xmlns:a="http://schemas.openxmlformats.org/drawingml/2006/main" name="Сумерки">
  <a:themeElements>
    <a:clrScheme name="Сумерки 9">
      <a:dk1>
        <a:srgbClr val="4A2500"/>
      </a:dk1>
      <a:lt1>
        <a:srgbClr val="C2C0BA"/>
      </a:lt1>
      <a:dk2>
        <a:srgbClr val="788569"/>
      </a:dk2>
      <a:lt2>
        <a:srgbClr val="F4F4EC"/>
      </a:lt2>
      <a:accent1>
        <a:srgbClr val="E1DFC1"/>
      </a:accent1>
      <a:accent2>
        <a:srgbClr val="A5A7AF"/>
      </a:accent2>
      <a:accent3>
        <a:srgbClr val="DDDCD9"/>
      </a:accent3>
      <a:accent4>
        <a:srgbClr val="3E1E00"/>
      </a:accent4>
      <a:accent5>
        <a:srgbClr val="EEECDD"/>
      </a:accent5>
      <a:accent6>
        <a:srgbClr val="95979E"/>
      </a:accent6>
      <a:hlink>
        <a:srgbClr val="9C9800"/>
      </a:hlink>
      <a:folHlink>
        <a:srgbClr val="666633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3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menu id="menu16" imageMso="ActiveXTextBox" label="Ввод ответа" supertip="Вставка слайда с заданием, в котором надо ввести один или несколько ответов в текстовой или числовой форме, заполнив пропуски букв, слов или чисел">
            <button id="Button113" label="1 текстовый или числовой ответ" onAction="IS410"/>
            <button id="Button114" label="2 пропуска" onAction="IS420"/>
            <button id="Button115" label="3 пропуска" onAction="IS430"/>
            <button id="Button116" label="4 пропуска" onAction="IS440"/>
            <button id="Button117" label="5 пропусков" onAction="IS450"/>
            <button id="Button118" label="6 пропусков" onAction="IS460"/>
            <button id="Button119" label="7 пропусков" onAction="IS470"/>
            <button id="Button120" label="8 пропусков" onAction="IS480"/>
            <button id="Button121" label="9 пропусков" onAction="IS490"/>
            <button id="Button122" label="10 пропусков" onAction="IS400"/>
          </menu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3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4395</TotalTime>
  <Words>490</Words>
  <Application>Microsoft Office PowerPoint</Application>
  <PresentationFormat>Экран (4:3)</PresentationFormat>
  <Paragraphs>209</Paragraphs>
  <Slides>18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Сумерки</vt:lpstr>
      <vt:lpstr>Презентация PowerPoint</vt:lpstr>
      <vt:lpstr>Прослушайте отрывок из стихотворения. Выберите правильный ответ</vt:lpstr>
      <vt:lpstr>Какая буква пропущена в слове м_дведь</vt:lpstr>
      <vt:lpstr>Вычисли выражение (2+2)*2</vt:lpstr>
      <vt:lpstr>Вот иголки и булавки выползают из под лавки На меня они глядят, молока они хотят</vt:lpstr>
      <vt:lpstr>Какие растения относятся к деревьям?</vt:lpstr>
      <vt:lpstr>Какие животные относятся к диким</vt:lpstr>
      <vt:lpstr>Найди слова с ошибкой</vt:lpstr>
      <vt:lpstr>Какие числа относятся к четным?</vt:lpstr>
      <vt:lpstr>Вставь вместо пропусков слова</vt:lpstr>
      <vt:lpstr>Вставь пропущенную цифру</vt:lpstr>
      <vt:lpstr>Подбери антонимы к словам</vt:lpstr>
      <vt:lpstr>Напиши названия музыкальных инструментов</vt:lpstr>
      <vt:lpstr>Разбейте по группам:  живая и не живая природа</vt:lpstr>
      <vt:lpstr>Разбейте по группам: чётные и нечётные числа</vt:lpstr>
      <vt:lpstr>Разбейте по группам слова</vt:lpstr>
      <vt:lpstr>Презентация PowerPoint</vt:lpstr>
      <vt:lpstr>Презентация PowerPoint</vt:lpstr>
    </vt:vector>
  </TitlesOfParts>
  <Company>Россошанская школа-интернат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Pedagog</cp:lastModifiedBy>
  <cp:revision>541</cp:revision>
  <dcterms:created xsi:type="dcterms:W3CDTF">2011-08-18T05:12:14Z</dcterms:created>
  <dcterms:modified xsi:type="dcterms:W3CDTF">2018-06-07T08:51:30Z</dcterms:modified>
</cp:coreProperties>
</file>