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3" r:id="rId23"/>
    <p:sldId id="284" r:id="rId24"/>
    <p:sldId id="285" r:id="rId25"/>
    <p:sldId id="286" r:id="rId26"/>
    <p:sldId id="287" r:id="rId27"/>
    <p:sldId id="289" r:id="rId28"/>
    <p:sldId id="290" r:id="rId29"/>
    <p:sldId id="288" r:id="rId30"/>
    <p:sldId id="291" r:id="rId31"/>
    <p:sldId id="292" r:id="rId32"/>
    <p:sldId id="293" r:id="rId33"/>
    <p:sldId id="268" r:id="rId34"/>
    <p:sldId id="264" r:id="rId35"/>
    <p:sldId id="265" r:id="rId36"/>
    <p:sldId id="267" r:id="rId37"/>
    <p:sldId id="294" r:id="rId38"/>
    <p:sldId id="295" r:id="rId39"/>
    <p:sldId id="296" r:id="rId40"/>
    <p:sldId id="297" r:id="rId41"/>
    <p:sldId id="257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329074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628538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14580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57118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308911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634753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9575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550932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163376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4934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622170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BB26AD-BFF3-4AF5-BB1A-3BF900FB5E56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FB290-723D-4979-8D7D-4E8367BDC7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736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amazone78.a.m.pic.centerblog.net/o/e9f972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41" y="0"/>
            <a:ext cx="917784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772816"/>
            <a:ext cx="7772400" cy="14700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atin typeface="Arial" pitchFamily="34" charset="0"/>
                <a:cs typeface="Arial" pitchFamily="34" charset="0"/>
              </a:rPr>
              <a:t>Проект </a:t>
            </a:r>
            <a:r>
              <a:rPr lang="ru-RU" sz="4800" b="1" dirty="0" err="1" smtClean="0">
                <a:latin typeface="Arial" pitchFamily="34" charset="0"/>
                <a:cs typeface="Arial" pitchFamily="34" charset="0"/>
              </a:rPr>
              <a:t>Котокафе</a:t>
            </a: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«</a:t>
            </a:r>
            <a:r>
              <a:rPr lang="ru-RU" sz="4800" b="1" dirty="0" err="1" smtClean="0">
                <a:latin typeface="Arial" pitchFamily="34" charset="0"/>
                <a:cs typeface="Arial" pitchFamily="34" charset="0"/>
              </a:rPr>
              <a:t>Матроскин</a:t>
            </a: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»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789040"/>
            <a:ext cx="6944816" cy="1752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Выполнили студентки группы УП(б)-61 Брылева Майя и Гусева Ирина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4130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s3.livemaster.ru/zhurnalfoto/9/f/d/15111219492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" y="0"/>
            <a:ext cx="91399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20688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Тематика проекта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1844824"/>
            <a:ext cx="4896544" cy="428133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С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оциальное предпринимательство (нацелено на решение социальной проблемы г. Хабаровска – бездомные животные)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3161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originals/8f/a7/79/8fa779bbf2cc98d7c71d1a1eeede1b48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"/>
          <a:stretch/>
        </p:blipFill>
        <p:spPr bwMode="auto">
          <a:xfrm>
            <a:off x="0" y="0"/>
            <a:ext cx="9144000" cy="684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Резюме проекта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9652" y="1340768"/>
            <a:ext cx="626469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Цель – открытие заведения, работающего по принципу </a:t>
            </a:r>
            <a:r>
              <a:rPr lang="ru-RU" dirty="0" err="1" smtClean="0"/>
              <a:t>антикафе</a:t>
            </a:r>
            <a:r>
              <a:rPr lang="ru-RU" dirty="0" smtClean="0"/>
              <a:t> с повременной оплатой, где посетителям предоставляется возможность проводить свое время, играя с  кошками.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14299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8f/a7/79/8fa779bbf2cc98d7c71d1a1eeede1b48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"/>
          <a:stretch/>
        </p:blipFill>
        <p:spPr bwMode="auto">
          <a:xfrm>
            <a:off x="0" y="0"/>
            <a:ext cx="9144000" cy="684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Резюме проекта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600200"/>
            <a:ext cx="7427168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Аудитория </a:t>
            </a:r>
            <a:r>
              <a:rPr lang="ru-RU" dirty="0" err="1" smtClean="0"/>
              <a:t>котокафе</a:t>
            </a:r>
            <a:r>
              <a:rPr lang="ru-RU" dirty="0" smtClean="0"/>
              <a:t> – люди, неравнодушные к кошкам. В первую очередь, </a:t>
            </a:r>
            <a:r>
              <a:rPr lang="ru-RU" dirty="0" err="1" smtClean="0"/>
              <a:t>котокафе</a:t>
            </a:r>
            <a:r>
              <a:rPr lang="ru-RU" dirty="0" smtClean="0"/>
              <a:t> посещают родители с детьми, девушки, семейные пары</a:t>
            </a:r>
          </a:p>
        </p:txBody>
      </p:sp>
    </p:spTree>
    <p:extLst>
      <p:ext uri="{BB962C8B-B14F-4D97-AF65-F5344CB8AC3E}">
        <p14:creationId xmlns:p14="http://schemas.microsoft.com/office/powerpoint/2010/main" val="12635277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ata.ac-illust.com/data/thumbnails/e8/e8d13b46b9bd58447c50c50492bf1709_t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67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489" y="476672"/>
            <a:ext cx="8535930" cy="100811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Основная идея проекта и описание реализации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/>
          <a:lstStyle/>
          <a:p>
            <a:r>
              <a:rPr lang="ru-RU" dirty="0" err="1" smtClean="0"/>
              <a:t>Ето</a:t>
            </a:r>
            <a:r>
              <a:rPr lang="ru-RU" dirty="0" smtClean="0"/>
              <a:t> тебе… думаю, нужно оставить этот дизайн для последующих слайдов… как думаешь?)</a:t>
            </a:r>
          </a:p>
          <a:p>
            <a:r>
              <a:rPr lang="ru-RU" dirty="0" smtClean="0"/>
              <a:t>Тем более у нее дома тоже черная кошка))))))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21903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https://d1yn1kh78jj1rr.cloudfront.net/image/preview/rDtN98Qoishumwih/frame-with-black-cats_fJ3vLR8O_SB_P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16"/>
            <a:ext cx="9150499" cy="686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75" y="1556792"/>
            <a:ext cx="8229600" cy="1143000"/>
          </a:xfrm>
        </p:spPr>
        <p:txBody>
          <a:bodyPr/>
          <a:lstStyle/>
          <a:p>
            <a:r>
              <a:rPr lang="ru-RU" dirty="0" smtClean="0"/>
              <a:t>Или этот лучше??</a:t>
            </a:r>
            <a:endParaRPr lang="ru-RU" dirty="0"/>
          </a:p>
        </p:txBody>
      </p:sp>
      <p:sp>
        <p:nvSpPr>
          <p:cNvPr id="3" name="AutoShape 2" descr="https://media.istockphoto.com/vectors/black-cats-frame-c-vector-id47097119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media.istockphoto.com/vectors/black-cats-frame-c-vector-id47097119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media.istockphoto.com/vectors/black-cats-frame-c-vector-id470971193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5927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szftlgs.com/wp-content/uploads/data/2018/1/8/black-cat-backgrounds-powerpoint-PIC-WSW1074673-1024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876" cy="6893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Или </a:t>
            </a:r>
            <a:r>
              <a:rPr lang="ru-RU" dirty="0" err="1" smtClean="0"/>
              <a:t>ето</a:t>
            </a:r>
            <a:r>
              <a:rPr lang="ru-RU" dirty="0" smtClean="0"/>
              <a:t>? </a:t>
            </a:r>
            <a:r>
              <a:rPr lang="ru-RU" dirty="0" err="1" smtClean="0"/>
              <a:t>короч</a:t>
            </a:r>
            <a:r>
              <a:rPr lang="ru-RU" dirty="0" smtClean="0"/>
              <a:t> я </a:t>
            </a:r>
            <a:r>
              <a:rPr lang="ru-RU" dirty="0" err="1" smtClean="0"/>
              <a:t>хз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90591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Производственный план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котокафе</a:t>
            </a:r>
            <a:r>
              <a:rPr lang="ru-RU" dirty="0">
                <a:latin typeface="Arial" pitchFamily="34" charset="0"/>
                <a:cs typeface="Arial" pitchFamily="34" charset="0"/>
              </a:rPr>
              <a:t> предполагается оборудовать: </a:t>
            </a:r>
          </a:p>
          <a:p>
            <a:pPr marL="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- зону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ресепшн</a:t>
            </a:r>
            <a:r>
              <a:rPr lang="ru-RU" dirty="0">
                <a:latin typeface="Arial" pitchFamily="34" charset="0"/>
                <a:cs typeface="Arial" pitchFamily="34" charset="0"/>
              </a:rPr>
              <a:t> с местом для гардероба (8 кв. м.); </a:t>
            </a:r>
          </a:p>
          <a:p>
            <a:pPr marL="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- общий зал для размещения гостей (41 кв. м.); </a:t>
            </a:r>
          </a:p>
          <a:p>
            <a:pPr marL="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- зону для приготовления чая и кофе, где разместятся кулер,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кофемашина</a:t>
            </a:r>
            <a:r>
              <a:rPr lang="ru-RU" dirty="0">
                <a:latin typeface="Arial" pitchFamily="34" charset="0"/>
                <a:cs typeface="Arial" pitchFamily="34" charset="0"/>
              </a:rPr>
              <a:t>, чайник, посуда с принадлежностями сладости (9 кв. м.); </a:t>
            </a:r>
          </a:p>
          <a:p>
            <a:pPr marL="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- специальная комната для отдыха котов (7 кв. м); </a:t>
            </a:r>
          </a:p>
          <a:p>
            <a:pPr marL="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- санузел (2 кв. м.).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1545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Смета затрат на оснащение 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котокафе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(222,1 тыс. руб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.)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727828"/>
              </p:ext>
            </p:extLst>
          </p:nvPr>
        </p:nvGraphicFramePr>
        <p:xfrm>
          <a:off x="-34719" y="561166"/>
          <a:ext cx="9144001" cy="62968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788025"/>
                <a:gridCol w="1584176"/>
                <a:gridCol w="1296144"/>
                <a:gridCol w="1475656"/>
              </a:tblGrid>
              <a:tr h="648072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0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</a:t>
                      </a:r>
                      <a:endParaRPr lang="ru-RU" sz="20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Цена, руб.</a:t>
                      </a:r>
                      <a:endParaRPr lang="ru-RU" sz="18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Количество, шт.</a:t>
                      </a:r>
                      <a:endParaRPr lang="ru-RU" sz="18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Стоимость, руб.</a:t>
                      </a:r>
                      <a:endParaRPr lang="ru-RU" sz="18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Компьютер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33000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33000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Стол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4500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22500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Телевизор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18000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18000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Диван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8500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17000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Сантехника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10000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15000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Стул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1600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12800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Кресло-пуф бескаркасный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12000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Журнальный столик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12000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53611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Элементы декора (цветы, картины, прочее)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7000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7000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Кулер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7000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7000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Набор настольных игр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Кофемашина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26805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Стеллаж для книг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5000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5000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53611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Многоуровневый игровой комплекс для кошек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4800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4800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53611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Дом-когтеточка четырехуровневый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4600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4600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  <a:tr h="457020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Многоуровневый игровой комплекс для кошек с домиком-</a:t>
                      </a:r>
                      <a:r>
                        <a:rPr lang="ru-RU" sz="18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когтеточкой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2200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4400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6369" marR="3636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9308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270994"/>
              </p:ext>
            </p:extLst>
          </p:nvPr>
        </p:nvGraphicFramePr>
        <p:xfrm>
          <a:off x="0" y="116632"/>
          <a:ext cx="9143999" cy="64910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11960"/>
                <a:gridCol w="1800200"/>
                <a:gridCol w="1656184"/>
                <a:gridCol w="1475655"/>
              </a:tblGrid>
              <a:tr h="346328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Лежак кошачий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1300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3900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en-US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Wi-Fi </a:t>
                      </a: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роутер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3000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3000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Лежак-пещера кошачий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Электрочайник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Приставка игровая </a:t>
                      </a: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SEGA</a:t>
                      </a: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 (16 </a:t>
                      </a: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bit</a:t>
                      </a: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Вешалка настенная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Лоток кошачий 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1600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Зеркало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Приставка игровая </a:t>
                      </a: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DENDY </a:t>
                      </a: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8 bit</a:t>
                      </a: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1500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Полка для кошачьей лесенки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Миска кошачья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1200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Подушка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Подушка напольная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42862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Прочее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10000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  <a:tr h="57259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222 100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492" marR="4849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77963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9571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Расчет инвестиционных затрат на открытие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котокафе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213851"/>
              </p:ext>
            </p:extLst>
          </p:nvPr>
        </p:nvGraphicFramePr>
        <p:xfrm>
          <a:off x="0" y="1196754"/>
          <a:ext cx="9144000" cy="390309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309960"/>
                <a:gridCol w="1834040"/>
              </a:tblGrid>
              <a:tr h="67339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Инвестиционные расходы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Сумма, руб.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7339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Регистрация в государственных и налоговых органах, открытие расчетного счета и заказ печати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4 000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3669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Капитальные вложения ( таблица 2)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222 100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3669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Первоначальные оборотные средства: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/>
                      <a:endParaRPr lang="ru-RU" sz="200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7339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-приобретение товаров (чай, печение) на начало работы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4 000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1385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 приобретение хозяйственного и прочего инвентаря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10 000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19870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-арендная плата на начало деятельности (за 3 месяца)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240 000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577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25">
                          <a:effectLst/>
                          <a:latin typeface="Arial" pitchFamily="34" charset="0"/>
                          <a:cs typeface="Arial" pitchFamily="34" charset="0"/>
                        </a:rPr>
                        <a:t>Итого расходов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25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480 100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24650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Расчет заработной платы с учетом страховых взносов во внебюджетные фонды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633081"/>
              </p:ext>
            </p:extLst>
          </p:nvPr>
        </p:nvGraphicFramePr>
        <p:xfrm>
          <a:off x="1" y="1340768"/>
          <a:ext cx="9143998" cy="362180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79711"/>
                <a:gridCol w="1008112"/>
                <a:gridCol w="957938"/>
                <a:gridCol w="1058286"/>
                <a:gridCol w="1324200"/>
                <a:gridCol w="1556120"/>
                <a:gridCol w="1259631"/>
              </a:tblGrid>
              <a:tr h="1356155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Должность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Кол-во штатных ед.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Оклад в месяц, руб.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Заработная плата, </a:t>
                      </a:r>
                      <a:r>
                        <a:rPr lang="ru-RU" sz="20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руб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за год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Страховые взносы во внебюджетные фонды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 годовой ФОТ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741647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1.Администратор 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44 000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1 056 000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316 800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1 372 800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678078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2.Уборщица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15 000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18 000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216 000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64 800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280 800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678078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Итого: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37 000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1 272 000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381 600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1 653 600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0710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https://kormoff.ru/upload/iblock/e2c/e2c81079b7b8a3892f6193b1bca6f1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006" y="2265829"/>
            <a:ext cx="4592170" cy="459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www.pet4u.gr/images/detailed/14/ADULT_COMPLETE_%CE%9A%CE%9F%CE%A4%CE%9F%CE%A0_%CE%93%CE%91%CE%9B%CE%9F%CE%A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95" y="4149080"/>
            <a:ext cx="1863829" cy="273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81.img.avito.st/640x480/28018385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184" y="2636912"/>
            <a:ext cx="3165816" cy="4221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45708" y="-23043"/>
            <a:ext cx="910324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Расход корма составит: 85 гр. * 7 кошек * 30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дн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 = 17 850 грамм или 17,6 кг сухого корма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Сухой корм будет приобретаться средней ценовой категории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Gemon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Cat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стоимость 20 кг. пакета составляет 6 340 руб.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Стоимость древесного наполнителя для кошек составляет 540 руб. за 25 кг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Ветеринарные услуги включим в размере 3 500 руб. в месяц</a:t>
            </a:r>
          </a:p>
          <a:p>
            <a:pPr marL="0" indent="0"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Итого на содержание кошек в месяц составит 11 840 руб.</a:t>
            </a:r>
          </a:p>
          <a:p>
            <a:pPr marL="0" indent="0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1713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4320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Расчет амортизации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308092"/>
              </p:ext>
            </p:extLst>
          </p:nvPr>
        </p:nvGraphicFramePr>
        <p:xfrm>
          <a:off x="0" y="1340768"/>
          <a:ext cx="9143999" cy="335394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83768"/>
                <a:gridCol w="1584176"/>
                <a:gridCol w="1800200"/>
                <a:gridCol w="1705423"/>
                <a:gridCol w="1570432"/>
              </a:tblGrid>
              <a:tr h="147527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Срок полезного использования, лет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Первоначальная стоимость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Годовая сумма амортизации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Амортизация в месяц, руб.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3763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Компьютер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33 000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917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339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Телевизор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18 000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6 000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3763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51 000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17 000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1 417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87931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925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Постоянные расходы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190424"/>
              </p:ext>
            </p:extLst>
          </p:nvPr>
        </p:nvGraphicFramePr>
        <p:xfrm>
          <a:off x="0" y="1124744"/>
          <a:ext cx="9144000" cy="48245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724128"/>
                <a:gridCol w="1638484"/>
                <a:gridCol w="1781388"/>
              </a:tblGrid>
              <a:tr h="98218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Сумма рублей в месяц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Сумма рублей в год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2108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Заработная плата основного персонала ( с учетом страховых взносов)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65 000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780 000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60542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Аренда помещения *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108 000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8162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Обслуживание онлайн-кассы ( включая передачу данных в налоговую, замена фискальной памяти и интернет)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2 500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5927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Рекламные буклеты, листовки (печать и раздача)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60542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Амортизация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8 492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101 900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5927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90 992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1 031 900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602128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*Примечание: в первый год функционирования арендная плата за 3 месяца будет включена в инвестиционные расходы.</a:t>
            </a:r>
          </a:p>
        </p:txBody>
      </p:sp>
    </p:spTree>
    <p:extLst>
      <p:ext uri="{BB962C8B-B14F-4D97-AF65-F5344CB8AC3E}">
        <p14:creationId xmlns:p14="http://schemas.microsoft.com/office/powerpoint/2010/main" val="7517601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674"/>
            <a:ext cx="9144000" cy="812038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Прогнозируемая выручка от продаж за октябрь- декабрь 2019 года.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808915"/>
              </p:ext>
            </p:extLst>
          </p:nvPr>
        </p:nvGraphicFramePr>
        <p:xfrm>
          <a:off x="0" y="908720"/>
          <a:ext cx="9144001" cy="57827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895367"/>
                <a:gridCol w="1058946"/>
                <a:gridCol w="1068370"/>
                <a:gridCol w="1068370"/>
                <a:gridCol w="1068370"/>
                <a:gridCol w="984578"/>
              </a:tblGrid>
              <a:tr h="181694"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 работ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Ед. изм.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 gridSpan="3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месяц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   за год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b"/>
                </a:tc>
              </a:tr>
              <a:tr h="5226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октябрь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ноябрь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декабрь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1694">
                <a:tc gridSpan="6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Посещение </a:t>
                      </a:r>
                      <a:r>
                        <a:rPr lang="ru-RU" sz="18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котокафе</a:t>
                      </a: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часы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1 440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135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432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202459">
                <a:tc gridSpan="6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корма для котов для </a:t>
                      </a:r>
                      <a:r>
                        <a:rPr lang="ru-RU" sz="18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посететелей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шт.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1 440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198998">
                <a:tc gridSpan="6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</a:t>
                      </a:r>
                      <a:r>
                        <a:rPr lang="ru-RU" sz="18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мерчей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шт.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  <a:tr h="34841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9047" marR="4904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96408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202990"/>
              </p:ext>
            </p:extLst>
          </p:nvPr>
        </p:nvGraphicFramePr>
        <p:xfrm>
          <a:off x="0" y="908720"/>
          <a:ext cx="9143998" cy="51956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39665"/>
                <a:gridCol w="1789996"/>
                <a:gridCol w="1011737"/>
                <a:gridCol w="1400867"/>
                <a:gridCol w="1167388"/>
                <a:gridCol w="1634345"/>
              </a:tblGrid>
              <a:tr h="568062">
                <a:tc gridSpan="6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Предоставление места в аренду (проведение семинаров, тренингов, мастер-классов)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8062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шт.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3612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42015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42015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выручка от продаж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171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188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203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561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0212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Переменные расходы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804022"/>
              </p:ext>
            </p:extLst>
          </p:nvPr>
        </p:nvGraphicFramePr>
        <p:xfrm>
          <a:off x="1" y="1556791"/>
          <a:ext cx="9143998" cy="29523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926060"/>
                <a:gridCol w="2309090"/>
                <a:gridCol w="1908848"/>
              </a:tblGrid>
              <a:tr h="1013054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Сумма рублей в месяц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Сумма рублей в год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06527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Закупка чая, печенья, конфет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9 300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111 600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926221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Приобретение мерчей для перепроодажи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1 115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13 380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506527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10 415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124 980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19778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7" y="13393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Расчет прогнозируемой себестоимости оказываемых услуг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244962"/>
              </p:ext>
            </p:extLst>
          </p:nvPr>
        </p:nvGraphicFramePr>
        <p:xfrm>
          <a:off x="0" y="1196752"/>
          <a:ext cx="9144000" cy="548779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682169"/>
                <a:gridCol w="1402579"/>
                <a:gridCol w="1249822"/>
                <a:gridCol w="1144069"/>
                <a:gridCol w="1665361"/>
              </a:tblGrid>
              <a:tr h="87597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Показатель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Посещение котокафе 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корма 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мерчей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Предоставление места в аренду 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3798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2 790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443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122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7780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Переменные расходы на единицу продукции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111 600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106 200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13 380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7780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Постоянные расходы всего 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2 846 480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1670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Доля постоянных расходов на единицу продукции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0,821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0,130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0,013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0,036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22600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Постоянные расходы по каждому виду услуг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2 336 406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370 559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37 349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102 165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7780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производства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9 300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8 850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7780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Себестоимость продукции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263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227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1 675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65078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Прогнозируемая выручка 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котокафе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за 2020 год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482894"/>
              </p:ext>
            </p:extLst>
          </p:nvPr>
        </p:nvGraphicFramePr>
        <p:xfrm>
          <a:off x="0" y="327109"/>
          <a:ext cx="9115354" cy="643907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24109"/>
                <a:gridCol w="717761"/>
                <a:gridCol w="569890"/>
                <a:gridCol w="576064"/>
                <a:gridCol w="576064"/>
                <a:gridCol w="648072"/>
                <a:gridCol w="648072"/>
                <a:gridCol w="648072"/>
                <a:gridCol w="648072"/>
                <a:gridCol w="504056"/>
                <a:gridCol w="648072"/>
                <a:gridCol w="576064"/>
                <a:gridCol w="576064"/>
                <a:gridCol w="654922"/>
              </a:tblGrid>
              <a:tr h="234206"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 работ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 rowSpan="2"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Ед. изм.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 gridSpan="1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месяц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07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234206">
                <a:tc gridSpan="14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1. Посещение котокафе (понедельник – пятница), 1 час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3682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часы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960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750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750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1 080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1 110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70261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70261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270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288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252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162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180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243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333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234206">
                <a:tc gridSpan="14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корма для котов для </a:t>
                      </a: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посететелей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3682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шт.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960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360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1 080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1 110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70261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70261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88228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531602"/>
              </p:ext>
            </p:extLst>
          </p:nvPr>
        </p:nvGraphicFramePr>
        <p:xfrm>
          <a:off x="-12" y="4"/>
          <a:ext cx="9144013" cy="68579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87636"/>
                <a:gridCol w="648072"/>
                <a:gridCol w="720080"/>
                <a:gridCol w="504056"/>
                <a:gridCol w="648072"/>
                <a:gridCol w="576064"/>
                <a:gridCol w="576064"/>
                <a:gridCol w="648072"/>
                <a:gridCol w="576064"/>
                <a:gridCol w="576064"/>
                <a:gridCol w="576064"/>
                <a:gridCol w="576064"/>
                <a:gridCol w="576064"/>
                <a:gridCol w="755577"/>
              </a:tblGrid>
              <a:tr h="422465">
                <a:tc gridSpan="14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</a:t>
                      </a: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мерчей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5941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шт.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675941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101391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352053">
                <a:tc gridSpan="14"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Предоставление места в аренду (проведение семинаров, тренингов, мастер-классов)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5941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продаж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шт.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101391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за единицу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101391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  <a:tr h="1013913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выручка от продаж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тыс.руб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313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355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279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265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186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157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193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220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298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398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413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9815" marR="5981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67950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823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Точка безубыточности в натуральном выражении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2913187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FC - постоянные затраты ; </a:t>
            </a:r>
          </a:p>
          <a:p>
            <a:r>
              <a:rPr lang="ru-RU" dirty="0"/>
              <a:t>AVC - переменные затраты на единицу продукции</a:t>
            </a:r>
          </a:p>
          <a:p>
            <a:r>
              <a:rPr lang="ru-RU" dirty="0"/>
              <a:t>Р – Цена;</a:t>
            </a:r>
          </a:p>
          <a:p>
            <a:r>
              <a:rPr lang="ru-RU" dirty="0"/>
              <a:t>MR - маржинальный доход </a:t>
            </a:r>
          </a:p>
          <a:p>
            <a:r>
              <a:rPr lang="ru-RU" dirty="0"/>
              <a:t>TR - выручка (доходы) 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1706428"/>
            <a:ext cx="345638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69315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688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Расчет точки безубыточности, руб.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085867"/>
              </p:ext>
            </p:extLst>
          </p:nvPr>
        </p:nvGraphicFramePr>
        <p:xfrm>
          <a:off x="1" y="764704"/>
          <a:ext cx="9143999" cy="587726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02083"/>
                <a:gridCol w="1439431"/>
                <a:gridCol w="1301746"/>
                <a:gridCol w="1024452"/>
                <a:gridCol w="1676287"/>
              </a:tblGrid>
              <a:tr h="98168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Показатель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Посещение котокафе 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корма 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Продажа мерчей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Предоставление места в аренду 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7235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Переменные расходы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111 600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106 200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13 380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7235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Постоянные расходы по группам 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2 336 406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370 559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37 349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102 165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7235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Объем производства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9 300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8 850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7235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Цена услуги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2 000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3538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Переменные расходы на единицу услуги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3538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Точка безубыточности в натуральном выражении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8 113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9 752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934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3538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Точка безубыточности в денежном выражении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2 433 757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487 578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93 373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102 165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8646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47667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Финансовый план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Arial" pitchFamily="34" charset="0"/>
                <a:cs typeface="Arial" pitchFamily="34" charset="0"/>
              </a:rPr>
              <a:t>Прогноз доходов и расходов (отчёт о прибылях и убытках) на 2019 -2023 гг.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881073"/>
              </p:ext>
            </p:extLst>
          </p:nvPr>
        </p:nvGraphicFramePr>
        <p:xfrm>
          <a:off x="0" y="620691"/>
          <a:ext cx="9144001" cy="623730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69368"/>
                <a:gridCol w="2488058"/>
                <a:gridCol w="1111437"/>
                <a:gridCol w="1220629"/>
                <a:gridCol w="1381495"/>
                <a:gridCol w="1208930"/>
                <a:gridCol w="1164084"/>
              </a:tblGrid>
              <a:tr h="26288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 показателя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2019 год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2020 год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2021 год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2022 год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2023 год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п/п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Выручка от продаж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560 600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3 399 100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3 545 261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3 697 708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3 856 709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Переменные затраты 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21 660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124 980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130 354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135 959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141 806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Валовая прибыль 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538 940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3 274 120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3 414 907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3 561 748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3 714 903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Постоянные расходы 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467 370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2 829 480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2 866 263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2 903 525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2 941 270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Амортизация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4 250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17 000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17 000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17 000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17 000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Операционная прибыль/убыток 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67 320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427 640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531 644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641 224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756 633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262888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% по кредитам 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Прибыль до налогообложения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67 320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427 640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531 644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641 224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756 633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Сумма налога УСН (15%)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10 098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64 146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79 747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96 184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113 495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497767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Чистая прибыль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57 222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363 494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451 897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545 040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643 138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  <a:tr h="733862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Чистая прибыль в среднем за месяц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4 769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30 291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37 658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45 420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53 595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7384" marR="673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68460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823"/>
            <a:ext cx="9144000" cy="112956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Прогнозируемая рентабельность продукции и рентабельность продаж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1296144"/>
          </a:xfrm>
        </p:spPr>
        <p:txBody>
          <a:bodyPr>
            <a:normAutofit/>
          </a:bodyPr>
          <a:lstStyle/>
          <a:p>
            <a:r>
              <a:rPr lang="ru-RU" dirty="0"/>
              <a:t>R продукции = Чистая прибыль / затраты х 100% </a:t>
            </a:r>
          </a:p>
          <a:p>
            <a:r>
              <a:rPr lang="ru-RU" dirty="0"/>
              <a:t>R продаж = Валовая прибыль / Выручка  х 100</a:t>
            </a:r>
            <a:r>
              <a:rPr lang="ru-RU" dirty="0" smtClean="0"/>
              <a:t>%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762560"/>
              </p:ext>
            </p:extLst>
          </p:nvPr>
        </p:nvGraphicFramePr>
        <p:xfrm>
          <a:off x="0" y="2276872"/>
          <a:ext cx="9144000" cy="352839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29800"/>
                <a:gridCol w="2343682"/>
                <a:gridCol w="1315538"/>
                <a:gridCol w="1133386"/>
                <a:gridCol w="1153626"/>
                <a:gridCol w="1254820"/>
                <a:gridCol w="1113148"/>
              </a:tblGrid>
              <a:tr h="544025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 показателя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2019 год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2020 год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2021 год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2022 год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2023 год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</a:tr>
              <a:tr h="994789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п/п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4789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Рентабельность продукции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11,70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12,30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15,08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17,93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20,86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</a:tr>
              <a:tr h="994789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Рентабельность продаж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96,14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96,32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96,32</a:t>
                      </a:r>
                      <a:endParaRPr lang="ru-RU" sz="24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96,32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96,32</a:t>
                      </a:r>
                      <a:endParaRPr lang="ru-RU" sz="24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5340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itchFamily="34" charset="0"/>
                <a:cs typeface="Arial" pitchFamily="34" charset="0"/>
              </a:rPr>
              <a:t>План движения денежных средств на 2019 -2023 года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378747"/>
              </p:ext>
            </p:extLst>
          </p:nvPr>
        </p:nvGraphicFramePr>
        <p:xfrm>
          <a:off x="-4" y="908722"/>
          <a:ext cx="9144007" cy="594927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49386"/>
                <a:gridCol w="692176"/>
                <a:gridCol w="692176"/>
                <a:gridCol w="801467"/>
                <a:gridCol w="801467"/>
                <a:gridCol w="801467"/>
                <a:gridCol w="801467"/>
                <a:gridCol w="801467"/>
                <a:gridCol w="801467"/>
                <a:gridCol w="801467"/>
              </a:tblGrid>
              <a:tr h="531778"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Статья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200" spc="0">
                          <a:effectLst/>
                        </a:rPr>
                        <a:t> </a:t>
                      </a:r>
                      <a:endParaRPr lang="ru-RU" sz="1400" spc="25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</a:rPr>
                        <a:t>2020 год</a:t>
                      </a:r>
                      <a:endParaRPr lang="ru-RU" sz="1600" spc="25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</a:rPr>
                        <a:t>2021 год</a:t>
                      </a:r>
                      <a:endParaRPr lang="ru-RU" sz="1600" spc="25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2022 год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2023 год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976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октябрь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ноябрь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декабрь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полу-годие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полу-годие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полу-годие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полу-</a:t>
                      </a:r>
                      <a:r>
                        <a:rPr lang="ru-RU" sz="1600" spc="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годие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766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1. Операционный денежный поток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297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192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619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755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3177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171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188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203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1 722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1 678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1 796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1 750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3 698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3 857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531778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Выплаты: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168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168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1 495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1 539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1 498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1 558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3 079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3 102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9766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2. Инвестиционный денежный поток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-480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97669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Совокупный денежный поток (CF) 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-478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226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297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192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619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755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326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Совокупный денежный поток нарастающим итогом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-478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-458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-426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-199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-61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236</a:t>
                      </a:r>
                      <a:endParaRPr lang="ru-RU" sz="16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428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1 047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1 802</a:t>
                      </a:r>
                      <a:endParaRPr lang="ru-RU" sz="16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1595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674"/>
            <a:ext cx="9144000" cy="812038"/>
          </a:xfrm>
        </p:spPr>
        <p:txBody>
          <a:bodyPr>
            <a:norm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Оценка эффективности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r>
              <a:rPr lang="ru-RU" dirty="0"/>
              <a:t>Окупаемость проекта = Сумма единовременных затрат / Сумма среднемесячной прибыли</a:t>
            </a:r>
          </a:p>
          <a:p>
            <a:r>
              <a:rPr lang="ru-RU" dirty="0" smtClean="0"/>
              <a:t>480 </a:t>
            </a:r>
            <a:r>
              <a:rPr lang="ru-RU" dirty="0"/>
              <a:t>100 / 30 291 = 16 месяцев </a:t>
            </a:r>
          </a:p>
          <a:p>
            <a:r>
              <a:rPr lang="ru-RU" dirty="0"/>
              <a:t>Таким образом, период окупаемости составит 1 год и 4 месяца.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04273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365104"/>
            <a:ext cx="8229600" cy="176105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CF (</a:t>
            </a:r>
            <a:r>
              <a:rPr lang="ru-RU" dirty="0" err="1"/>
              <a:t>Cash</a:t>
            </a:r>
            <a:r>
              <a:rPr lang="ru-RU" dirty="0"/>
              <a:t> </a:t>
            </a:r>
            <a:r>
              <a:rPr lang="ru-RU" dirty="0" err="1"/>
              <a:t>Flow</a:t>
            </a:r>
            <a:r>
              <a:rPr lang="ru-RU" dirty="0"/>
              <a:t>) – денежный поток инициируемый инвестициями в каждый из n лет существования инвестиционного проекта; </a:t>
            </a:r>
          </a:p>
          <a:p>
            <a:r>
              <a:rPr lang="ru-RU" dirty="0"/>
              <a:t>i — норма дисконтирования; </a:t>
            </a:r>
          </a:p>
          <a:p>
            <a:r>
              <a:rPr lang="ru-RU" dirty="0"/>
              <a:t>n – время существования инвестиционного проекта в годах.</a:t>
            </a:r>
          </a:p>
          <a:p>
            <a:r>
              <a:rPr lang="ru-RU" dirty="0"/>
              <a:t>I-	текущая стоимость инвестиций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9925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Чистый дисконтированный доход</a:t>
            </a:r>
          </a:p>
        </p:txBody>
      </p:sp>
      <p:sp>
        <p:nvSpPr>
          <p:cNvPr id="8" name="Прямоугольник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82212" y="2786580"/>
            <a:ext cx="4779577" cy="1284839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ysClr val="windowText" lastClr="000000"/>
                </a:solidFill>
                <a:latin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ysClr val="windowText" lastClr="000000"/>
                </a:solidFill>
                <a:latin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ysClr val="windowText" lastClr="000000"/>
                </a:solidFill>
                <a:latin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ysClr val="windowText" lastClr="000000"/>
                </a:solidFill>
                <a:latin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ysClr val="windowText" lastClr="000000"/>
                </a:solidFill>
                <a:latin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ysClr val="windowText" lastClr="000000"/>
                </a:solidFill>
                <a:latin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ysClr val="windowText" lastClr="000000"/>
                </a:solidFill>
                <a:latin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ysClr val="windowText" lastClr="000000"/>
                </a:solidFill>
                <a:latin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ysClr val="windowText" lastClr="000000"/>
                </a:solidFill>
                <a:latin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465434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План движения денежных средств с расчетом дисконтированного денежного потока, руб.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157300"/>
              </p:ext>
            </p:extLst>
          </p:nvPr>
        </p:nvGraphicFramePr>
        <p:xfrm>
          <a:off x="28559" y="2060848"/>
          <a:ext cx="9144001" cy="42539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825122"/>
                <a:gridCol w="1263974"/>
                <a:gridCol w="1263974"/>
                <a:gridCol w="1263974"/>
                <a:gridCol w="1263974"/>
                <a:gridCol w="1262983"/>
              </a:tblGrid>
              <a:tr h="200956">
                <a:tc row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Статья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 gridSpan="5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</a:rPr>
                        <a:t>Годы</a:t>
                      </a:r>
                      <a:endParaRPr lang="ru-RU" sz="1800" spc="25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4566" marR="5456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48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2019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2021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2023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57729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1. Операционный денежный поток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61 472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380 494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468 897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562 040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660 138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38486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 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560 600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3 399 100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3 545 261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3 697 708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3 856 709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38486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Выплаты: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489 030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2 954 460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2 996 617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3 039 484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3 083 076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346377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переменные расходы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21 660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124 980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130 354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135 959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141 806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51956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постоянные расходы ( за минусом амортизации)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467 370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2 829 480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2 866 263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2 903 525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2 941 270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38486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Обязательные платежи по налогам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10 098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64 146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79 747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" pitchFamily="34" charset="0"/>
                          <a:cs typeface="Arial" pitchFamily="34" charset="0"/>
                        </a:rPr>
                        <a:t>96 184</a:t>
                      </a:r>
                      <a:endParaRPr lang="ru-RU" sz="18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8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113 495</a:t>
                      </a:r>
                      <a:endParaRPr lang="ru-RU" sz="18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3194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980257"/>
              </p:ext>
            </p:extLst>
          </p:nvPr>
        </p:nvGraphicFramePr>
        <p:xfrm>
          <a:off x="0" y="908720"/>
          <a:ext cx="9144001" cy="5181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825122"/>
                <a:gridCol w="1263974"/>
                <a:gridCol w="1263974"/>
                <a:gridCol w="1263974"/>
                <a:gridCol w="1263974"/>
                <a:gridCol w="1262983"/>
              </a:tblGrid>
              <a:tr h="577295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 Инвестиционный денежный поток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-480 100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38486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Совокупный денежный поток (CF) 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-418 628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380 494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468 897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562 040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660 138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20095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период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/>
                </a:tc>
              </a:tr>
              <a:tr h="519566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Коэффициент дисконтирования (ставка дисконтирования 15%)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0,870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0,756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0,658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0,572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0,497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</a:tr>
              <a:tr h="38486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Дисконтированный денежный поток, PV 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-364 024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287 708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308 308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321 348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328 205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</a:tr>
              <a:tr h="842103"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Дисконтированный поток</a:t>
                      </a:r>
                      <a:b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реальных денег нарастающим итогом, NPV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>
                          <a:effectLst/>
                          <a:latin typeface="Arial" pitchFamily="34" charset="0"/>
                          <a:cs typeface="Arial" pitchFamily="34" charset="0"/>
                        </a:rPr>
                        <a:t>-364 024</a:t>
                      </a:r>
                      <a:endParaRPr lang="ru-RU" sz="2000" spc="25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-76 316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231 991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553 340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2000" spc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881 545</a:t>
                      </a:r>
                      <a:endParaRPr lang="ru-RU" sz="2000" spc="25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4566" marR="54566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2125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NPV = 881 545 – 480 100 = 401 445 </a:t>
            </a:r>
            <a:r>
              <a:rPr lang="ru-RU" dirty="0" err="1" smtClean="0"/>
              <a:t>руб</a:t>
            </a:r>
            <a:endParaRPr lang="ru-RU" dirty="0" smtClean="0"/>
          </a:p>
          <a:p>
            <a:r>
              <a:rPr lang="en-US" dirty="0"/>
              <a:t>PI = NPV/I = 881 545 / 480 100   = </a:t>
            </a:r>
            <a:r>
              <a:rPr lang="en-US" dirty="0" smtClean="0"/>
              <a:t>0,83</a:t>
            </a:r>
            <a:r>
              <a:rPr lang="ru-RU" dirty="0" smtClean="0"/>
              <a:t>.</a:t>
            </a:r>
          </a:p>
          <a:p>
            <a:r>
              <a:rPr lang="en-US" dirty="0"/>
              <a:t>IRR =31%. 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где, Т – период(ы) полного покрытия инвестиций.</a:t>
            </a:r>
          </a:p>
          <a:p>
            <a:r>
              <a:rPr lang="ru-RU" dirty="0" smtClean="0"/>
              <a:t>PBP </a:t>
            </a:r>
            <a:r>
              <a:rPr lang="ru-RU" dirty="0"/>
              <a:t>= 4 + (553 340 – 480 100)/ 562 040= 4,1 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 l="37360" t="58974" r="44201" b="32764"/>
          <a:stretch>
            <a:fillRect/>
          </a:stretch>
        </p:blipFill>
        <p:spPr bwMode="auto">
          <a:xfrm>
            <a:off x="3989917" y="2564904"/>
            <a:ext cx="346240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4" r="11011"/>
          <a:stretch/>
        </p:blipFill>
        <p:spPr bwMode="auto">
          <a:xfrm>
            <a:off x="-26866" y="3612232"/>
            <a:ext cx="9144000" cy="785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7019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txBody>
          <a:bodyPr>
            <a:no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Таким образом, рассчитав показатели эффективности по открытию </a:t>
            </a:r>
            <a:r>
              <a:rPr lang="ru-RU" sz="3200" dirty="0" err="1">
                <a:latin typeface="Arial" pitchFamily="34" charset="0"/>
                <a:cs typeface="Arial" pitchFamily="34" charset="0"/>
              </a:rPr>
              <a:t>котокафе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имеем следующее: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Чистый дисконтированный доход, NPV = 480 100 руб.</a:t>
            </a:r>
          </a:p>
          <a:p>
            <a:r>
              <a:rPr lang="ru-RU" dirty="0"/>
              <a:t>Внутреннюю норму доходности, IRR = 31 %</a:t>
            </a:r>
          </a:p>
          <a:p>
            <a:r>
              <a:rPr lang="ru-RU" dirty="0"/>
              <a:t>Индекс доходности дисконтированных инвестиций =  0,83</a:t>
            </a:r>
          </a:p>
          <a:p>
            <a:r>
              <a:rPr lang="ru-RU" dirty="0"/>
              <a:t>Сроки окупаемости :</a:t>
            </a:r>
          </a:p>
          <a:p>
            <a:pPr marL="0" indent="0">
              <a:buNone/>
            </a:pPr>
            <a:r>
              <a:rPr lang="ru-RU" dirty="0"/>
              <a:t>-простой – 1 год и 4 </a:t>
            </a:r>
            <a:r>
              <a:rPr lang="ru-RU" dirty="0" err="1"/>
              <a:t>месяця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- дисконтированный – 4 года и 1 месяц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39329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Стратегии финансирования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480 100 будут направлены на следующие цели: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1) Регистрация в государственных и налоговых органах, открытие расчетного счета и заказ печати - 	4 000 руб.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2) Капитальные вложения (оборудование, мебель и пр.) - 	222 100 руб.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3) Приобретение товаров (чай, печение) на начало работы - 4 000 руб.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4) Приобретение хозяйственного и прочего инвентаря - 10 000 руб.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5) Арендная плата на начало деятельности (за 3 месяца)	- 240 000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0199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Риски проекта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4174080"/>
              </p:ext>
            </p:extLst>
          </p:nvPr>
        </p:nvGraphicFramePr>
        <p:xfrm>
          <a:off x="0" y="996746"/>
          <a:ext cx="9006994" cy="5842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Документ" r:id="rId3" imgW="6262079" imgH="4062589" progId="Word.Document.12">
                  <p:embed/>
                </p:oleObj>
              </mc:Choice>
              <mc:Fallback>
                <p:oleObj name="Документ" r:id="rId3" imgW="6262079" imgH="40625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996746"/>
                        <a:ext cx="9006994" cy="58425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19569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35128"/>
              </p:ext>
            </p:extLst>
          </p:nvPr>
        </p:nvGraphicFramePr>
        <p:xfrm>
          <a:off x="15665" y="332656"/>
          <a:ext cx="9171320" cy="59398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Документ" r:id="rId3" imgW="6262079" imgH="4056099" progId="Word.Document.12">
                  <p:embed/>
                </p:oleObj>
              </mc:Choice>
              <mc:Fallback>
                <p:oleObj name="Документ" r:id="rId3" imgW="6262079" imgH="40560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665" y="332656"/>
                        <a:ext cx="9171320" cy="59398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31286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497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Анализ чувствительности проекта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2" name="Picture 6" descr="https://pp.userapi.com/c844617/v844617700/20bf37/LjRsSJ1DnY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" t="2222" r="1492" b="2591"/>
          <a:stretch/>
        </p:blipFill>
        <p:spPr bwMode="auto">
          <a:xfrm>
            <a:off x="-28600" y="980728"/>
            <a:ext cx="918308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 rot="16200000">
            <a:off x="-429379" y="2799277"/>
            <a:ext cx="1228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NPV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3780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925"/>
            <a:ext cx="9144000" cy="75477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Этапы реализации проекта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92697"/>
            <a:ext cx="9144000" cy="576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График выполнения работ по проекту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618353"/>
              </p:ext>
            </p:extLst>
          </p:nvPr>
        </p:nvGraphicFramePr>
        <p:xfrm>
          <a:off x="-1" y="1196751"/>
          <a:ext cx="9144002" cy="571607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076644"/>
                <a:gridCol w="1295557"/>
                <a:gridCol w="1296144"/>
                <a:gridCol w="1475657"/>
              </a:tblGrid>
              <a:tr h="85996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Август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Сентябрь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Октябрь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859966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Оформление ИП в налоговой службе города, переход на упрощенную систему налогообложения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42998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Разработка плана интерьера заведения, корректировка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42998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Выбор и покупка мебели для </a:t>
                      </a:r>
                      <a:r>
                        <a:rPr lang="ru-RU" sz="18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ресепшена</a:t>
                      </a: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и гостевой зоны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42998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Обустройство помещения по дизайнерскому плану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42998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Монтаж системы видеоконтроля, противопожарных датчиков, </a:t>
                      </a:r>
                      <a:r>
                        <a:rPr lang="en-US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Wi</a:t>
                      </a: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en-US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Fi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644975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Приобретение электрочайников, посуды для горячих и холодных напитков, тарелок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42998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Получение согласований от контролирующих органов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  <a:tr h="429984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Организация меню для кошек и гостей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251" marR="6325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7199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793614"/>
              </p:ext>
            </p:extLst>
          </p:nvPr>
        </p:nvGraphicFramePr>
        <p:xfrm>
          <a:off x="-3" y="1268757"/>
          <a:ext cx="9144002" cy="47548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076645"/>
                <a:gridCol w="1381440"/>
                <a:gridCol w="1304477"/>
                <a:gridCol w="1381440"/>
              </a:tblGrid>
              <a:tr h="1062118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Закупка </a:t>
                      </a:r>
                      <a:r>
                        <a:rPr lang="ru-RU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зоотоваров</a:t>
                      </a: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когтеточек</a:t>
                      </a: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, лежанок, игрушек, мисок, переносок и др.</a:t>
                      </a:r>
                      <a:endParaRPr lang="ru-RU" sz="2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708079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Сборка и расстановка мебели для гостевой зоны</a:t>
                      </a:r>
                      <a:endParaRPr lang="ru-RU" sz="2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1062118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Распечатка меню и визитных карточек, приобретение настольных игр, книг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2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040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Реклама заведения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708079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Закупка кормов и «вкусняшек» для кошек, печенья и чая для гостей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54040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Открытие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2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ru-RU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ru-RU" sz="2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76086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/>
          <a:srcRect l="2470" t="21779" r="9919" b="42350"/>
          <a:stretch/>
        </p:blipFill>
        <p:spPr bwMode="auto">
          <a:xfrm>
            <a:off x="1" y="0"/>
            <a:ext cx="9144000" cy="24208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0"/>
            <a:ext cx="3995936" cy="47667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Сетевой график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2414262"/>
              </p:ext>
            </p:extLst>
          </p:nvPr>
        </p:nvGraphicFramePr>
        <p:xfrm>
          <a:off x="0" y="2348733"/>
          <a:ext cx="9178699" cy="454117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64370"/>
                <a:gridCol w="4760640"/>
                <a:gridCol w="1626544"/>
                <a:gridCol w="1327145"/>
              </a:tblGrid>
              <a:tr h="2773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Создание </a:t>
                      </a:r>
                      <a:r>
                        <a:rPr lang="ru-RU" sz="18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Котокафе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Длительность операции,  дни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8529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Операция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Описание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Предшествующие операции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25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Оформление ИП в налоговой службе города, переход на упрощенную систему налогообложения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Нет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554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Разработка плана интерьера заведения, корректировка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554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Получение согласований от контролирующих органов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73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Организация меню для кошек и гостей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73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Реклама </a:t>
                      </a:r>
                      <a:r>
                        <a:rPr lang="ru-RU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заведения, размещение котов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B, C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554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Закупка кормов </a:t>
                      </a:r>
                      <a:r>
                        <a:rPr lang="ru-RU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и «</a:t>
                      </a:r>
                      <a:r>
                        <a:rPr lang="ru-RU" sz="18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вкусняшек</a:t>
                      </a: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» для кошек, </a:t>
                      </a:r>
                      <a:r>
                        <a:rPr lang="ru-RU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печенья и чая </a:t>
                      </a: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для </a:t>
                      </a:r>
                      <a:r>
                        <a:rPr lang="ru-RU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гостей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73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itchFamily="34" charset="0"/>
                          <a:cs typeface="Arial" pitchFamily="34" charset="0"/>
                        </a:rPr>
                        <a:t>Открытие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itchFamily="34" charset="0"/>
                          <a:cs typeface="Arial" pitchFamily="34" charset="0"/>
                        </a:rPr>
                        <a:t>E, F</a:t>
                      </a:r>
                      <a:endParaRPr lang="ru-RU" sz="1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16739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68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Календарный план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914830"/>
              </p:ext>
            </p:extLst>
          </p:nvPr>
        </p:nvGraphicFramePr>
        <p:xfrm>
          <a:off x="0" y="620689"/>
          <a:ext cx="9144000" cy="63006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568"/>
                <a:gridCol w="4824536"/>
                <a:gridCol w="936104"/>
                <a:gridCol w="1224136"/>
                <a:gridCol w="1475656"/>
              </a:tblGrid>
              <a:tr h="1173481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Операция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Описание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Сроки выполнения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Продолжительность выполнения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Количество задействованных чел.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ресурсов</a:t>
                      </a:r>
                      <a:endParaRPr lang="ru-RU" dirty="0"/>
                    </a:p>
                  </a:txBody>
                  <a:tcPr/>
                </a:tc>
              </a:tr>
              <a:tr h="902678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Оформление ИП в налоговой службе города, переход на упрощенную систему налогообложения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1.08-10.08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10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902678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B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Разработка плана интерьера заведения, корректировка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10.08-31.08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21 </a:t>
                      </a:r>
                      <a:r>
                        <a:rPr lang="ru-RU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 + приходящий персонал</a:t>
                      </a:r>
                      <a:endParaRPr lang="ru-RU" dirty="0"/>
                    </a:p>
                  </a:txBody>
                  <a:tcPr/>
                </a:tc>
              </a:tr>
              <a:tr h="631874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C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Получение согласований от контролирующих органов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1.09-10.09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10 </a:t>
                      </a:r>
                      <a:r>
                        <a:rPr lang="ru-RU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631874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Организация меню для кошек и гостей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10.09-20.09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10 </a:t>
                      </a:r>
                      <a:r>
                        <a:rPr lang="ru-RU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631874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Реклама заведения, размещение котов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20.09-25.09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5 </a:t>
                      </a:r>
                      <a:r>
                        <a:rPr lang="ru-RU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902678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F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Закупка кормов и «</a:t>
                      </a:r>
                      <a:r>
                        <a:rPr lang="ru-RU" dirty="0" err="1" smtClean="0"/>
                        <a:t>вкусняшек</a:t>
                      </a:r>
                      <a:r>
                        <a:rPr lang="ru-RU" dirty="0" smtClean="0"/>
                        <a:t>» для кошек, печенья и чая для гостей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25.09-30.09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5 </a:t>
                      </a:r>
                      <a:r>
                        <a:rPr lang="ru-RU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460175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Открытие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1.10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1 </a:t>
                      </a:r>
                      <a:r>
                        <a:rPr lang="ru-RU" dirty="0" err="1" smtClean="0"/>
                        <a:t>дн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79415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mazone78.a.m.pic.centerblog.net/o/e9f972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Спасибо за внимание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7868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2528</Words>
  <Application>Microsoft Office PowerPoint</Application>
  <PresentationFormat>Экран (4:3)</PresentationFormat>
  <Paragraphs>1073</Paragraphs>
  <Slides>41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3" baseType="lpstr">
      <vt:lpstr>Тема Office</vt:lpstr>
      <vt:lpstr>Документ</vt:lpstr>
      <vt:lpstr>Проект Котокафе «Матроскин»</vt:lpstr>
      <vt:lpstr>Тематика проекта</vt:lpstr>
      <vt:lpstr>Резюме проекта</vt:lpstr>
      <vt:lpstr>Резюме проекта</vt:lpstr>
      <vt:lpstr>Основная идея проекта и описание реализации</vt:lpstr>
      <vt:lpstr>Или этот лучше??</vt:lpstr>
      <vt:lpstr>Или ето? короч я хз</vt:lpstr>
      <vt:lpstr>Производственный план</vt:lpstr>
      <vt:lpstr>Смета затрат на оснащение котокафе (222,1 тыс. руб.)</vt:lpstr>
      <vt:lpstr>Презентация PowerPoint</vt:lpstr>
      <vt:lpstr>Расчет инвестиционных затрат на открытие котокафе</vt:lpstr>
      <vt:lpstr>Расчет заработной платы с учетом страховых взносов во внебюджетные фонды</vt:lpstr>
      <vt:lpstr>Презентация PowerPoint</vt:lpstr>
      <vt:lpstr>Расчет амортизации</vt:lpstr>
      <vt:lpstr>Постоянные расходы </vt:lpstr>
      <vt:lpstr>Прогнозируемая выручка от продаж за октябрь- декабрь 2019 года.</vt:lpstr>
      <vt:lpstr>Презентация PowerPoint</vt:lpstr>
      <vt:lpstr>Переменные расходы </vt:lpstr>
      <vt:lpstr>Расчет прогнозируемой себестоимости оказываемых услуг</vt:lpstr>
      <vt:lpstr>Прогнозируемая выручка  котокафе за 2020 год </vt:lpstr>
      <vt:lpstr>Презентация PowerPoint</vt:lpstr>
      <vt:lpstr>Точка безубыточности в натуральном выражении</vt:lpstr>
      <vt:lpstr>Расчет точки безубыточности, руб.</vt:lpstr>
      <vt:lpstr>Финансовый план</vt:lpstr>
      <vt:lpstr>Прогнозируемая рентабельность продукции и рентабельность продаж</vt:lpstr>
      <vt:lpstr>План движения денежных средств на 2019 -2023 года</vt:lpstr>
      <vt:lpstr>Оценка эффективности проекта</vt:lpstr>
      <vt:lpstr>Чистый дисконтированный доход</vt:lpstr>
      <vt:lpstr>План движения денежных средств с расчетом дисконтированного денежного потока, руб.</vt:lpstr>
      <vt:lpstr>Презентация PowerPoint</vt:lpstr>
      <vt:lpstr>Презентация PowerPoint</vt:lpstr>
      <vt:lpstr>Таким образом, рассчитав показатели эффективности по открытию котокафе имеем следующее:</vt:lpstr>
      <vt:lpstr>Стратегии финансирования</vt:lpstr>
      <vt:lpstr>Риски проекта</vt:lpstr>
      <vt:lpstr>Презентация PowerPoint</vt:lpstr>
      <vt:lpstr>Анализ чувствительности проекта</vt:lpstr>
      <vt:lpstr>Этапы реализации проекта</vt:lpstr>
      <vt:lpstr>Презентация PowerPoint</vt:lpstr>
      <vt:lpstr>Сетевой график</vt:lpstr>
      <vt:lpstr>Календарный план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Котокафе «Матроскин»</dc:title>
  <dc:creator>Игорь</dc:creator>
  <cp:lastModifiedBy>Игорь</cp:lastModifiedBy>
  <cp:revision>28</cp:revision>
  <dcterms:created xsi:type="dcterms:W3CDTF">2019-05-16T07:57:14Z</dcterms:created>
  <dcterms:modified xsi:type="dcterms:W3CDTF">2019-05-17T12:31:24Z</dcterms:modified>
</cp:coreProperties>
</file>