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7" r:id="rId5"/>
    <p:sldId id="271" r:id="rId6"/>
    <p:sldId id="288" r:id="rId7"/>
    <p:sldId id="289" r:id="rId8"/>
    <p:sldId id="290" r:id="rId9"/>
    <p:sldId id="270" r:id="rId10"/>
    <p:sldId id="264" r:id="rId11"/>
    <p:sldId id="259" r:id="rId12"/>
    <p:sldId id="263" r:id="rId13"/>
    <p:sldId id="260" r:id="rId14"/>
    <p:sldId id="261" r:id="rId15"/>
    <p:sldId id="287" r:id="rId16"/>
    <p:sldId id="262" r:id="rId17"/>
    <p:sldId id="266" r:id="rId18"/>
    <p:sldId id="272" r:id="rId19"/>
    <p:sldId id="286" r:id="rId20"/>
    <p:sldId id="267" r:id="rId21"/>
    <p:sldId id="26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49" autoAdjust="0"/>
  </p:normalViewPr>
  <p:slideViewPr>
    <p:cSldViewPr>
      <p:cViewPr>
        <p:scale>
          <a:sx n="89" d="100"/>
          <a:sy n="89" d="100"/>
        </p:scale>
        <p:origin x="-61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30D1AA-B140-4228-8C56-D2292C491A2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44534162-0615-4FAE-BACF-3A48544EC845}">
      <dgm:prSet phldrT="[Текст]" phldr="1"/>
      <dgm:spPr>
        <a:solidFill>
          <a:schemeClr val="tx2">
            <a:lumMod val="20000"/>
            <a:lumOff val="80000"/>
          </a:schemeClr>
        </a:solidFill>
      </dgm:spPr>
      <dgm:t>
        <a:bodyPr/>
        <a:lstStyle/>
        <a:p>
          <a:endParaRPr lang="ru-RU"/>
        </a:p>
      </dgm:t>
    </dgm:pt>
    <dgm:pt modelId="{AA1C1F0D-CF28-4177-9BEC-AB8914B1F0F2}" type="parTrans" cxnId="{EA1A1155-822F-4B47-82C1-B5FECB01CDD2}">
      <dgm:prSet/>
      <dgm:spPr/>
      <dgm:t>
        <a:bodyPr/>
        <a:lstStyle/>
        <a:p>
          <a:endParaRPr lang="ru-RU"/>
        </a:p>
      </dgm:t>
    </dgm:pt>
    <dgm:pt modelId="{BFB1D7D4-25D5-4485-9EFB-D05CE8CC6EDD}" type="sibTrans" cxnId="{EA1A1155-822F-4B47-82C1-B5FECB01CDD2}">
      <dgm:prSet/>
      <dgm:spPr/>
      <dgm:t>
        <a:bodyPr/>
        <a:lstStyle/>
        <a:p>
          <a:endParaRPr lang="ru-RU"/>
        </a:p>
      </dgm:t>
    </dgm:pt>
    <dgm:pt modelId="{DF5ADA7C-BABB-472E-B450-C6A611F3F847}">
      <dgm:prSet phldrT="[Текст]" phldr="1"/>
      <dgm:spPr>
        <a:solidFill>
          <a:schemeClr val="tx2">
            <a:lumMod val="40000"/>
            <a:lumOff val="60000"/>
          </a:schemeClr>
        </a:solidFill>
      </dgm:spPr>
      <dgm:t>
        <a:bodyPr/>
        <a:lstStyle/>
        <a:p>
          <a:endParaRPr lang="ru-RU"/>
        </a:p>
      </dgm:t>
    </dgm:pt>
    <dgm:pt modelId="{62CD77C8-AC3A-495B-A451-D8B00F71FBC4}" type="parTrans" cxnId="{3AC2F453-2447-473A-A366-5D5F9376E643}">
      <dgm:prSet/>
      <dgm:spPr/>
      <dgm:t>
        <a:bodyPr/>
        <a:lstStyle/>
        <a:p>
          <a:endParaRPr lang="ru-RU"/>
        </a:p>
      </dgm:t>
    </dgm:pt>
    <dgm:pt modelId="{E04E1D43-4DC8-4E22-9866-BF45B94F1ECA}" type="sibTrans" cxnId="{3AC2F453-2447-473A-A366-5D5F9376E643}">
      <dgm:prSet/>
      <dgm:spPr/>
      <dgm:t>
        <a:bodyPr/>
        <a:lstStyle/>
        <a:p>
          <a:endParaRPr lang="ru-RU"/>
        </a:p>
      </dgm:t>
    </dgm:pt>
    <dgm:pt modelId="{F419F2EF-8050-4A2D-BCFB-E70EDBF2237B}">
      <dgm:prSet phldrT="[Текст]" phldr="1"/>
      <dgm:spPr>
        <a:solidFill>
          <a:schemeClr val="tx2">
            <a:lumMod val="60000"/>
            <a:lumOff val="40000"/>
          </a:schemeClr>
        </a:solidFill>
      </dgm:spPr>
      <dgm:t>
        <a:bodyPr/>
        <a:lstStyle/>
        <a:p>
          <a:endParaRPr lang="ru-RU"/>
        </a:p>
      </dgm:t>
    </dgm:pt>
    <dgm:pt modelId="{8D41D15C-2D69-460C-93D4-DC85F8123DA1}" type="parTrans" cxnId="{F110CDF8-9484-47C7-89B4-820A0B302E17}">
      <dgm:prSet/>
      <dgm:spPr/>
      <dgm:t>
        <a:bodyPr/>
        <a:lstStyle/>
        <a:p>
          <a:endParaRPr lang="ru-RU"/>
        </a:p>
      </dgm:t>
    </dgm:pt>
    <dgm:pt modelId="{62157C89-B2D6-41C1-8E53-1D7219748BBC}" type="sibTrans" cxnId="{F110CDF8-9484-47C7-89B4-820A0B302E17}">
      <dgm:prSet/>
      <dgm:spPr/>
      <dgm:t>
        <a:bodyPr/>
        <a:lstStyle/>
        <a:p>
          <a:endParaRPr lang="ru-RU"/>
        </a:p>
      </dgm:t>
    </dgm:pt>
    <dgm:pt modelId="{E7E5C6A9-D331-42D6-9A24-27E9286203AA}">
      <dgm:prSet phldrT="[Текст]"/>
      <dgm:spPr>
        <a:solidFill>
          <a:schemeClr val="accent4">
            <a:lumMod val="75000"/>
          </a:schemeClr>
        </a:solidFill>
      </dgm:spPr>
      <dgm:t>
        <a:bodyPr/>
        <a:lstStyle/>
        <a:p>
          <a:endParaRPr lang="ru-RU"/>
        </a:p>
      </dgm:t>
    </dgm:pt>
    <dgm:pt modelId="{A74C1374-7183-4630-80A0-52E2DFBA9A62}" type="parTrans" cxnId="{C7EB0858-0509-4D16-BFAE-8E7E254EF893}">
      <dgm:prSet/>
      <dgm:spPr/>
      <dgm:t>
        <a:bodyPr/>
        <a:lstStyle/>
        <a:p>
          <a:endParaRPr lang="ru-RU"/>
        </a:p>
      </dgm:t>
    </dgm:pt>
    <dgm:pt modelId="{B52BA759-64F5-4F9C-B8BF-C8E836AF758E}" type="sibTrans" cxnId="{C7EB0858-0509-4D16-BFAE-8E7E254EF893}">
      <dgm:prSet/>
      <dgm:spPr/>
      <dgm:t>
        <a:bodyPr/>
        <a:lstStyle/>
        <a:p>
          <a:endParaRPr lang="ru-RU"/>
        </a:p>
      </dgm:t>
    </dgm:pt>
    <dgm:pt modelId="{BD6EAA2B-5EBD-413B-95DC-1FDE0C6F07FA}">
      <dgm:prSet/>
      <dgm:spPr>
        <a:solidFill>
          <a:schemeClr val="tx2">
            <a:lumMod val="60000"/>
            <a:lumOff val="40000"/>
            <a:alpha val="90000"/>
          </a:schemeClr>
        </a:solidFill>
      </dgm:spPr>
      <dgm:t>
        <a:bodyPr/>
        <a:lstStyle/>
        <a:p>
          <a:r>
            <a:rPr lang="ru-RU" dirty="0" smtClean="0">
              <a:solidFill>
                <a:schemeClr val="bg1"/>
              </a:solidFill>
            </a:rPr>
            <a:t>дополнение принципом творчества</a:t>
          </a:r>
          <a:r>
            <a:rPr lang="en-US" dirty="0" smtClean="0">
              <a:solidFill>
                <a:schemeClr val="bg1"/>
              </a:solidFill>
            </a:rPr>
            <a:t>;</a:t>
          </a:r>
          <a:endParaRPr lang="ru-RU" dirty="0">
            <a:solidFill>
              <a:schemeClr val="bg1"/>
            </a:solidFill>
          </a:endParaRPr>
        </a:p>
      </dgm:t>
    </dgm:pt>
    <dgm:pt modelId="{0B89A861-0AC4-4A8C-A77D-A78C256F4EF8}" type="parTrans" cxnId="{1678FE8C-2BCA-4619-8A8D-1471B51A40E7}">
      <dgm:prSet/>
      <dgm:spPr/>
      <dgm:t>
        <a:bodyPr/>
        <a:lstStyle/>
        <a:p>
          <a:endParaRPr lang="ru-RU"/>
        </a:p>
      </dgm:t>
    </dgm:pt>
    <dgm:pt modelId="{7CAAC830-B610-42D6-ADCB-09B2E4A3F5E3}" type="sibTrans" cxnId="{1678FE8C-2BCA-4619-8A8D-1471B51A40E7}">
      <dgm:prSet/>
      <dgm:spPr/>
      <dgm:t>
        <a:bodyPr/>
        <a:lstStyle/>
        <a:p>
          <a:endParaRPr lang="ru-RU"/>
        </a:p>
      </dgm:t>
    </dgm:pt>
    <dgm:pt modelId="{87A840CA-6231-42AB-858D-24EFD92C4975}">
      <dgm:prSet/>
      <dgm:spPr>
        <a:solidFill>
          <a:schemeClr val="tx2">
            <a:lumMod val="20000"/>
            <a:lumOff val="80000"/>
            <a:alpha val="90000"/>
          </a:schemeClr>
        </a:solidFill>
      </dgm:spPr>
      <dgm:t>
        <a:bodyPr/>
        <a:lstStyle/>
        <a:p>
          <a:r>
            <a:rPr lang="ru-RU" smtClean="0">
              <a:solidFill>
                <a:schemeClr val="bg1"/>
              </a:solidFill>
            </a:rPr>
            <a:t>Использование традиционных форм работы</a:t>
          </a:r>
          <a:r>
            <a:rPr lang="en-US" smtClean="0">
              <a:solidFill>
                <a:schemeClr val="bg1"/>
              </a:solidFill>
            </a:rPr>
            <a:t>;</a:t>
          </a:r>
          <a:endParaRPr lang="ru-RU">
            <a:solidFill>
              <a:schemeClr val="bg1"/>
            </a:solidFill>
          </a:endParaRPr>
        </a:p>
      </dgm:t>
    </dgm:pt>
    <dgm:pt modelId="{46DFE171-C3B4-4A8B-AB11-8487F436FD93}" type="parTrans" cxnId="{66773990-D077-408D-B69E-6F95F21C9335}">
      <dgm:prSet/>
      <dgm:spPr/>
      <dgm:t>
        <a:bodyPr/>
        <a:lstStyle/>
        <a:p>
          <a:endParaRPr lang="ru-RU"/>
        </a:p>
      </dgm:t>
    </dgm:pt>
    <dgm:pt modelId="{95E6AE59-A82A-486F-B8EC-9F4D5C865348}" type="sibTrans" cxnId="{66773990-D077-408D-B69E-6F95F21C9335}">
      <dgm:prSet/>
      <dgm:spPr/>
      <dgm:t>
        <a:bodyPr/>
        <a:lstStyle/>
        <a:p>
          <a:endParaRPr lang="ru-RU"/>
        </a:p>
      </dgm:t>
    </dgm:pt>
    <dgm:pt modelId="{D0E87817-FC19-426C-83D8-8B96C2A2F1CB}">
      <dgm:prSet/>
      <dgm:spPr>
        <a:solidFill>
          <a:schemeClr val="tx2">
            <a:lumMod val="40000"/>
            <a:lumOff val="60000"/>
            <a:alpha val="90000"/>
          </a:schemeClr>
        </a:solidFill>
      </dgm:spPr>
      <dgm:t>
        <a:bodyPr/>
        <a:lstStyle/>
        <a:p>
          <a:r>
            <a:rPr lang="ru-RU" dirty="0" smtClean="0">
              <a:solidFill>
                <a:schemeClr val="bg1"/>
              </a:solidFill>
            </a:rPr>
            <a:t>использование </a:t>
          </a:r>
          <a:r>
            <a:rPr lang="ru-RU" dirty="0" smtClean="0">
              <a:solidFill>
                <a:schemeClr val="bg1"/>
              </a:solidFill>
            </a:rPr>
            <a:t>новых форм в рамках </a:t>
          </a:r>
          <a:r>
            <a:rPr lang="ru-RU" dirty="0" err="1" smtClean="0">
              <a:solidFill>
                <a:schemeClr val="bg1"/>
              </a:solidFill>
            </a:rPr>
            <a:t>деятельностного</a:t>
          </a:r>
          <a:r>
            <a:rPr lang="ru-RU" dirty="0" smtClean="0">
              <a:solidFill>
                <a:schemeClr val="bg1"/>
              </a:solidFill>
            </a:rPr>
            <a:t> подхода</a:t>
          </a:r>
          <a:r>
            <a:rPr lang="en-US" dirty="0" smtClean="0">
              <a:solidFill>
                <a:schemeClr val="bg1"/>
              </a:solidFill>
            </a:rPr>
            <a:t>;</a:t>
          </a:r>
          <a:endParaRPr lang="ru-RU" dirty="0">
            <a:solidFill>
              <a:schemeClr val="bg1"/>
            </a:solidFill>
          </a:endParaRPr>
        </a:p>
      </dgm:t>
    </dgm:pt>
    <dgm:pt modelId="{B04CD3F5-D93C-4F56-B11A-A83648A58E84}" type="parTrans" cxnId="{9D5D3B6E-C386-4307-840A-3E13637FCE1A}">
      <dgm:prSet/>
      <dgm:spPr/>
      <dgm:t>
        <a:bodyPr/>
        <a:lstStyle/>
        <a:p>
          <a:endParaRPr lang="ru-RU"/>
        </a:p>
      </dgm:t>
    </dgm:pt>
    <dgm:pt modelId="{24265787-503F-4615-A8E6-F3C5C3E9F57C}" type="sibTrans" cxnId="{9D5D3B6E-C386-4307-840A-3E13637FCE1A}">
      <dgm:prSet/>
      <dgm:spPr/>
      <dgm:t>
        <a:bodyPr/>
        <a:lstStyle/>
        <a:p>
          <a:endParaRPr lang="ru-RU"/>
        </a:p>
      </dgm:t>
    </dgm:pt>
    <dgm:pt modelId="{6BDF0B87-EB59-4432-B905-3B8B81B17068}">
      <dgm:prSet/>
      <dgm:spPr>
        <a:solidFill>
          <a:schemeClr val="accent4">
            <a:lumMod val="75000"/>
            <a:alpha val="90000"/>
          </a:schemeClr>
        </a:solidFill>
      </dgm:spPr>
      <dgm:t>
        <a:bodyPr/>
        <a:lstStyle/>
        <a:p>
          <a:r>
            <a:rPr lang="ru-RU" smtClean="0">
              <a:solidFill>
                <a:schemeClr val="bg1"/>
              </a:solidFill>
            </a:rPr>
            <a:t>приобретение </a:t>
          </a:r>
          <a:r>
            <a:rPr lang="ru-RU" dirty="0" smtClean="0">
              <a:solidFill>
                <a:schemeClr val="bg1"/>
              </a:solidFill>
            </a:rPr>
            <a:t>собственного опыта творческой деятельности.</a:t>
          </a:r>
          <a:endParaRPr lang="ru-RU" dirty="0">
            <a:solidFill>
              <a:schemeClr val="bg1"/>
            </a:solidFill>
          </a:endParaRPr>
        </a:p>
      </dgm:t>
    </dgm:pt>
    <dgm:pt modelId="{878FA632-4AD2-4A2A-A551-6FBAB73CE65D}" type="parTrans" cxnId="{F87547D3-F12F-4A3D-A471-B61F5348AF55}">
      <dgm:prSet/>
      <dgm:spPr/>
      <dgm:t>
        <a:bodyPr/>
        <a:lstStyle/>
        <a:p>
          <a:endParaRPr lang="ru-RU"/>
        </a:p>
      </dgm:t>
    </dgm:pt>
    <dgm:pt modelId="{7A46B736-EEC9-471D-947B-68BEFAF4E777}" type="sibTrans" cxnId="{F87547D3-F12F-4A3D-A471-B61F5348AF55}">
      <dgm:prSet/>
      <dgm:spPr/>
      <dgm:t>
        <a:bodyPr/>
        <a:lstStyle/>
        <a:p>
          <a:endParaRPr lang="ru-RU"/>
        </a:p>
      </dgm:t>
    </dgm:pt>
    <dgm:pt modelId="{ECAF918C-F186-49F2-A82D-97818B5D6426}" type="pres">
      <dgm:prSet presAssocID="{CE30D1AA-B140-4228-8C56-D2292C491A26}" presName="linearFlow" presStyleCnt="0">
        <dgm:presLayoutVars>
          <dgm:dir/>
          <dgm:animLvl val="lvl"/>
          <dgm:resizeHandles val="exact"/>
        </dgm:presLayoutVars>
      </dgm:prSet>
      <dgm:spPr/>
      <dgm:t>
        <a:bodyPr/>
        <a:lstStyle/>
        <a:p>
          <a:endParaRPr lang="ru-RU"/>
        </a:p>
      </dgm:t>
    </dgm:pt>
    <dgm:pt modelId="{3B743728-C0AF-4AFA-B925-16A7BC91F14F}" type="pres">
      <dgm:prSet presAssocID="{44534162-0615-4FAE-BACF-3A48544EC845}" presName="composite" presStyleCnt="0"/>
      <dgm:spPr/>
    </dgm:pt>
    <dgm:pt modelId="{AECFCB22-3186-4348-A49D-8A765A877AC3}" type="pres">
      <dgm:prSet presAssocID="{44534162-0615-4FAE-BACF-3A48544EC845}" presName="parentText" presStyleLbl="alignNode1" presStyleIdx="0" presStyleCnt="4">
        <dgm:presLayoutVars>
          <dgm:chMax val="1"/>
          <dgm:bulletEnabled val="1"/>
        </dgm:presLayoutVars>
      </dgm:prSet>
      <dgm:spPr/>
      <dgm:t>
        <a:bodyPr/>
        <a:lstStyle/>
        <a:p>
          <a:endParaRPr lang="ru-RU"/>
        </a:p>
      </dgm:t>
    </dgm:pt>
    <dgm:pt modelId="{C5C08DF5-2A8F-4413-BDC7-F2D987618835}" type="pres">
      <dgm:prSet presAssocID="{44534162-0615-4FAE-BACF-3A48544EC845}" presName="descendantText" presStyleLbl="alignAcc1" presStyleIdx="0" presStyleCnt="4" custLinFactNeighborX="91" custLinFactNeighborY="-122">
        <dgm:presLayoutVars>
          <dgm:bulletEnabled val="1"/>
        </dgm:presLayoutVars>
      </dgm:prSet>
      <dgm:spPr/>
      <dgm:t>
        <a:bodyPr/>
        <a:lstStyle/>
        <a:p>
          <a:endParaRPr lang="ru-RU"/>
        </a:p>
      </dgm:t>
    </dgm:pt>
    <dgm:pt modelId="{229B7E1B-D4A0-4C99-A71B-0A17AC52A9F0}" type="pres">
      <dgm:prSet presAssocID="{BFB1D7D4-25D5-4485-9EFB-D05CE8CC6EDD}" presName="sp" presStyleCnt="0"/>
      <dgm:spPr/>
    </dgm:pt>
    <dgm:pt modelId="{C6DCCFD7-6F4F-4500-A37B-5B10B3D2D189}" type="pres">
      <dgm:prSet presAssocID="{DF5ADA7C-BABB-472E-B450-C6A611F3F847}" presName="composite" presStyleCnt="0"/>
      <dgm:spPr/>
    </dgm:pt>
    <dgm:pt modelId="{52AA9057-15E0-4D6C-AAE3-9F4CDCA0CB6C}" type="pres">
      <dgm:prSet presAssocID="{DF5ADA7C-BABB-472E-B450-C6A611F3F847}" presName="parentText" presStyleLbl="alignNode1" presStyleIdx="1" presStyleCnt="4">
        <dgm:presLayoutVars>
          <dgm:chMax val="1"/>
          <dgm:bulletEnabled val="1"/>
        </dgm:presLayoutVars>
      </dgm:prSet>
      <dgm:spPr/>
      <dgm:t>
        <a:bodyPr/>
        <a:lstStyle/>
        <a:p>
          <a:endParaRPr lang="ru-RU"/>
        </a:p>
      </dgm:t>
    </dgm:pt>
    <dgm:pt modelId="{B26F0334-8865-46E0-B31E-C8DA851B98CE}" type="pres">
      <dgm:prSet presAssocID="{DF5ADA7C-BABB-472E-B450-C6A611F3F847}" presName="descendantText" presStyleLbl="alignAcc1" presStyleIdx="1" presStyleCnt="4">
        <dgm:presLayoutVars>
          <dgm:bulletEnabled val="1"/>
        </dgm:presLayoutVars>
      </dgm:prSet>
      <dgm:spPr/>
      <dgm:t>
        <a:bodyPr/>
        <a:lstStyle/>
        <a:p>
          <a:endParaRPr lang="ru-RU"/>
        </a:p>
      </dgm:t>
    </dgm:pt>
    <dgm:pt modelId="{C42D690B-F86F-42B3-A35D-770E1680CA7C}" type="pres">
      <dgm:prSet presAssocID="{E04E1D43-4DC8-4E22-9866-BF45B94F1ECA}" presName="sp" presStyleCnt="0"/>
      <dgm:spPr/>
    </dgm:pt>
    <dgm:pt modelId="{8411D1E9-EA6C-40F0-85AC-821C9B32DDFA}" type="pres">
      <dgm:prSet presAssocID="{F419F2EF-8050-4A2D-BCFB-E70EDBF2237B}" presName="composite" presStyleCnt="0"/>
      <dgm:spPr/>
    </dgm:pt>
    <dgm:pt modelId="{B24059E0-E8B8-482B-B4B0-F8FD7D334F5C}" type="pres">
      <dgm:prSet presAssocID="{F419F2EF-8050-4A2D-BCFB-E70EDBF2237B}" presName="parentText" presStyleLbl="alignNode1" presStyleIdx="2" presStyleCnt="4">
        <dgm:presLayoutVars>
          <dgm:chMax val="1"/>
          <dgm:bulletEnabled val="1"/>
        </dgm:presLayoutVars>
      </dgm:prSet>
      <dgm:spPr/>
      <dgm:t>
        <a:bodyPr/>
        <a:lstStyle/>
        <a:p>
          <a:endParaRPr lang="ru-RU"/>
        </a:p>
      </dgm:t>
    </dgm:pt>
    <dgm:pt modelId="{CC843E79-0A5B-49D5-ABAF-D27C85715336}" type="pres">
      <dgm:prSet presAssocID="{F419F2EF-8050-4A2D-BCFB-E70EDBF2237B}" presName="descendantText" presStyleLbl="alignAcc1" presStyleIdx="2" presStyleCnt="4" custLinFactNeighborX="563" custLinFactNeighborY="-55">
        <dgm:presLayoutVars>
          <dgm:bulletEnabled val="1"/>
        </dgm:presLayoutVars>
      </dgm:prSet>
      <dgm:spPr/>
      <dgm:t>
        <a:bodyPr/>
        <a:lstStyle/>
        <a:p>
          <a:endParaRPr lang="ru-RU"/>
        </a:p>
      </dgm:t>
    </dgm:pt>
    <dgm:pt modelId="{C5F6F333-57AA-4FD4-B44D-F3AC1285DCD7}" type="pres">
      <dgm:prSet presAssocID="{62157C89-B2D6-41C1-8E53-1D7219748BBC}" presName="sp" presStyleCnt="0"/>
      <dgm:spPr/>
    </dgm:pt>
    <dgm:pt modelId="{2C3AB6D3-ECD7-4074-975A-09291EF7B3B8}" type="pres">
      <dgm:prSet presAssocID="{E7E5C6A9-D331-42D6-9A24-27E9286203AA}" presName="composite" presStyleCnt="0"/>
      <dgm:spPr/>
    </dgm:pt>
    <dgm:pt modelId="{CB9ECC88-34B7-4361-B762-367B7FF30A47}" type="pres">
      <dgm:prSet presAssocID="{E7E5C6A9-D331-42D6-9A24-27E9286203AA}" presName="parentText" presStyleLbl="alignNode1" presStyleIdx="3" presStyleCnt="4" custLinFactNeighborX="0" custLinFactNeighborY="1424">
        <dgm:presLayoutVars>
          <dgm:chMax val="1"/>
          <dgm:bulletEnabled val="1"/>
        </dgm:presLayoutVars>
      </dgm:prSet>
      <dgm:spPr/>
      <dgm:t>
        <a:bodyPr/>
        <a:lstStyle/>
        <a:p>
          <a:endParaRPr lang="ru-RU"/>
        </a:p>
      </dgm:t>
    </dgm:pt>
    <dgm:pt modelId="{DA656D72-B6F9-41F7-B77E-CB0E0CF52A31}" type="pres">
      <dgm:prSet presAssocID="{E7E5C6A9-D331-42D6-9A24-27E9286203AA}" presName="descendantText" presStyleLbl="alignAcc1" presStyleIdx="3" presStyleCnt="4" custLinFactNeighborX="563" custLinFactNeighborY="-3187">
        <dgm:presLayoutVars>
          <dgm:bulletEnabled val="1"/>
        </dgm:presLayoutVars>
      </dgm:prSet>
      <dgm:spPr/>
      <dgm:t>
        <a:bodyPr/>
        <a:lstStyle/>
        <a:p>
          <a:endParaRPr lang="ru-RU"/>
        </a:p>
      </dgm:t>
    </dgm:pt>
  </dgm:ptLst>
  <dgm:cxnLst>
    <dgm:cxn modelId="{EA1A1155-822F-4B47-82C1-B5FECB01CDD2}" srcId="{CE30D1AA-B140-4228-8C56-D2292C491A26}" destId="{44534162-0615-4FAE-BACF-3A48544EC845}" srcOrd="0" destOrd="0" parTransId="{AA1C1F0D-CF28-4177-9BEC-AB8914B1F0F2}" sibTransId="{BFB1D7D4-25D5-4485-9EFB-D05CE8CC6EDD}"/>
    <dgm:cxn modelId="{DEAC4749-7C97-4F60-B93E-63D94E07294D}" type="presOf" srcId="{44534162-0615-4FAE-BACF-3A48544EC845}" destId="{AECFCB22-3186-4348-A49D-8A765A877AC3}" srcOrd="0" destOrd="0" presId="urn:microsoft.com/office/officeart/2005/8/layout/chevron2"/>
    <dgm:cxn modelId="{11CC9259-F0FC-492E-A2F8-1FF969BF3628}" type="presOf" srcId="{F419F2EF-8050-4A2D-BCFB-E70EDBF2237B}" destId="{B24059E0-E8B8-482B-B4B0-F8FD7D334F5C}" srcOrd="0" destOrd="0" presId="urn:microsoft.com/office/officeart/2005/8/layout/chevron2"/>
    <dgm:cxn modelId="{18C78EF9-397C-4B5E-9B11-AB80CF274DFB}" type="presOf" srcId="{BD6EAA2B-5EBD-413B-95DC-1FDE0C6F07FA}" destId="{CC843E79-0A5B-49D5-ABAF-D27C85715336}" srcOrd="0" destOrd="0" presId="urn:microsoft.com/office/officeart/2005/8/layout/chevron2"/>
    <dgm:cxn modelId="{68174241-C3E9-4115-8473-E31901D75C49}" type="presOf" srcId="{CE30D1AA-B140-4228-8C56-D2292C491A26}" destId="{ECAF918C-F186-49F2-A82D-97818B5D6426}" srcOrd="0" destOrd="0" presId="urn:microsoft.com/office/officeart/2005/8/layout/chevron2"/>
    <dgm:cxn modelId="{9D5D3B6E-C386-4307-840A-3E13637FCE1A}" srcId="{DF5ADA7C-BABB-472E-B450-C6A611F3F847}" destId="{D0E87817-FC19-426C-83D8-8B96C2A2F1CB}" srcOrd="0" destOrd="0" parTransId="{B04CD3F5-D93C-4F56-B11A-A83648A58E84}" sibTransId="{24265787-503F-4615-A8E6-F3C5C3E9F57C}"/>
    <dgm:cxn modelId="{F87547D3-F12F-4A3D-A471-B61F5348AF55}" srcId="{E7E5C6A9-D331-42D6-9A24-27E9286203AA}" destId="{6BDF0B87-EB59-4432-B905-3B8B81B17068}" srcOrd="0" destOrd="0" parTransId="{878FA632-4AD2-4A2A-A551-6FBAB73CE65D}" sibTransId="{7A46B736-EEC9-471D-947B-68BEFAF4E777}"/>
    <dgm:cxn modelId="{AA107888-63F2-4F19-BDDC-37554FBC26BE}" type="presOf" srcId="{D0E87817-FC19-426C-83D8-8B96C2A2F1CB}" destId="{B26F0334-8865-46E0-B31E-C8DA851B98CE}" srcOrd="0" destOrd="0" presId="urn:microsoft.com/office/officeart/2005/8/layout/chevron2"/>
    <dgm:cxn modelId="{C7EB0858-0509-4D16-BFAE-8E7E254EF893}" srcId="{CE30D1AA-B140-4228-8C56-D2292C491A26}" destId="{E7E5C6A9-D331-42D6-9A24-27E9286203AA}" srcOrd="3" destOrd="0" parTransId="{A74C1374-7183-4630-80A0-52E2DFBA9A62}" sibTransId="{B52BA759-64F5-4F9C-B8BF-C8E836AF758E}"/>
    <dgm:cxn modelId="{1678FE8C-2BCA-4619-8A8D-1471B51A40E7}" srcId="{F419F2EF-8050-4A2D-BCFB-E70EDBF2237B}" destId="{BD6EAA2B-5EBD-413B-95DC-1FDE0C6F07FA}" srcOrd="0" destOrd="0" parTransId="{0B89A861-0AC4-4A8C-A77D-A78C256F4EF8}" sibTransId="{7CAAC830-B610-42D6-ADCB-09B2E4A3F5E3}"/>
    <dgm:cxn modelId="{ED024141-8166-40D4-A3C7-BCE6571883C0}" type="presOf" srcId="{DF5ADA7C-BABB-472E-B450-C6A611F3F847}" destId="{52AA9057-15E0-4D6C-AAE3-9F4CDCA0CB6C}" srcOrd="0" destOrd="0" presId="urn:microsoft.com/office/officeart/2005/8/layout/chevron2"/>
    <dgm:cxn modelId="{11522CBC-B1ED-4B17-9795-E90B9114A1F2}" type="presOf" srcId="{E7E5C6A9-D331-42D6-9A24-27E9286203AA}" destId="{CB9ECC88-34B7-4361-B762-367B7FF30A47}" srcOrd="0" destOrd="0" presId="urn:microsoft.com/office/officeart/2005/8/layout/chevron2"/>
    <dgm:cxn modelId="{66773990-D077-408D-B69E-6F95F21C9335}" srcId="{44534162-0615-4FAE-BACF-3A48544EC845}" destId="{87A840CA-6231-42AB-858D-24EFD92C4975}" srcOrd="0" destOrd="0" parTransId="{46DFE171-C3B4-4A8B-AB11-8487F436FD93}" sibTransId="{95E6AE59-A82A-486F-B8EC-9F4D5C865348}"/>
    <dgm:cxn modelId="{D4431909-886B-4491-8989-000F197CC18F}" type="presOf" srcId="{87A840CA-6231-42AB-858D-24EFD92C4975}" destId="{C5C08DF5-2A8F-4413-BDC7-F2D987618835}" srcOrd="0" destOrd="0" presId="urn:microsoft.com/office/officeart/2005/8/layout/chevron2"/>
    <dgm:cxn modelId="{3AC2F453-2447-473A-A366-5D5F9376E643}" srcId="{CE30D1AA-B140-4228-8C56-D2292C491A26}" destId="{DF5ADA7C-BABB-472E-B450-C6A611F3F847}" srcOrd="1" destOrd="0" parTransId="{62CD77C8-AC3A-495B-A451-D8B00F71FBC4}" sibTransId="{E04E1D43-4DC8-4E22-9866-BF45B94F1ECA}"/>
    <dgm:cxn modelId="{F110CDF8-9484-47C7-89B4-820A0B302E17}" srcId="{CE30D1AA-B140-4228-8C56-D2292C491A26}" destId="{F419F2EF-8050-4A2D-BCFB-E70EDBF2237B}" srcOrd="2" destOrd="0" parTransId="{8D41D15C-2D69-460C-93D4-DC85F8123DA1}" sibTransId="{62157C89-B2D6-41C1-8E53-1D7219748BBC}"/>
    <dgm:cxn modelId="{C6D6098C-CDA2-45F3-BAD7-B946658D04F5}" type="presOf" srcId="{6BDF0B87-EB59-4432-B905-3B8B81B17068}" destId="{DA656D72-B6F9-41F7-B77E-CB0E0CF52A31}" srcOrd="0" destOrd="0" presId="urn:microsoft.com/office/officeart/2005/8/layout/chevron2"/>
    <dgm:cxn modelId="{6465028A-43A5-4261-A1C0-CBDF6849AEE3}" type="presParOf" srcId="{ECAF918C-F186-49F2-A82D-97818B5D6426}" destId="{3B743728-C0AF-4AFA-B925-16A7BC91F14F}" srcOrd="0" destOrd="0" presId="urn:microsoft.com/office/officeart/2005/8/layout/chevron2"/>
    <dgm:cxn modelId="{6E6EB376-3A6C-4034-9BA8-6E64569BC7F3}" type="presParOf" srcId="{3B743728-C0AF-4AFA-B925-16A7BC91F14F}" destId="{AECFCB22-3186-4348-A49D-8A765A877AC3}" srcOrd="0" destOrd="0" presId="urn:microsoft.com/office/officeart/2005/8/layout/chevron2"/>
    <dgm:cxn modelId="{987AA611-7136-4F71-9C67-3D5A791D27F7}" type="presParOf" srcId="{3B743728-C0AF-4AFA-B925-16A7BC91F14F}" destId="{C5C08DF5-2A8F-4413-BDC7-F2D987618835}" srcOrd="1" destOrd="0" presId="urn:microsoft.com/office/officeart/2005/8/layout/chevron2"/>
    <dgm:cxn modelId="{92B381E4-F5B3-4E49-A6B5-070CF3E467EB}" type="presParOf" srcId="{ECAF918C-F186-49F2-A82D-97818B5D6426}" destId="{229B7E1B-D4A0-4C99-A71B-0A17AC52A9F0}" srcOrd="1" destOrd="0" presId="urn:microsoft.com/office/officeart/2005/8/layout/chevron2"/>
    <dgm:cxn modelId="{3C94D737-34F2-473A-B83E-B80B399729EF}" type="presParOf" srcId="{ECAF918C-F186-49F2-A82D-97818B5D6426}" destId="{C6DCCFD7-6F4F-4500-A37B-5B10B3D2D189}" srcOrd="2" destOrd="0" presId="urn:microsoft.com/office/officeart/2005/8/layout/chevron2"/>
    <dgm:cxn modelId="{04165F51-9083-452C-8D39-80AEA9F7B6EC}" type="presParOf" srcId="{C6DCCFD7-6F4F-4500-A37B-5B10B3D2D189}" destId="{52AA9057-15E0-4D6C-AAE3-9F4CDCA0CB6C}" srcOrd="0" destOrd="0" presId="urn:microsoft.com/office/officeart/2005/8/layout/chevron2"/>
    <dgm:cxn modelId="{3E43ACFA-7C5A-4840-B4E1-BC1D8367F2FC}" type="presParOf" srcId="{C6DCCFD7-6F4F-4500-A37B-5B10B3D2D189}" destId="{B26F0334-8865-46E0-B31E-C8DA851B98CE}" srcOrd="1" destOrd="0" presId="urn:microsoft.com/office/officeart/2005/8/layout/chevron2"/>
    <dgm:cxn modelId="{34FBC482-D589-49C5-9AC7-D6067CC40184}" type="presParOf" srcId="{ECAF918C-F186-49F2-A82D-97818B5D6426}" destId="{C42D690B-F86F-42B3-A35D-770E1680CA7C}" srcOrd="3" destOrd="0" presId="urn:microsoft.com/office/officeart/2005/8/layout/chevron2"/>
    <dgm:cxn modelId="{BEB4D2FF-5C51-40EF-B098-C809E201FEEF}" type="presParOf" srcId="{ECAF918C-F186-49F2-A82D-97818B5D6426}" destId="{8411D1E9-EA6C-40F0-85AC-821C9B32DDFA}" srcOrd="4" destOrd="0" presId="urn:microsoft.com/office/officeart/2005/8/layout/chevron2"/>
    <dgm:cxn modelId="{FDA9CE0E-E601-4DA0-A9C7-B87B36079EAE}" type="presParOf" srcId="{8411D1E9-EA6C-40F0-85AC-821C9B32DDFA}" destId="{B24059E0-E8B8-482B-B4B0-F8FD7D334F5C}" srcOrd="0" destOrd="0" presId="urn:microsoft.com/office/officeart/2005/8/layout/chevron2"/>
    <dgm:cxn modelId="{D1717EF6-510D-472C-958A-12B22C2532D6}" type="presParOf" srcId="{8411D1E9-EA6C-40F0-85AC-821C9B32DDFA}" destId="{CC843E79-0A5B-49D5-ABAF-D27C85715336}" srcOrd="1" destOrd="0" presId="urn:microsoft.com/office/officeart/2005/8/layout/chevron2"/>
    <dgm:cxn modelId="{F8B7C371-81D0-4220-9B1B-96BEF95F0C2D}" type="presParOf" srcId="{ECAF918C-F186-49F2-A82D-97818B5D6426}" destId="{C5F6F333-57AA-4FD4-B44D-F3AC1285DCD7}" srcOrd="5" destOrd="0" presId="urn:microsoft.com/office/officeart/2005/8/layout/chevron2"/>
    <dgm:cxn modelId="{5063BE4D-FCFE-483A-8C7D-27780AD5957B}" type="presParOf" srcId="{ECAF918C-F186-49F2-A82D-97818B5D6426}" destId="{2C3AB6D3-ECD7-4074-975A-09291EF7B3B8}" srcOrd="6" destOrd="0" presId="urn:microsoft.com/office/officeart/2005/8/layout/chevron2"/>
    <dgm:cxn modelId="{FC3927E6-50C6-4FD6-ACD0-CA839D6934AC}" type="presParOf" srcId="{2C3AB6D3-ECD7-4074-975A-09291EF7B3B8}" destId="{CB9ECC88-34B7-4361-B762-367B7FF30A47}" srcOrd="0" destOrd="0" presId="urn:microsoft.com/office/officeart/2005/8/layout/chevron2"/>
    <dgm:cxn modelId="{B5A0C199-6033-4243-A690-59C5A7D397E6}" type="presParOf" srcId="{2C3AB6D3-ECD7-4074-975A-09291EF7B3B8}" destId="{DA656D72-B6F9-41F7-B77E-CB0E0CF52A3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FCB22-3186-4348-A49D-8A765A877AC3}">
      <dsp:nvSpPr>
        <dsp:cNvPr id="0" name=""/>
        <dsp:cNvSpPr/>
      </dsp:nvSpPr>
      <dsp:spPr>
        <a:xfrm rot="5400000">
          <a:off x="-253406" y="257227"/>
          <a:ext cx="1689375" cy="1182562"/>
        </a:xfrm>
        <a:prstGeom prst="chevron">
          <a:avLst/>
        </a:prstGeom>
        <a:solidFill>
          <a:schemeClr val="tx2">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ru-RU" sz="3200" kern="1200"/>
        </a:p>
      </dsp:txBody>
      <dsp:txXfrm rot="-5400000">
        <a:off x="1" y="595101"/>
        <a:ext cx="1182562" cy="506813"/>
      </dsp:txXfrm>
    </dsp:sp>
    <dsp:sp modelId="{C5C08DF5-2A8F-4413-BDC7-F2D987618835}">
      <dsp:nvSpPr>
        <dsp:cNvPr id="0" name=""/>
        <dsp:cNvSpPr/>
      </dsp:nvSpPr>
      <dsp:spPr>
        <a:xfrm rot="5400000">
          <a:off x="4326710" y="-3141666"/>
          <a:ext cx="1098093" cy="7386389"/>
        </a:xfrm>
        <a:prstGeom prst="round2SameRect">
          <a:avLst/>
        </a:prstGeom>
        <a:solidFill>
          <a:schemeClr val="tx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ru-RU" sz="3300" kern="1200" smtClean="0">
              <a:solidFill>
                <a:schemeClr val="bg1"/>
              </a:solidFill>
            </a:rPr>
            <a:t>Использование традиционных форм работы</a:t>
          </a:r>
          <a:r>
            <a:rPr lang="en-US" sz="3300" kern="1200" smtClean="0">
              <a:solidFill>
                <a:schemeClr val="bg1"/>
              </a:solidFill>
            </a:rPr>
            <a:t>;</a:t>
          </a:r>
          <a:endParaRPr lang="ru-RU" sz="3300" kern="1200">
            <a:solidFill>
              <a:schemeClr val="bg1"/>
            </a:solidFill>
          </a:endParaRPr>
        </a:p>
      </dsp:txBody>
      <dsp:txXfrm rot="-5400000">
        <a:off x="1182562" y="56086"/>
        <a:ext cx="7332785" cy="990885"/>
      </dsp:txXfrm>
    </dsp:sp>
    <dsp:sp modelId="{52AA9057-15E0-4D6C-AAE3-9F4CDCA0CB6C}">
      <dsp:nvSpPr>
        <dsp:cNvPr id="0" name=""/>
        <dsp:cNvSpPr/>
      </dsp:nvSpPr>
      <dsp:spPr>
        <a:xfrm rot="5400000">
          <a:off x="-253406" y="1803789"/>
          <a:ext cx="1689375" cy="1182562"/>
        </a:xfrm>
        <a:prstGeom prst="chevron">
          <a:avLst/>
        </a:prstGeom>
        <a:solidFill>
          <a:schemeClr val="tx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ru-RU" sz="3200" kern="1200"/>
        </a:p>
      </dsp:txBody>
      <dsp:txXfrm rot="-5400000">
        <a:off x="1" y="2141663"/>
        <a:ext cx="1182562" cy="506813"/>
      </dsp:txXfrm>
    </dsp:sp>
    <dsp:sp modelId="{B26F0334-8865-46E0-B31E-C8DA851B98CE}">
      <dsp:nvSpPr>
        <dsp:cNvPr id="0" name=""/>
        <dsp:cNvSpPr/>
      </dsp:nvSpPr>
      <dsp:spPr>
        <a:xfrm rot="5400000">
          <a:off x="4326710" y="-1593764"/>
          <a:ext cx="1098093" cy="7386389"/>
        </a:xfrm>
        <a:prstGeom prst="round2SameRect">
          <a:avLst/>
        </a:prstGeom>
        <a:solidFill>
          <a:schemeClr val="tx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ru-RU" sz="3300" kern="1200" dirty="0" smtClean="0">
              <a:solidFill>
                <a:schemeClr val="bg1"/>
              </a:solidFill>
            </a:rPr>
            <a:t>использование </a:t>
          </a:r>
          <a:r>
            <a:rPr lang="ru-RU" sz="3300" kern="1200" dirty="0" smtClean="0">
              <a:solidFill>
                <a:schemeClr val="bg1"/>
              </a:solidFill>
            </a:rPr>
            <a:t>новых форм в рамках </a:t>
          </a:r>
          <a:r>
            <a:rPr lang="ru-RU" sz="3300" kern="1200" dirty="0" err="1" smtClean="0">
              <a:solidFill>
                <a:schemeClr val="bg1"/>
              </a:solidFill>
            </a:rPr>
            <a:t>деятельностного</a:t>
          </a:r>
          <a:r>
            <a:rPr lang="ru-RU" sz="3300" kern="1200" dirty="0" smtClean="0">
              <a:solidFill>
                <a:schemeClr val="bg1"/>
              </a:solidFill>
            </a:rPr>
            <a:t> подхода</a:t>
          </a:r>
          <a:r>
            <a:rPr lang="en-US" sz="3300" kern="1200" dirty="0" smtClean="0">
              <a:solidFill>
                <a:schemeClr val="bg1"/>
              </a:solidFill>
            </a:rPr>
            <a:t>;</a:t>
          </a:r>
          <a:endParaRPr lang="ru-RU" sz="3300" kern="1200" dirty="0">
            <a:solidFill>
              <a:schemeClr val="bg1"/>
            </a:solidFill>
          </a:endParaRPr>
        </a:p>
      </dsp:txBody>
      <dsp:txXfrm rot="-5400000">
        <a:off x="1182562" y="1603988"/>
        <a:ext cx="7332785" cy="990885"/>
      </dsp:txXfrm>
    </dsp:sp>
    <dsp:sp modelId="{B24059E0-E8B8-482B-B4B0-F8FD7D334F5C}">
      <dsp:nvSpPr>
        <dsp:cNvPr id="0" name=""/>
        <dsp:cNvSpPr/>
      </dsp:nvSpPr>
      <dsp:spPr>
        <a:xfrm rot="5400000">
          <a:off x="-253406" y="3350351"/>
          <a:ext cx="1689375" cy="1182562"/>
        </a:xfrm>
        <a:prstGeom prst="chevron">
          <a:avLst/>
        </a:prstGeom>
        <a:solidFill>
          <a:schemeClr val="tx2">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ru-RU" sz="3200" kern="1200"/>
        </a:p>
      </dsp:txBody>
      <dsp:txXfrm rot="-5400000">
        <a:off x="1" y="3688225"/>
        <a:ext cx="1182562" cy="506813"/>
      </dsp:txXfrm>
    </dsp:sp>
    <dsp:sp modelId="{CC843E79-0A5B-49D5-ABAF-D27C85715336}">
      <dsp:nvSpPr>
        <dsp:cNvPr id="0" name=""/>
        <dsp:cNvSpPr/>
      </dsp:nvSpPr>
      <dsp:spPr>
        <a:xfrm rot="5400000">
          <a:off x="4326710" y="-47806"/>
          <a:ext cx="1098093" cy="7386389"/>
        </a:xfrm>
        <a:prstGeom prst="round2SameRect">
          <a:avLst/>
        </a:prstGeom>
        <a:solidFill>
          <a:schemeClr val="tx2">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ru-RU" sz="3300" kern="1200" dirty="0" smtClean="0">
              <a:solidFill>
                <a:schemeClr val="bg1"/>
              </a:solidFill>
            </a:rPr>
            <a:t>дополнение принципом творчества</a:t>
          </a:r>
          <a:r>
            <a:rPr lang="en-US" sz="3300" kern="1200" dirty="0" smtClean="0">
              <a:solidFill>
                <a:schemeClr val="bg1"/>
              </a:solidFill>
            </a:rPr>
            <a:t>;</a:t>
          </a:r>
          <a:endParaRPr lang="ru-RU" sz="3300" kern="1200" dirty="0">
            <a:solidFill>
              <a:schemeClr val="bg1"/>
            </a:solidFill>
          </a:endParaRPr>
        </a:p>
      </dsp:txBody>
      <dsp:txXfrm rot="-5400000">
        <a:off x="1182562" y="3149946"/>
        <a:ext cx="7332785" cy="990885"/>
      </dsp:txXfrm>
    </dsp:sp>
    <dsp:sp modelId="{CB9ECC88-34B7-4361-B762-367B7FF30A47}">
      <dsp:nvSpPr>
        <dsp:cNvPr id="0" name=""/>
        <dsp:cNvSpPr/>
      </dsp:nvSpPr>
      <dsp:spPr>
        <a:xfrm rot="5400000">
          <a:off x="-253406" y="4900735"/>
          <a:ext cx="1689375" cy="1182562"/>
        </a:xfrm>
        <a:prstGeom prst="chevron">
          <a:avLst/>
        </a:prstGeom>
        <a:solidFill>
          <a:schemeClr val="accent4">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endParaRPr lang="ru-RU" sz="3300" kern="1200"/>
        </a:p>
      </dsp:txBody>
      <dsp:txXfrm rot="-5400000">
        <a:off x="1" y="5238609"/>
        <a:ext cx="1182562" cy="506813"/>
      </dsp:txXfrm>
    </dsp:sp>
    <dsp:sp modelId="{DA656D72-B6F9-41F7-B77E-CB0E0CF52A31}">
      <dsp:nvSpPr>
        <dsp:cNvPr id="0" name=""/>
        <dsp:cNvSpPr/>
      </dsp:nvSpPr>
      <dsp:spPr>
        <a:xfrm rot="5400000">
          <a:off x="4326710" y="1464363"/>
          <a:ext cx="1098093" cy="7386389"/>
        </a:xfrm>
        <a:prstGeom prst="round2SameRect">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ru-RU" sz="3300" kern="1200" smtClean="0">
              <a:solidFill>
                <a:schemeClr val="bg1"/>
              </a:solidFill>
            </a:rPr>
            <a:t>приобретение </a:t>
          </a:r>
          <a:r>
            <a:rPr lang="ru-RU" sz="3300" kern="1200" dirty="0" smtClean="0">
              <a:solidFill>
                <a:schemeClr val="bg1"/>
              </a:solidFill>
            </a:rPr>
            <a:t>собственного опыта творческой деятельности.</a:t>
          </a:r>
          <a:endParaRPr lang="ru-RU" sz="3300" kern="1200" dirty="0">
            <a:solidFill>
              <a:schemeClr val="bg1"/>
            </a:solidFill>
          </a:endParaRPr>
        </a:p>
      </dsp:txBody>
      <dsp:txXfrm rot="-5400000">
        <a:off x="1182562" y="4662115"/>
        <a:ext cx="7332785" cy="9908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19.12.2019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484784"/>
            <a:ext cx="7772400" cy="1224136"/>
          </a:xfrm>
        </p:spPr>
        <p:txBody>
          <a:bodyPr>
            <a:normAutofit fontScale="90000"/>
          </a:bodyPr>
          <a:lstStyle/>
          <a:p>
            <a:r>
              <a:rPr lang="ru-RU" sz="3100" b="1" smtClean="0">
                <a:latin typeface="Times New Roman" pitchFamily="18" charset="0"/>
                <a:cs typeface="Times New Roman" pitchFamily="18" charset="0"/>
              </a:rPr>
              <a:t>Поиск новых форм работы на уроках музыки  с целью социализации детей с ОВЗ и инвалидностью в рамках работы научного общества школы .</a:t>
            </a:r>
            <a:r>
              <a:rPr lang="ru-RU" sz="3600" smtClean="0">
                <a:latin typeface="Times New Roman" pitchFamily="18" charset="0"/>
                <a:cs typeface="Times New Roman" pitchFamily="18" charset="0"/>
              </a:rPr>
              <a:t/>
            </a:r>
            <a:br>
              <a:rPr lang="ru-RU" sz="3600" smtClean="0">
                <a:latin typeface="Times New Roman" pitchFamily="18" charset="0"/>
                <a:cs typeface="Times New Roman" pitchFamily="18" charset="0"/>
              </a:rPr>
            </a:br>
            <a:r>
              <a:rPr lang="ru-RU" smtClean="0"/>
              <a:t/>
            </a:r>
            <a:br>
              <a:rPr lang="ru-RU" smtClean="0"/>
            </a:br>
            <a:endParaRPr lang="ru-RU"/>
          </a:p>
        </p:txBody>
      </p:sp>
      <p:pic>
        <p:nvPicPr>
          <p:cNvPr id="2050" name="Picture 2" descr="C:\Users\Lesha-pc\Desktop\музыка\музыка26.jpg"/>
          <p:cNvPicPr>
            <a:picLocks noChangeAspect="1" noChangeArrowheads="1"/>
          </p:cNvPicPr>
          <p:nvPr/>
        </p:nvPicPr>
        <p:blipFill>
          <a:blip r:embed="rId2" cstate="print"/>
          <a:srcRect/>
          <a:stretch>
            <a:fillRect/>
          </a:stretch>
        </p:blipFill>
        <p:spPr bwMode="auto">
          <a:xfrm>
            <a:off x="1691680" y="2852936"/>
            <a:ext cx="5904656" cy="345638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96752"/>
            <a:ext cx="8229600" cy="4929411"/>
          </a:xfrm>
        </p:spPr>
        <p:txBody>
          <a:bodyPr>
            <a:normAutofit/>
          </a:bodyPr>
          <a:lstStyle/>
          <a:p>
            <a:r>
              <a:rPr lang="ru-RU" sz="2400" smtClean="0">
                <a:latin typeface="Times New Roman" pitchFamily="18" charset="0"/>
                <a:cs typeface="Times New Roman" pitchFamily="18" charset="0"/>
              </a:rPr>
              <a:t>различные виды упражнений:</a:t>
            </a:r>
          </a:p>
          <a:p>
            <a:r>
              <a:rPr lang="ru-RU" sz="2400" smtClean="0">
                <a:latin typeface="Times New Roman" pitchFamily="18" charset="0"/>
                <a:cs typeface="Times New Roman" pitchFamily="18" charset="0"/>
              </a:rPr>
              <a:t> чтение заданий ритмослогами;</a:t>
            </a:r>
          </a:p>
          <a:p>
            <a:r>
              <a:rPr lang="ru-RU" sz="2400" smtClean="0">
                <a:latin typeface="Times New Roman" pitchFamily="18" charset="0"/>
                <a:cs typeface="Times New Roman" pitchFamily="18" charset="0"/>
              </a:rPr>
              <a:t> прохлопывание одно- и двухголосных примеров двумя руками;</a:t>
            </a:r>
          </a:p>
          <a:p>
            <a:r>
              <a:rPr lang="ru-RU" sz="2400" smtClean="0">
                <a:latin typeface="Times New Roman" pitchFamily="18" charset="0"/>
                <a:cs typeface="Times New Roman" pitchFamily="18" charset="0"/>
              </a:rPr>
              <a:t> с различными движениями — хлопками, щелчками, шлепками, притопами и т. д., исполнение ритмического сопровождения - аккомпанемента к классическим или тематическим произведениям;</a:t>
            </a:r>
          </a:p>
          <a:p>
            <a:r>
              <a:rPr lang="ru-RU" sz="2400" smtClean="0">
                <a:latin typeface="Times New Roman" pitchFamily="18" charset="0"/>
                <a:cs typeface="Times New Roman" pitchFamily="18" charset="0"/>
              </a:rPr>
              <a:t> танцевальные элементы, характерные для русской народной музыки: прихлопы, топотушки и т.д.</a:t>
            </a:r>
            <a:endParaRPr lang="ru-RU"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941168"/>
            <a:ext cx="7560840" cy="1714202"/>
          </a:xfrm>
        </p:spPr>
        <p:txBody>
          <a:bodyPr>
            <a:normAutofit fontScale="90000"/>
          </a:bodyPr>
          <a:lstStyle/>
          <a:p>
            <a:pPr algn="l"/>
            <a:r>
              <a:rPr lang="en-US" smtClean="0"/>
              <a:t>	</a:t>
            </a:r>
            <a:r>
              <a:rPr lang="ru-RU" sz="2200" smtClean="0">
                <a:latin typeface="Times New Roman" pitchFamily="18" charset="0"/>
                <a:cs typeface="Times New Roman" pitchFamily="18" charset="0"/>
              </a:rPr>
              <a:t>Русские деревянные ложки могут звучать по-разному. Разнообразные приемы игры на них позволяют создавать интересные композиции , варьируя основную тему. Единственное неудобство -  приходилось пользоваться пластырем для рабочих пальчиков. Но результат того стоил</a:t>
            </a:r>
            <a:r>
              <a:rPr lang="en-US" sz="2200" smtClean="0">
                <a:latin typeface="Times New Roman" pitchFamily="18" charset="0"/>
                <a:cs typeface="Times New Roman" pitchFamily="18" charset="0"/>
              </a:rPr>
              <a:t>.</a:t>
            </a:r>
            <a:endParaRPr lang="ru-RU" sz="2200">
              <a:latin typeface="Times New Roman" pitchFamily="18" charset="0"/>
              <a:cs typeface="Times New Roman" pitchFamily="18" charset="0"/>
            </a:endParaRPr>
          </a:p>
        </p:txBody>
      </p:sp>
      <p:pic>
        <p:nvPicPr>
          <p:cNvPr id="4" name="Содержимое 3"/>
          <p:cNvPicPr>
            <a:picLocks noGrp="1"/>
          </p:cNvPicPr>
          <p:nvPr>
            <p:ph idx="1"/>
          </p:nvPr>
        </p:nvPicPr>
        <p:blipFill>
          <a:blip r:embed="rId2" cstate="print"/>
          <a:srcRect/>
          <a:stretch>
            <a:fillRect/>
          </a:stretch>
        </p:blipFill>
        <p:spPr bwMode="auto">
          <a:xfrm>
            <a:off x="1187625" y="548680"/>
            <a:ext cx="6696744"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332656"/>
            <a:ext cx="8640960" cy="6264696"/>
          </a:xfrm>
        </p:spPr>
        <p:txBody>
          <a:bodyPr>
            <a:normAutofit fontScale="85000" lnSpcReduction="20000"/>
          </a:bodyPr>
          <a:lstStyle/>
          <a:p>
            <a:pPr>
              <a:buNone/>
            </a:pPr>
            <a:r>
              <a:rPr lang="ru-RU" smtClean="0">
                <a:latin typeface="Times New Roman" pitchFamily="18" charset="0"/>
                <a:cs typeface="Times New Roman" pitchFamily="18" charset="0"/>
              </a:rPr>
              <a:t>           Трудные ритмические формулы, которые требуют специальной  проработки, мы разучивали отдельно, заложив их в рамки ритмической игры, упражнения с движениями( учитывая возраст каждого ребенка), элементы «</a:t>
            </a:r>
            <a:r>
              <a:rPr lang="en-US" smtClean="0">
                <a:latin typeface="Times New Roman" pitchFamily="18" charset="0"/>
                <a:cs typeface="Times New Roman" pitchFamily="18" charset="0"/>
              </a:rPr>
              <a:t>Body percussion</a:t>
            </a:r>
            <a:r>
              <a:rPr lang="ru-RU" smtClean="0">
                <a:latin typeface="Times New Roman" pitchFamily="18" charset="0"/>
                <a:cs typeface="Times New Roman" pitchFamily="18" charset="0"/>
              </a:rPr>
              <a:t>», и  давали им названия ( "Бабочка", "Степ", "Колем лед" и др.), чтобы было легче запомнить их место и последовательность в драматургии произведения. </a:t>
            </a:r>
            <a:r>
              <a:rPr lang="en-US" smtClean="0">
                <a:latin typeface="Times New Roman" pitchFamily="18" charset="0"/>
                <a:cs typeface="Times New Roman" pitchFamily="18" charset="0"/>
              </a:rPr>
              <a:t>C</a:t>
            </a:r>
            <a:r>
              <a:rPr lang="ru-RU" smtClean="0">
                <a:latin typeface="Times New Roman" pitchFamily="18" charset="0"/>
                <a:cs typeface="Times New Roman" pitchFamily="18" charset="0"/>
              </a:rPr>
              <a:t>о временем можно усложнять, включая в упражнения сложные связки и синкопированные ритмы, не редко связанные с ритмическими  формами популярной музыки. </a:t>
            </a:r>
          </a:p>
          <a:p>
            <a:pPr>
              <a:buNone/>
            </a:pPr>
            <a:r>
              <a:rPr lang="ru-RU" smtClean="0">
                <a:latin typeface="Times New Roman" pitchFamily="18" charset="0"/>
                <a:cs typeface="Times New Roman" pitchFamily="18" charset="0"/>
              </a:rPr>
              <a:t>     </a:t>
            </a:r>
            <a:r>
              <a:rPr lang="en-US" smtClean="0">
                <a:latin typeface="Times New Roman" pitchFamily="18" charset="0"/>
                <a:cs typeface="Times New Roman" pitchFamily="18" charset="0"/>
              </a:rPr>
              <a:t>Body percussion</a:t>
            </a:r>
            <a:r>
              <a:rPr lang="ru-RU" smtClean="0">
                <a:latin typeface="Times New Roman" pitchFamily="18" charset="0"/>
                <a:cs typeface="Times New Roman" pitchFamily="18" charset="0"/>
              </a:rPr>
              <a:t> можно </a:t>
            </a:r>
          </a:p>
          <a:p>
            <a:pPr>
              <a:buNone/>
            </a:pPr>
            <a:r>
              <a:rPr lang="ru-RU" smtClean="0">
                <a:latin typeface="Times New Roman" pitchFamily="18" charset="0"/>
                <a:cs typeface="Times New Roman" pitchFamily="18" charset="0"/>
              </a:rPr>
              <a:t>     использовать и как прием </a:t>
            </a:r>
          </a:p>
          <a:p>
            <a:pPr>
              <a:buNone/>
            </a:pPr>
            <a:r>
              <a:rPr lang="ru-RU" smtClean="0">
                <a:latin typeface="Times New Roman" pitchFamily="18" charset="0"/>
                <a:cs typeface="Times New Roman" pitchFamily="18" charset="0"/>
              </a:rPr>
              <a:t>     аккомпанирования пению,</a:t>
            </a:r>
          </a:p>
          <a:p>
            <a:pPr>
              <a:buNone/>
            </a:pPr>
            <a:r>
              <a:rPr lang="ru-RU" smtClean="0">
                <a:latin typeface="Times New Roman" pitchFamily="18" charset="0"/>
                <a:cs typeface="Times New Roman" pitchFamily="18" charset="0"/>
              </a:rPr>
              <a:t>     и как основа самостоятельных </a:t>
            </a:r>
          </a:p>
          <a:p>
            <a:pPr>
              <a:buNone/>
            </a:pPr>
            <a:r>
              <a:rPr lang="ru-RU" smtClean="0">
                <a:latin typeface="Times New Roman" pitchFamily="18" charset="0"/>
                <a:cs typeface="Times New Roman" pitchFamily="18" charset="0"/>
              </a:rPr>
              <a:t>     произведений в хоровом </a:t>
            </a:r>
          </a:p>
          <a:p>
            <a:pPr>
              <a:buNone/>
            </a:pPr>
            <a:r>
              <a:rPr lang="ru-RU" smtClean="0">
                <a:latin typeface="Times New Roman" pitchFamily="18" charset="0"/>
                <a:cs typeface="Times New Roman" pitchFamily="18" charset="0"/>
              </a:rPr>
              <a:t>     исполнительстве. </a:t>
            </a:r>
            <a:endParaRPr lang="ru-RU">
              <a:latin typeface="Times New Roman" pitchFamily="18" charset="0"/>
              <a:cs typeface="Times New Roman" pitchFamily="18" charset="0"/>
            </a:endParaRPr>
          </a:p>
        </p:txBody>
      </p:sp>
      <p:pic>
        <p:nvPicPr>
          <p:cNvPr id="4" name="Picture 2" descr="C:\Users\Lesha-pc\Desktop\музыка30.jpg"/>
          <p:cNvPicPr>
            <a:picLocks noChangeAspect="1" noChangeArrowheads="1"/>
          </p:cNvPicPr>
          <p:nvPr/>
        </p:nvPicPr>
        <p:blipFill>
          <a:blip r:embed="rId2" cstate="print"/>
          <a:srcRect/>
          <a:stretch>
            <a:fillRect/>
          </a:stretch>
        </p:blipFill>
        <p:spPr bwMode="auto">
          <a:xfrm>
            <a:off x="5292080" y="3933056"/>
            <a:ext cx="3737734" cy="252028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8229600" cy="648072"/>
          </a:xfrm>
        </p:spPr>
        <p:txBody>
          <a:bodyPr>
            <a:normAutofit fontScale="90000"/>
          </a:bodyPr>
          <a:lstStyle/>
          <a:p>
            <a:r>
              <a:rPr lang="ru-RU" smtClean="0"/>
              <a:t/>
            </a:r>
            <a:br>
              <a:rPr lang="ru-RU" smtClean="0"/>
            </a:br>
            <a:r>
              <a:rPr lang="ru-RU" smtClean="0"/>
              <a:t/>
            </a:r>
            <a:br>
              <a:rPr lang="ru-RU" smtClean="0"/>
            </a:br>
            <a:endParaRPr lang="ru-RU"/>
          </a:p>
        </p:txBody>
      </p:sp>
      <p:pic>
        <p:nvPicPr>
          <p:cNvPr id="4" name="Содержимое 3"/>
          <p:cNvPicPr>
            <a:picLocks noGrp="1"/>
          </p:cNvPicPr>
          <p:nvPr>
            <p:ph idx="1"/>
          </p:nvPr>
        </p:nvPicPr>
        <p:blipFill>
          <a:blip r:embed="rId2" cstate="print"/>
          <a:srcRect/>
          <a:stretch>
            <a:fillRect/>
          </a:stretch>
        </p:blipFill>
        <p:spPr bwMode="auto">
          <a:xfrm>
            <a:off x="539552" y="260648"/>
            <a:ext cx="8050085" cy="4525963"/>
          </a:xfrm>
          <a:prstGeom prst="rect">
            <a:avLst/>
          </a:prstGeom>
          <a:noFill/>
          <a:ln w="9525">
            <a:noFill/>
            <a:miter lim="800000"/>
            <a:headEnd/>
            <a:tailEnd/>
          </a:ln>
        </p:spPr>
      </p:pic>
      <p:sp>
        <p:nvSpPr>
          <p:cNvPr id="8" name="Прямоугольник 7"/>
          <p:cNvSpPr/>
          <p:nvPr/>
        </p:nvSpPr>
        <p:spPr>
          <a:xfrm>
            <a:off x="467544" y="4941168"/>
            <a:ext cx="8352928" cy="1477328"/>
          </a:xfrm>
          <a:prstGeom prst="rect">
            <a:avLst/>
          </a:prstGeom>
        </p:spPr>
        <p:txBody>
          <a:bodyPr wrap="square">
            <a:spAutoFit/>
          </a:bodyPr>
          <a:lstStyle/>
          <a:p>
            <a:r>
              <a:rPr lang="ru-RU" smtClean="0"/>
              <a:t>Изучение </a:t>
            </a:r>
            <a:r>
              <a:rPr lang="en-US" smtClean="0"/>
              <a:t>body percussion </a:t>
            </a:r>
            <a:r>
              <a:rPr lang="ru-RU" smtClean="0"/>
              <a:t>можно сочетать с использованием на занятиях и выступлениях ударных инструментов различных видов,  и  не только детских игровых, но и профессиональных ударных (дети с энтузиазмом привозили на репетиции свои домашние инструменты) и перкуссии ( наша школа пошла нам на встречу и сейчас мы располагаем маракасами, треугольниками  и кахоном).</a:t>
            </a: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cstate="print"/>
          <a:srcRect/>
          <a:stretch>
            <a:fillRect/>
          </a:stretch>
        </p:blipFill>
        <p:spPr bwMode="auto">
          <a:xfrm>
            <a:off x="467544" y="332656"/>
            <a:ext cx="8050085" cy="4525963"/>
          </a:xfrm>
          <a:prstGeom prst="rect">
            <a:avLst/>
          </a:prstGeom>
          <a:noFill/>
          <a:ln w="9525">
            <a:noFill/>
            <a:miter lim="800000"/>
            <a:headEnd/>
            <a:tailEnd/>
          </a:ln>
        </p:spPr>
      </p:pic>
      <p:sp>
        <p:nvSpPr>
          <p:cNvPr id="5" name="Прямоугольник 4"/>
          <p:cNvSpPr/>
          <p:nvPr/>
        </p:nvSpPr>
        <p:spPr>
          <a:xfrm>
            <a:off x="539552" y="5085184"/>
            <a:ext cx="8280920" cy="646331"/>
          </a:xfrm>
          <a:prstGeom prst="rect">
            <a:avLst/>
          </a:prstGeom>
        </p:spPr>
        <p:txBody>
          <a:bodyPr wrap="square">
            <a:spAutoFit/>
          </a:bodyPr>
          <a:lstStyle/>
          <a:p>
            <a:r>
              <a:rPr lang="ru-RU" smtClean="0"/>
              <a:t>Результатом такого творческого поиска  можно назвать выступление с Увертюрой (В</a:t>
            </a:r>
            <a:r>
              <a:rPr lang="en-US" smtClean="0"/>
              <a:t>ody percussion</a:t>
            </a:r>
            <a:r>
              <a:rPr lang="ru-RU" smtClean="0"/>
              <a:t>) на 110-летнем Юбилее нашей школы.</a:t>
            </a: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Lesha-pc\Documents\Downloads\IMG_20190521_143314.jpg"/>
          <p:cNvPicPr>
            <a:picLocks noGrp="1"/>
          </p:cNvPicPr>
          <p:nvPr>
            <p:ph idx="1"/>
          </p:nvPr>
        </p:nvPicPr>
        <p:blipFill>
          <a:blip r:embed="rId2" cstate="print"/>
          <a:srcRect/>
          <a:stretch>
            <a:fillRect/>
          </a:stretch>
        </p:blipFill>
        <p:spPr bwMode="auto">
          <a:xfrm>
            <a:off x="971600" y="332656"/>
            <a:ext cx="7272808" cy="3960440"/>
          </a:xfrm>
          <a:prstGeom prst="rect">
            <a:avLst/>
          </a:prstGeom>
          <a:noFill/>
          <a:ln w="9525">
            <a:noFill/>
            <a:miter lim="800000"/>
            <a:headEnd/>
            <a:tailEnd/>
          </a:ln>
        </p:spPr>
      </p:pic>
      <p:sp>
        <p:nvSpPr>
          <p:cNvPr id="5" name="Прямоугольник 4"/>
          <p:cNvSpPr/>
          <p:nvPr/>
        </p:nvSpPr>
        <p:spPr>
          <a:xfrm>
            <a:off x="827584" y="4581128"/>
            <a:ext cx="7704856" cy="1200329"/>
          </a:xfrm>
          <a:prstGeom prst="rect">
            <a:avLst/>
          </a:prstGeom>
        </p:spPr>
        <p:txBody>
          <a:bodyPr wrap="square">
            <a:spAutoFit/>
          </a:bodyPr>
          <a:lstStyle/>
          <a:p>
            <a:r>
              <a:rPr lang="ru-RU" smtClean="0"/>
              <a:t>Отдельно хочется выделить проектную деятельность в рамках работы научного  общества. Удалось найти интересную тему: «Мы – штрихи черно – белой графики», которая определилась как метапредметная  и объединившая музыку, МХК, литературу и даже физику </a:t>
            </a:r>
            <a:r>
              <a:rPr lang="en-US" smtClean="0"/>
              <a:t>.</a:t>
            </a: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Lesha-pc\Documents\Downloads\IMG_20190521_144733.jpg"/>
          <p:cNvPicPr/>
          <p:nvPr/>
        </p:nvPicPr>
        <p:blipFill>
          <a:blip r:embed="rId2" cstate="print"/>
          <a:srcRect/>
          <a:stretch>
            <a:fillRect/>
          </a:stretch>
        </p:blipFill>
        <p:spPr bwMode="auto">
          <a:xfrm>
            <a:off x="1115616" y="620688"/>
            <a:ext cx="6696744" cy="4104456"/>
          </a:xfrm>
          <a:prstGeom prst="rect">
            <a:avLst/>
          </a:prstGeom>
          <a:noFill/>
          <a:ln w="9525">
            <a:noFill/>
            <a:miter lim="800000"/>
            <a:headEnd/>
            <a:tailEnd/>
          </a:ln>
        </p:spPr>
      </p:pic>
      <p:sp>
        <p:nvSpPr>
          <p:cNvPr id="6" name="Содержимое 5"/>
          <p:cNvSpPr>
            <a:spLocks noGrp="1"/>
          </p:cNvSpPr>
          <p:nvPr>
            <p:ph idx="1"/>
          </p:nvPr>
        </p:nvSpPr>
        <p:spPr>
          <a:xfrm>
            <a:off x="755576" y="4941168"/>
            <a:ext cx="7272808" cy="1440160"/>
          </a:xfrm>
        </p:spPr>
        <p:txBody>
          <a:bodyPr>
            <a:normAutofit fontScale="62500" lnSpcReduction="20000"/>
          </a:bodyPr>
          <a:lstStyle/>
          <a:p>
            <a:pPr>
              <a:buNone/>
            </a:pPr>
            <a:r>
              <a:rPr lang="ru-RU" smtClean="0"/>
              <a:t>     </a:t>
            </a:r>
            <a:r>
              <a:rPr lang="ru-RU" smtClean="0">
                <a:latin typeface="Times New Roman" pitchFamily="18" charset="0"/>
                <a:cs typeface="Times New Roman" pitchFamily="18" charset="0"/>
              </a:rPr>
              <a:t>Групповой проект позволил включить в работу   учеников школы</a:t>
            </a:r>
            <a:r>
              <a:rPr lang="ru-RU" b="1" smtClean="0">
                <a:latin typeface="Times New Roman" pitchFamily="18" charset="0"/>
                <a:cs typeface="Times New Roman" pitchFamily="18" charset="0"/>
              </a:rPr>
              <a:t>, </a:t>
            </a:r>
            <a:r>
              <a:rPr lang="ru-RU" smtClean="0">
                <a:latin typeface="Times New Roman" pitchFamily="18" charset="0"/>
                <a:cs typeface="Times New Roman" pitchFamily="18" charset="0"/>
              </a:rPr>
              <a:t>включая</a:t>
            </a:r>
            <a:r>
              <a:rPr lang="ru-RU" b="1" smtClean="0">
                <a:latin typeface="Times New Roman" pitchFamily="18" charset="0"/>
                <a:cs typeface="Times New Roman" pitchFamily="18" charset="0"/>
              </a:rPr>
              <a:t> </a:t>
            </a:r>
            <a:r>
              <a:rPr lang="ru-RU" smtClean="0">
                <a:latin typeface="Times New Roman" pitchFamily="18" charset="0"/>
                <a:cs typeface="Times New Roman" pitchFamily="18" charset="0"/>
              </a:rPr>
              <a:t>учеников с ОВЗ  и инвалидностью. Групповая форма работы позволила учащимся с ОВЗ адаптироваться и сделать еще один шаг к социализации на этом этапе деятельности и творчества.</a:t>
            </a:r>
          </a:p>
          <a:p>
            <a:pPr>
              <a:buNone/>
            </a:pP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4365104"/>
            <a:ext cx="7632848" cy="1944216"/>
          </a:xfrm>
        </p:spPr>
        <p:txBody>
          <a:bodyPr>
            <a:normAutofit fontScale="77500" lnSpcReduction="20000"/>
          </a:bodyPr>
          <a:lstStyle/>
          <a:p>
            <a:pPr>
              <a:buNone/>
            </a:pPr>
            <a:r>
              <a:rPr lang="ru-RU" smtClean="0"/>
              <a:t>    И </a:t>
            </a:r>
            <a:r>
              <a:rPr lang="en-US" smtClean="0"/>
              <a:t>,</a:t>
            </a:r>
            <a:r>
              <a:rPr lang="ru-RU" smtClean="0"/>
              <a:t>конечно</a:t>
            </a:r>
            <a:r>
              <a:rPr lang="en-US" smtClean="0"/>
              <a:t>, </a:t>
            </a:r>
            <a:r>
              <a:rPr lang="ru-RU" smtClean="0"/>
              <a:t>расширение кругозора</a:t>
            </a:r>
            <a:r>
              <a:rPr lang="en-US" smtClean="0"/>
              <a:t>,</a:t>
            </a:r>
            <a:r>
              <a:rPr lang="ru-RU" smtClean="0"/>
              <a:t>посещение музеев</a:t>
            </a:r>
            <a:r>
              <a:rPr lang="en-US" smtClean="0"/>
              <a:t>, </a:t>
            </a:r>
            <a:r>
              <a:rPr lang="ru-RU" smtClean="0"/>
              <a:t>концертов</a:t>
            </a:r>
            <a:r>
              <a:rPr lang="en-US" smtClean="0"/>
              <a:t>. </a:t>
            </a:r>
            <a:r>
              <a:rPr lang="ru-RU" smtClean="0"/>
              <a:t>Мы имеем возможность пригласить с собой ребят и погрузить их в атмосферу творчества (поход в музей</a:t>
            </a:r>
            <a:r>
              <a:rPr lang="en-US" smtClean="0"/>
              <a:t>, </a:t>
            </a:r>
            <a:r>
              <a:rPr lang="ru-RU" smtClean="0"/>
              <a:t>школьные концерты)</a:t>
            </a:r>
            <a:r>
              <a:rPr lang="en-US" smtClean="0"/>
              <a:t>. </a:t>
            </a:r>
            <a:r>
              <a:rPr lang="ru-RU" smtClean="0"/>
              <a:t>Музеи предлагают активную форму восприятия:  квесты</a:t>
            </a:r>
            <a:r>
              <a:rPr lang="en-US" smtClean="0"/>
              <a:t>.</a:t>
            </a:r>
            <a:endParaRPr lang="ru-RU"/>
          </a:p>
        </p:txBody>
      </p:sp>
      <p:pic>
        <p:nvPicPr>
          <p:cNvPr id="1026" name="Picture 2"/>
          <p:cNvPicPr>
            <a:picLocks noChangeAspect="1" noChangeArrowheads="1"/>
          </p:cNvPicPr>
          <p:nvPr/>
        </p:nvPicPr>
        <p:blipFill>
          <a:blip r:embed="rId2" cstate="print"/>
          <a:srcRect/>
          <a:stretch>
            <a:fillRect/>
          </a:stretch>
        </p:blipFill>
        <p:spPr bwMode="auto">
          <a:xfrm>
            <a:off x="971600" y="620688"/>
            <a:ext cx="6480720" cy="341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sha-pc\Desktop\images.jpg"/>
          <p:cNvPicPr>
            <a:picLocks noChangeAspect="1" noChangeArrowheads="1"/>
          </p:cNvPicPr>
          <p:nvPr/>
        </p:nvPicPr>
        <p:blipFill>
          <a:blip r:embed="rId2" cstate="print"/>
          <a:srcRect/>
          <a:stretch>
            <a:fillRect/>
          </a:stretch>
        </p:blipFill>
        <p:spPr bwMode="auto">
          <a:xfrm>
            <a:off x="0" y="1556791"/>
            <a:ext cx="3563888" cy="5301209"/>
          </a:xfrm>
          <a:prstGeom prst="rect">
            <a:avLst/>
          </a:prstGeom>
          <a:noFill/>
        </p:spPr>
      </p:pic>
      <p:sp>
        <p:nvSpPr>
          <p:cNvPr id="3" name="Содержимое 2"/>
          <p:cNvSpPr>
            <a:spLocks noGrp="1"/>
          </p:cNvSpPr>
          <p:nvPr>
            <p:ph idx="1"/>
          </p:nvPr>
        </p:nvSpPr>
        <p:spPr>
          <a:xfrm>
            <a:off x="1403648" y="764704"/>
            <a:ext cx="7488832" cy="6093296"/>
          </a:xfrm>
        </p:spPr>
        <p:txBody>
          <a:bodyPr>
            <a:normAutofit fontScale="85000" lnSpcReduction="20000"/>
          </a:bodyPr>
          <a:lstStyle/>
          <a:p>
            <a:pPr>
              <a:buNone/>
            </a:pPr>
            <a:r>
              <a:rPr lang="ru-RU" smtClean="0"/>
              <a:t>     Я пытаюсь говорить со своими учениками «на языке сегодняшнего дня". В конце ХХ века стал популярным и быстро распространился в молодежной среде исполнительский прием битбоксинг — изображение ударных голосом, не только как «инструментальный» вариант сопровождения в вокальном ансамбле, но и как сольный вид исполнительства. Занятия битбоксингом увлекательны и полезны в работе над дикцией (особенно проблемной логопедией)  и дыханием (активная диафрагма). Разучивание отдельных звуков битбосинга ("Бочка", "Тарелочки", "Римшот" и др.)  используются на уроках музыки как дикционная гимнастика и дыхательная гимнастика.  Ученики в восторге!..Работа в этом направлении только началась...</a:t>
            </a: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smtClean="0">
                <a:latin typeface="Times New Roman" pitchFamily="18" charset="0"/>
                <a:cs typeface="Times New Roman" pitchFamily="18" charset="0"/>
              </a:rPr>
              <a:t> Показателями результативности и эффективности использования новых форм  и приемов обучения в работе с детьми с ОВЗ и инвалидностью на уроках музыки в нашей школе можно считать: </a:t>
            </a:r>
            <a:endParaRPr lang="ru-RU" sz="2400" b="1">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2400" smtClean="0">
                <a:latin typeface="Times New Roman" pitchFamily="18" charset="0"/>
                <a:cs typeface="Times New Roman" pitchFamily="18" charset="0"/>
              </a:rPr>
              <a:t>   - развитие координации и владения собственного тела, </a:t>
            </a:r>
          </a:p>
          <a:p>
            <a:pPr>
              <a:buNone/>
            </a:pPr>
            <a:r>
              <a:rPr lang="ru-RU" sz="2400" smtClean="0">
                <a:latin typeface="Times New Roman" pitchFamily="18" charset="0"/>
                <a:cs typeface="Times New Roman" pitchFamily="18" charset="0"/>
              </a:rPr>
              <a:t>   - развитие творческих возможностей,</a:t>
            </a:r>
          </a:p>
          <a:p>
            <a:pPr>
              <a:buNone/>
            </a:pPr>
            <a:r>
              <a:rPr lang="ru-RU" sz="2400" smtClean="0">
                <a:latin typeface="Times New Roman" pitchFamily="18" charset="0"/>
                <a:cs typeface="Times New Roman" pitchFamily="18" charset="0"/>
              </a:rPr>
              <a:t>   - авторский  подход к процессу создания произведения, </a:t>
            </a:r>
          </a:p>
          <a:p>
            <a:pPr>
              <a:buNone/>
            </a:pPr>
            <a:r>
              <a:rPr lang="ru-RU" sz="2400" smtClean="0">
                <a:latin typeface="Times New Roman" pitchFamily="18" charset="0"/>
                <a:cs typeface="Times New Roman" pitchFamily="18" charset="0"/>
              </a:rPr>
              <a:t>   - вкус к изобретению новых способов организации музыкальной ткани и самым последним техническим достижениям,</a:t>
            </a:r>
          </a:p>
          <a:p>
            <a:pPr>
              <a:buNone/>
            </a:pPr>
            <a:r>
              <a:rPr lang="ru-RU" sz="2400" smtClean="0">
                <a:latin typeface="Times New Roman" pitchFamily="18" charset="0"/>
                <a:cs typeface="Times New Roman" pitchFamily="18" charset="0"/>
              </a:rPr>
              <a:t>   -  отсутствие у детей страха перед зрителями и слушателями (аудиторией), создание ситуации "успеха",</a:t>
            </a:r>
          </a:p>
          <a:p>
            <a:pPr>
              <a:buNone/>
            </a:pPr>
            <a:r>
              <a:rPr lang="ru-RU" sz="2400" smtClean="0">
                <a:latin typeface="Times New Roman" pitchFamily="18" charset="0"/>
                <a:cs typeface="Times New Roman" pitchFamily="18" charset="0"/>
              </a:rPr>
              <a:t>   -  формирование новых путей познания мира и общения, а ,</a:t>
            </a:r>
            <a:r>
              <a:rPr lang="en-US" sz="2400" smtClean="0">
                <a:latin typeface="Times New Roman" pitchFamily="18" charset="0"/>
                <a:cs typeface="Times New Roman" pitchFamily="18" charset="0"/>
              </a:rPr>
              <a:t>c</a:t>
            </a:r>
            <a:r>
              <a:rPr lang="ru-RU" sz="2400" smtClean="0">
                <a:latin typeface="Times New Roman" pitchFamily="18" charset="0"/>
                <a:cs typeface="Times New Roman" pitchFamily="18" charset="0"/>
              </a:rPr>
              <a:t>ледовательно,  их </a:t>
            </a:r>
            <a:r>
              <a:rPr lang="en-US" sz="2400" b="1" smtClean="0">
                <a:latin typeface="Times New Roman" pitchFamily="18" charset="0"/>
                <a:cs typeface="Times New Roman" pitchFamily="18" charset="0"/>
              </a:rPr>
              <a:t>c</a:t>
            </a:r>
            <a:r>
              <a:rPr lang="ru-RU" sz="2400" b="1" smtClean="0">
                <a:latin typeface="Times New Roman" pitchFamily="18" charset="0"/>
                <a:cs typeface="Times New Roman" pitchFamily="18" charset="0"/>
              </a:rPr>
              <a:t>оциализация </a:t>
            </a:r>
            <a:r>
              <a:rPr lang="ru-RU" sz="2400" smtClean="0">
                <a:latin typeface="Times New Roman" pitchFamily="18" charset="0"/>
                <a:cs typeface="Times New Roman" pitchFamily="18" charset="0"/>
              </a:rPr>
              <a:t>.</a:t>
            </a:r>
            <a:endParaRPr lang="ru-RU"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423920" cy="7837115"/>
          </a:xfrm>
        </p:spPr>
        <p:txBody>
          <a:bodyPr/>
          <a:lstStyle/>
          <a:p>
            <a:pPr>
              <a:buNone/>
            </a:pPr>
            <a:r>
              <a:rPr lang="en-US" sz="2800" smtClean="0">
                <a:latin typeface="Times New Roman" pitchFamily="18" charset="0"/>
                <a:cs typeface="Times New Roman" pitchFamily="18" charset="0"/>
              </a:rPr>
              <a:t>    </a:t>
            </a:r>
            <a:r>
              <a:rPr lang="ru-RU" sz="2800" smtClean="0">
                <a:latin typeface="Times New Roman" pitchFamily="18" charset="0"/>
                <a:cs typeface="Times New Roman" pitchFamily="18" charset="0"/>
              </a:rPr>
              <a:t>"В</a:t>
            </a:r>
            <a:r>
              <a:rPr lang="en-US" sz="2800" smtClean="0">
                <a:latin typeface="Times New Roman" pitchFamily="18" charset="0"/>
                <a:cs typeface="Times New Roman" pitchFamily="18" charset="0"/>
              </a:rPr>
              <a:t>  </a:t>
            </a:r>
            <a:r>
              <a:rPr lang="ru-RU" sz="2800" smtClean="0">
                <a:latin typeface="Times New Roman" pitchFamily="18" charset="0"/>
                <a:cs typeface="Times New Roman" pitchFamily="18" charset="0"/>
              </a:rPr>
              <a:t> новой педагогике жизнь раскрывается как система творчества… Каждая наша мысль, каждое наше движение и переживание являются стремлением к созданию новой действительности, прорывом вперед к чему-то новому». </a:t>
            </a:r>
          </a:p>
          <a:p>
            <a:pPr>
              <a:buNone/>
            </a:pPr>
            <a:r>
              <a:rPr lang="ru-RU" sz="2800" smtClean="0">
                <a:latin typeface="Times New Roman" pitchFamily="18" charset="0"/>
                <a:cs typeface="Times New Roman" pitchFamily="18" charset="0"/>
              </a:rPr>
              <a:t>                                                             Л. С. Выготский </a:t>
            </a:r>
          </a:p>
          <a:p>
            <a:pPr>
              <a:buNone/>
            </a:pPr>
            <a:r>
              <a:rPr lang="ru-RU" sz="2800" smtClean="0"/>
              <a:t>                                </a:t>
            </a:r>
            <a:endParaRPr lang="ru-RU" sz="2800"/>
          </a:p>
        </p:txBody>
      </p:sp>
      <p:pic>
        <p:nvPicPr>
          <p:cNvPr id="1026" name="Picture 2" descr="C:\Users\Lesha-pc\Desktop\download.jpg"/>
          <p:cNvPicPr>
            <a:picLocks noChangeAspect="1" noChangeArrowheads="1"/>
          </p:cNvPicPr>
          <p:nvPr/>
        </p:nvPicPr>
        <p:blipFill>
          <a:blip r:embed="rId2" cstate="print"/>
          <a:srcRect/>
          <a:stretch>
            <a:fillRect/>
          </a:stretch>
        </p:blipFill>
        <p:spPr bwMode="auto">
          <a:xfrm>
            <a:off x="683568" y="2564904"/>
            <a:ext cx="4104456" cy="403244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012974"/>
          </a:xfrm>
        </p:spPr>
        <p:txBody>
          <a:bodyPr>
            <a:normAutofit fontScale="90000"/>
          </a:bodyPr>
          <a:lstStyle/>
          <a:p>
            <a:r>
              <a:rPr lang="ru-RU" sz="3100" smtClean="0">
                <a:latin typeface="Times New Roman" pitchFamily="18" charset="0"/>
                <a:cs typeface="Times New Roman" pitchFamily="18" charset="0"/>
              </a:rPr>
              <a:t>Хочется напомнить, как традиционные, так и новые методические пособия, посвященные ритмическому воспитанию.</a:t>
            </a:r>
            <a:r>
              <a:rPr lang="ru-RU" smtClean="0"/>
              <a:t/>
            </a:r>
            <a:br>
              <a:rPr lang="ru-RU" smtClean="0"/>
            </a:br>
            <a:endParaRPr lang="ru-RU"/>
          </a:p>
        </p:txBody>
      </p:sp>
      <p:sp>
        <p:nvSpPr>
          <p:cNvPr id="3" name="Содержимое 2"/>
          <p:cNvSpPr>
            <a:spLocks noGrp="1"/>
          </p:cNvSpPr>
          <p:nvPr>
            <p:ph idx="1"/>
          </p:nvPr>
        </p:nvSpPr>
        <p:spPr>
          <a:xfrm>
            <a:off x="457200" y="1340768"/>
            <a:ext cx="8229600" cy="4785395"/>
          </a:xfrm>
        </p:spPr>
        <p:txBody>
          <a:bodyPr>
            <a:normAutofit fontScale="85000" lnSpcReduction="20000"/>
          </a:bodyPr>
          <a:lstStyle/>
          <a:p>
            <a:pPr>
              <a:buNone/>
            </a:pPr>
            <a:r>
              <a:rPr lang="ru-RU" smtClean="0"/>
              <a:t> - Л. Абелян «Песни, игры, шутки для моей малютки»;</a:t>
            </a:r>
          </a:p>
          <a:p>
            <a:pPr>
              <a:buNone/>
            </a:pPr>
            <a:r>
              <a:rPr lang="ru-RU" smtClean="0"/>
              <a:t> - Т. Бырченко, Г. Франио «Хрестоматия по ритмике»;</a:t>
            </a:r>
          </a:p>
          <a:p>
            <a:pPr>
              <a:buNone/>
            </a:pPr>
            <a:r>
              <a:rPr lang="ru-RU" smtClean="0"/>
              <a:t> - С. Бублей «Детский оркестр»;</a:t>
            </a:r>
          </a:p>
          <a:p>
            <a:pPr>
              <a:buNone/>
            </a:pPr>
            <a:r>
              <a:rPr lang="ru-RU" smtClean="0"/>
              <a:t> - Г. Франио, Лифиц «Методическое пособие по ритмике»;</a:t>
            </a:r>
          </a:p>
          <a:p>
            <a:pPr>
              <a:buNone/>
            </a:pPr>
            <a:r>
              <a:rPr lang="ru-RU" smtClean="0"/>
              <a:t> - Г. Франио «Роль ритмики в эстетическом воспитании детей»;</a:t>
            </a:r>
          </a:p>
          <a:p>
            <a:pPr>
              <a:buNone/>
            </a:pPr>
            <a:r>
              <a:rPr lang="ru-RU" smtClean="0"/>
              <a:t> - Е. Конорова «Первая встреча с музыкой»;</a:t>
            </a:r>
          </a:p>
          <a:p>
            <a:pPr>
              <a:buNone/>
            </a:pPr>
            <a:r>
              <a:rPr lang="ru-RU" smtClean="0"/>
              <a:t> - Н.Бергер «Сначала — ритм»;</a:t>
            </a:r>
          </a:p>
          <a:p>
            <a:pPr>
              <a:buNone/>
            </a:pPr>
            <a:r>
              <a:rPr lang="ru-RU" smtClean="0"/>
              <a:t> - Л</a:t>
            </a:r>
            <a:r>
              <a:rPr lang="en-US" smtClean="0"/>
              <a:t>.</a:t>
            </a:r>
            <a:r>
              <a:rPr lang="ru-RU" smtClean="0"/>
              <a:t>Ефремова «Ритм. Песни и игры»</a:t>
            </a:r>
          </a:p>
          <a:p>
            <a:pPr>
              <a:buNone/>
            </a:pPr>
            <a:r>
              <a:rPr lang="ru-RU" smtClean="0"/>
              <a:t> - Н.Нестерова «Начинаем мы считать. Ритмическая тетрадь»</a:t>
            </a: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Спасибо за внимание</a:t>
            </a:r>
            <a:endParaRPr lang="ru-RU"/>
          </a:p>
        </p:txBody>
      </p:sp>
      <p:pic>
        <p:nvPicPr>
          <p:cNvPr id="1026" name="Picture 2" descr="C:\Users\Lesha-pc\Desktop\P1020759.JPG"/>
          <p:cNvPicPr>
            <a:picLocks noChangeAspect="1" noChangeArrowheads="1"/>
          </p:cNvPicPr>
          <p:nvPr/>
        </p:nvPicPr>
        <p:blipFill>
          <a:blip r:embed="rId2" cstate="print"/>
          <a:srcRect/>
          <a:stretch>
            <a:fillRect/>
          </a:stretch>
        </p:blipFill>
        <p:spPr bwMode="auto">
          <a:xfrm>
            <a:off x="971600" y="1700808"/>
            <a:ext cx="7344816" cy="459051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extLst>
              <p:ext uri="{D42A27DB-BD31-4B8C-83A1-F6EECF244321}">
                <p14:modId xmlns:p14="http://schemas.microsoft.com/office/powerpoint/2010/main" val="3210858271"/>
              </p:ext>
            </p:extLst>
          </p:nvPr>
        </p:nvGraphicFramePr>
        <p:xfrm>
          <a:off x="323528" y="260648"/>
          <a:ext cx="8568952"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2776" y="260648"/>
            <a:ext cx="8229600" cy="1143000"/>
          </a:xfrm>
        </p:spPr>
        <p:txBody>
          <a:bodyPr>
            <a:normAutofit/>
          </a:bodyPr>
          <a:lstStyle/>
          <a:p>
            <a:r>
              <a:rPr lang="ru-RU" sz="3600" b="1" smtClean="0"/>
              <a:t>Трудности:</a:t>
            </a:r>
            <a:endParaRPr lang="ru-RU" sz="3600" b="1"/>
          </a:p>
        </p:txBody>
      </p:sp>
      <p:sp>
        <p:nvSpPr>
          <p:cNvPr id="3" name="Содержимое 2"/>
          <p:cNvSpPr>
            <a:spLocks noGrp="1"/>
          </p:cNvSpPr>
          <p:nvPr>
            <p:ph idx="1"/>
          </p:nvPr>
        </p:nvSpPr>
        <p:spPr>
          <a:xfrm>
            <a:off x="179512" y="1196752"/>
            <a:ext cx="8229600" cy="4741987"/>
          </a:xfrm>
        </p:spPr>
        <p:txBody>
          <a:bodyPr>
            <a:normAutofit/>
          </a:bodyPr>
          <a:lstStyle/>
          <a:p>
            <a:pPr>
              <a:buNone/>
            </a:pPr>
            <a:r>
              <a:rPr lang="ru-RU" sz="2800" smtClean="0">
                <a:latin typeface="Times New Roman" pitchFamily="18" charset="0"/>
                <a:cs typeface="Times New Roman" pitchFamily="18" charset="0"/>
              </a:rPr>
              <a:t>    Как это сделать, учитывая</a:t>
            </a:r>
          </a:p>
          <a:p>
            <a:pPr>
              <a:buNone/>
            </a:pPr>
            <a:r>
              <a:rPr lang="ru-RU" sz="2800" smtClean="0">
                <a:latin typeface="Times New Roman" pitchFamily="18" charset="0"/>
                <a:cs typeface="Times New Roman" pitchFamily="18" charset="0"/>
              </a:rPr>
              <a:t>  -  удаленность от меня моих учеников ,</a:t>
            </a:r>
          </a:p>
          <a:p>
            <a:pPr>
              <a:buNone/>
            </a:pPr>
            <a:r>
              <a:rPr lang="ru-RU" sz="2800" smtClean="0">
                <a:latin typeface="Times New Roman" pitchFamily="18" charset="0"/>
                <a:cs typeface="Times New Roman" pitchFamily="18" charset="0"/>
              </a:rPr>
              <a:t>  -  </a:t>
            </a:r>
            <a:r>
              <a:rPr lang="en-US" sz="2800" smtClean="0">
                <a:latin typeface="Times New Roman" pitchFamily="18" charset="0"/>
                <a:cs typeface="Times New Roman" pitchFamily="18" charset="0"/>
              </a:rPr>
              <a:t>c</a:t>
            </a:r>
            <a:r>
              <a:rPr lang="ru-RU" sz="2800" smtClean="0">
                <a:latin typeface="Times New Roman" pitchFamily="18" charset="0"/>
                <a:cs typeface="Times New Roman" pitchFamily="18" charset="0"/>
              </a:rPr>
              <a:t>пецифику общения по </a:t>
            </a:r>
            <a:r>
              <a:rPr lang="en-US" sz="2800" smtClean="0">
                <a:latin typeface="Times New Roman" pitchFamily="18" charset="0"/>
                <a:cs typeface="Times New Roman" pitchFamily="18" charset="0"/>
              </a:rPr>
              <a:t>Skype</a:t>
            </a:r>
            <a:r>
              <a:rPr lang="ru-RU" sz="2800" smtClean="0">
                <a:latin typeface="Times New Roman" pitchFamily="18" charset="0"/>
                <a:cs typeface="Times New Roman" pitchFamily="18" charset="0"/>
              </a:rPr>
              <a:t>, </a:t>
            </a:r>
          </a:p>
          <a:p>
            <a:pPr>
              <a:buNone/>
            </a:pPr>
            <a:r>
              <a:rPr lang="ru-RU" sz="2800" smtClean="0">
                <a:latin typeface="Times New Roman" pitchFamily="18" charset="0"/>
                <a:cs typeface="Times New Roman" pitchFamily="18" charset="0"/>
              </a:rPr>
              <a:t>  -  особенности здоровья каждого ученика</a:t>
            </a:r>
            <a:r>
              <a:rPr lang="en-US" sz="2800" smtClean="0">
                <a:latin typeface="Times New Roman" pitchFamily="18" charset="0"/>
                <a:cs typeface="Times New Roman" pitchFamily="18" charset="0"/>
              </a:rPr>
              <a:t>,</a:t>
            </a:r>
            <a:endParaRPr lang="ru-RU" sz="2800" smtClean="0">
              <a:latin typeface="Times New Roman" pitchFamily="18" charset="0"/>
              <a:cs typeface="Times New Roman" pitchFamily="18" charset="0"/>
            </a:endParaRPr>
          </a:p>
          <a:p>
            <a:pPr>
              <a:buNone/>
            </a:pPr>
            <a:r>
              <a:rPr lang="ru-RU" sz="2800" smtClean="0">
                <a:latin typeface="Times New Roman" pitchFamily="18" charset="0"/>
                <a:cs typeface="Times New Roman" pitchFamily="18" charset="0"/>
              </a:rPr>
              <a:t>  - и при этом учесть здоровьесберегающие технологии</a:t>
            </a:r>
            <a:r>
              <a:rPr lang="en-US" sz="2800" smtClean="0">
                <a:latin typeface="Times New Roman" pitchFamily="18" charset="0"/>
                <a:cs typeface="Times New Roman" pitchFamily="18" charset="0"/>
              </a:rPr>
              <a:t>,</a:t>
            </a:r>
            <a:r>
              <a:rPr lang="ru-RU" sz="2800"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a:p>
            <a:pPr>
              <a:buNone/>
            </a:pPr>
            <a:r>
              <a:rPr lang="en-US" sz="2800" smtClean="0">
                <a:latin typeface="Times New Roman" pitchFamily="18" charset="0"/>
                <a:cs typeface="Times New Roman" pitchFamily="18" charset="0"/>
              </a:rPr>
              <a:t>  - </a:t>
            </a:r>
            <a:r>
              <a:rPr lang="ru-RU" sz="2800" smtClean="0">
                <a:latin typeface="Times New Roman" pitchFamily="18" charset="0"/>
                <a:cs typeface="Times New Roman" pitchFamily="18" charset="0"/>
              </a:rPr>
              <a:t>и при этом постоянно помнить о поставленной задаче - социализации детей с ОВЗ и инвалидностью.</a:t>
            </a:r>
          </a:p>
          <a:p>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4680520"/>
          </a:xfrm>
        </p:spPr>
        <p:txBody>
          <a:bodyPr>
            <a:normAutofit fontScale="92500" lnSpcReduction="20000"/>
          </a:bodyPr>
          <a:lstStyle/>
          <a:p>
            <a:pPr>
              <a:buNone/>
            </a:pPr>
            <a:r>
              <a:rPr lang="ru-RU" sz="2800" smtClean="0">
                <a:latin typeface="Times New Roman" pitchFamily="18" charset="0"/>
                <a:cs typeface="Times New Roman" pitchFamily="18" charset="0"/>
              </a:rPr>
              <a:t>  Музыкальные традиции прошлого экспериментировали </a:t>
            </a:r>
          </a:p>
          <a:p>
            <a:pPr>
              <a:buNone/>
            </a:pPr>
            <a:r>
              <a:rPr lang="ru-RU" sz="2800" smtClean="0">
                <a:latin typeface="Times New Roman" pitchFamily="18" charset="0"/>
                <a:cs typeface="Times New Roman" pitchFamily="18" charset="0"/>
              </a:rPr>
              <a:t>  с новыми, смелыми ритмами, интонациями, </a:t>
            </a:r>
            <a:r>
              <a:rPr lang="en-US" sz="2800" smtClean="0">
                <a:latin typeface="Times New Roman" pitchFamily="18" charset="0"/>
                <a:cs typeface="Times New Roman" pitchFamily="18" charset="0"/>
              </a:rPr>
              <a:t>c</a:t>
            </a:r>
            <a:r>
              <a:rPr lang="ru-RU" sz="2800" smtClean="0">
                <a:latin typeface="Times New Roman" pitchFamily="18" charset="0"/>
                <a:cs typeface="Times New Roman" pitchFamily="18" charset="0"/>
              </a:rPr>
              <a:t>пособами</a:t>
            </a:r>
          </a:p>
          <a:p>
            <a:pPr>
              <a:buNone/>
            </a:pPr>
            <a:r>
              <a:rPr lang="ru-RU" sz="2800" smtClean="0">
                <a:latin typeface="Times New Roman" pitchFamily="18" charset="0"/>
                <a:cs typeface="Times New Roman" pitchFamily="18" charset="0"/>
              </a:rPr>
              <a:t>  звукоизвлечения  и новыми способами их выражения .    </a:t>
            </a:r>
          </a:p>
          <a:p>
            <a:pPr>
              <a:buNone/>
            </a:pPr>
            <a:r>
              <a:rPr lang="ru-RU" sz="2800" smtClean="0">
                <a:latin typeface="Times New Roman" pitchFamily="18" charset="0"/>
                <a:cs typeface="Times New Roman" pitchFamily="18" charset="0"/>
              </a:rPr>
              <a:t>  Музыка, звучащая вокруг нас находит : новый</a:t>
            </a:r>
          </a:p>
          <a:p>
            <a:pPr>
              <a:buNone/>
            </a:pPr>
            <a:r>
              <a:rPr lang="ru-RU" sz="2800" smtClean="0">
                <a:latin typeface="Times New Roman" pitchFamily="18" charset="0"/>
                <a:cs typeface="Times New Roman" pitchFamily="18" charset="0"/>
              </a:rPr>
              <a:t>  музыкальный язык,  новые музыкальные формы и</a:t>
            </a:r>
          </a:p>
          <a:p>
            <a:pPr>
              <a:buNone/>
            </a:pPr>
            <a:r>
              <a:rPr lang="ru-RU" sz="2800" smtClean="0">
                <a:latin typeface="Times New Roman" pitchFamily="18" charset="0"/>
                <a:cs typeface="Times New Roman" pitchFamily="18" charset="0"/>
              </a:rPr>
              <a:t>  средства музыкальной     выразительности. </a:t>
            </a:r>
          </a:p>
          <a:p>
            <a:pPr>
              <a:buNone/>
            </a:pPr>
            <a:r>
              <a:rPr lang="ru-RU" sz="2800" smtClean="0">
                <a:latin typeface="Times New Roman" pitchFamily="18" charset="0"/>
                <a:cs typeface="Times New Roman" pitchFamily="18" charset="0"/>
              </a:rPr>
              <a:t>    </a:t>
            </a:r>
          </a:p>
          <a:p>
            <a:pPr>
              <a:buNone/>
            </a:pPr>
            <a:r>
              <a:rPr lang="ru-RU" sz="2800" smtClean="0">
                <a:latin typeface="Times New Roman" pitchFamily="18" charset="0"/>
                <a:cs typeface="Times New Roman" pitchFamily="18" charset="0"/>
              </a:rPr>
              <a:t>   Музыкальная педагогика </a:t>
            </a:r>
          </a:p>
          <a:p>
            <a:pPr>
              <a:buNone/>
            </a:pPr>
            <a:r>
              <a:rPr lang="ru-RU" sz="2800" smtClean="0">
                <a:latin typeface="Times New Roman" pitchFamily="18" charset="0"/>
                <a:cs typeface="Times New Roman" pitchFamily="18" charset="0"/>
              </a:rPr>
              <a:t>   предлагает нам сравнительно </a:t>
            </a:r>
          </a:p>
          <a:p>
            <a:pPr>
              <a:buNone/>
            </a:pPr>
            <a:r>
              <a:rPr lang="ru-RU" sz="2800" smtClean="0">
                <a:latin typeface="Times New Roman" pitchFamily="18" charset="0"/>
                <a:cs typeface="Times New Roman" pitchFamily="18" charset="0"/>
              </a:rPr>
              <a:t>   молодые формы воспитания </a:t>
            </a:r>
          </a:p>
          <a:p>
            <a:pPr>
              <a:buNone/>
            </a:pPr>
            <a:r>
              <a:rPr lang="ru-RU" sz="2800" smtClean="0">
                <a:latin typeface="Times New Roman" pitchFamily="18" charset="0"/>
                <a:cs typeface="Times New Roman" pitchFamily="18" charset="0"/>
              </a:rPr>
              <a:t>   и обучения.</a:t>
            </a:r>
          </a:p>
          <a:p>
            <a:endParaRPr lang="ru-RU" sz="2800"/>
          </a:p>
        </p:txBody>
      </p:sp>
      <p:pic>
        <p:nvPicPr>
          <p:cNvPr id="1026" name="Picture 2" descr="C:\Users\Lesha-pc\Desktop\images.jpg"/>
          <p:cNvPicPr>
            <a:picLocks noChangeAspect="1" noChangeArrowheads="1"/>
          </p:cNvPicPr>
          <p:nvPr/>
        </p:nvPicPr>
        <p:blipFill>
          <a:blip r:embed="rId2" cstate="print"/>
          <a:srcRect/>
          <a:stretch>
            <a:fillRect/>
          </a:stretch>
        </p:blipFill>
        <p:spPr bwMode="auto">
          <a:xfrm>
            <a:off x="5148064" y="2852936"/>
            <a:ext cx="3995936" cy="35010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544616"/>
          </a:xfrm>
        </p:spPr>
        <p:txBody>
          <a:bodyPr>
            <a:normAutofit fontScale="85000" lnSpcReduction="20000"/>
          </a:bodyPr>
          <a:lstStyle/>
          <a:p>
            <a:pPr>
              <a:buNone/>
            </a:pPr>
            <a:r>
              <a:rPr lang="ru-RU" smtClean="0">
                <a:latin typeface="Times New Roman" pitchFamily="18" charset="0"/>
                <a:cs typeface="Times New Roman" pitchFamily="18" charset="0"/>
              </a:rPr>
              <a:t> «Цель ритмики – подвести ее </a:t>
            </a:r>
            <a:endParaRPr lang="en-US" smtClean="0">
              <a:latin typeface="Times New Roman" pitchFamily="18" charset="0"/>
              <a:cs typeface="Times New Roman" pitchFamily="18" charset="0"/>
            </a:endParaRPr>
          </a:p>
          <a:p>
            <a:pPr>
              <a:buNone/>
            </a:pPr>
            <a:r>
              <a:rPr lang="en-US" smtClean="0">
                <a:latin typeface="Times New Roman" pitchFamily="18" charset="0"/>
                <a:cs typeface="Times New Roman" pitchFamily="18" charset="0"/>
              </a:rPr>
              <a:t>  </a:t>
            </a:r>
            <a:r>
              <a:rPr lang="ru-RU" smtClean="0">
                <a:latin typeface="Times New Roman" pitchFamily="18" charset="0"/>
                <a:cs typeface="Times New Roman" pitchFamily="18" charset="0"/>
              </a:rPr>
              <a:t>последователей к тому,чтобы</a:t>
            </a:r>
            <a:r>
              <a:rPr lang="en-US" smtClean="0">
                <a:latin typeface="Times New Roman" pitchFamily="18" charset="0"/>
                <a:cs typeface="Times New Roman" pitchFamily="18" charset="0"/>
              </a:rPr>
              <a:t> </a:t>
            </a:r>
          </a:p>
          <a:p>
            <a:pPr>
              <a:buNone/>
            </a:pPr>
            <a:r>
              <a:rPr lang="en-US" smtClean="0">
                <a:latin typeface="Times New Roman" pitchFamily="18" charset="0"/>
                <a:cs typeface="Times New Roman" pitchFamily="18" charset="0"/>
              </a:rPr>
              <a:t>  </a:t>
            </a:r>
            <a:r>
              <a:rPr lang="ru-RU" smtClean="0">
                <a:latin typeface="Times New Roman" pitchFamily="18" charset="0"/>
                <a:cs typeface="Times New Roman" pitchFamily="18" charset="0"/>
              </a:rPr>
              <a:t>они могли сказать к концу своих</a:t>
            </a:r>
            <a:endParaRPr lang="en-US" smtClean="0">
              <a:latin typeface="Times New Roman" pitchFamily="18" charset="0"/>
              <a:cs typeface="Times New Roman" pitchFamily="18" charset="0"/>
            </a:endParaRPr>
          </a:p>
          <a:p>
            <a:pPr>
              <a:buNone/>
            </a:pPr>
            <a:r>
              <a:rPr lang="en-US" smtClean="0">
                <a:latin typeface="Times New Roman" pitchFamily="18" charset="0"/>
                <a:cs typeface="Times New Roman" pitchFamily="18" charset="0"/>
              </a:rPr>
              <a:t>  </a:t>
            </a:r>
            <a:r>
              <a:rPr lang="ru-RU" smtClean="0">
                <a:latin typeface="Times New Roman" pitchFamily="18" charset="0"/>
                <a:cs typeface="Times New Roman" pitchFamily="18" charset="0"/>
              </a:rPr>
              <a:t>занятий не столько «я знаю», </a:t>
            </a:r>
            <a:endParaRPr lang="en-US" smtClean="0">
              <a:latin typeface="Times New Roman" pitchFamily="18" charset="0"/>
              <a:cs typeface="Times New Roman" pitchFamily="18" charset="0"/>
            </a:endParaRPr>
          </a:p>
          <a:p>
            <a:pPr>
              <a:buNone/>
            </a:pPr>
            <a:r>
              <a:rPr lang="en-US" smtClean="0">
                <a:latin typeface="Times New Roman" pitchFamily="18" charset="0"/>
                <a:cs typeface="Times New Roman" pitchFamily="18" charset="0"/>
              </a:rPr>
              <a:t>  </a:t>
            </a:r>
            <a:r>
              <a:rPr lang="ru-RU" smtClean="0">
                <a:latin typeface="Times New Roman" pitchFamily="18" charset="0"/>
                <a:cs typeface="Times New Roman" pitchFamily="18" charset="0"/>
              </a:rPr>
              <a:t>сколько «я ощущаю», и</a:t>
            </a:r>
            <a:r>
              <a:rPr lang="en-US" smtClean="0">
                <a:latin typeface="Times New Roman" pitchFamily="18" charset="0"/>
                <a:cs typeface="Times New Roman" pitchFamily="18" charset="0"/>
              </a:rPr>
              <a:t>,</a:t>
            </a:r>
            <a:r>
              <a:rPr lang="ru-RU" smtClean="0">
                <a:latin typeface="Times New Roman" pitchFamily="18" charset="0"/>
                <a:cs typeface="Times New Roman" pitchFamily="18" charset="0"/>
              </a:rPr>
              <a:t> прежде</a:t>
            </a:r>
            <a:endParaRPr lang="en-US" smtClean="0">
              <a:latin typeface="Times New Roman" pitchFamily="18" charset="0"/>
              <a:cs typeface="Times New Roman" pitchFamily="18" charset="0"/>
            </a:endParaRPr>
          </a:p>
          <a:p>
            <a:pPr>
              <a:buNone/>
            </a:pPr>
            <a:r>
              <a:rPr lang="en-US" smtClean="0">
                <a:latin typeface="Times New Roman" pitchFamily="18" charset="0"/>
                <a:cs typeface="Times New Roman" pitchFamily="18" charset="0"/>
              </a:rPr>
              <a:t>  </a:t>
            </a:r>
            <a:r>
              <a:rPr lang="ru-RU" smtClean="0">
                <a:latin typeface="Times New Roman" pitchFamily="18" charset="0"/>
                <a:cs typeface="Times New Roman" pitchFamily="18" charset="0"/>
              </a:rPr>
              <a:t>всего, создавать у них </a:t>
            </a:r>
            <a:endParaRPr lang="en-US" smtClean="0">
              <a:latin typeface="Times New Roman" pitchFamily="18" charset="0"/>
              <a:cs typeface="Times New Roman" pitchFamily="18" charset="0"/>
            </a:endParaRPr>
          </a:p>
          <a:p>
            <a:pPr>
              <a:buNone/>
            </a:pPr>
            <a:r>
              <a:rPr lang="en-US" smtClean="0">
                <a:latin typeface="Times New Roman" pitchFamily="18" charset="0"/>
                <a:cs typeface="Times New Roman" pitchFamily="18" charset="0"/>
              </a:rPr>
              <a:t>  </a:t>
            </a:r>
            <a:r>
              <a:rPr lang="ru-RU" smtClean="0">
                <a:latin typeface="Times New Roman" pitchFamily="18" charset="0"/>
                <a:cs typeface="Times New Roman" pitchFamily="18" charset="0"/>
              </a:rPr>
              <a:t>непреодолимое желание </a:t>
            </a:r>
            <a:endParaRPr lang="en-US" smtClean="0">
              <a:latin typeface="Times New Roman" pitchFamily="18" charset="0"/>
              <a:cs typeface="Times New Roman" pitchFamily="18" charset="0"/>
            </a:endParaRPr>
          </a:p>
          <a:p>
            <a:pPr>
              <a:buNone/>
            </a:pPr>
            <a:r>
              <a:rPr lang="en-US" smtClean="0">
                <a:latin typeface="Times New Roman" pitchFamily="18" charset="0"/>
                <a:cs typeface="Times New Roman" pitchFamily="18" charset="0"/>
              </a:rPr>
              <a:t>  </a:t>
            </a:r>
            <a:r>
              <a:rPr lang="ru-RU" smtClean="0">
                <a:latin typeface="Times New Roman" pitchFamily="18" charset="0"/>
                <a:cs typeface="Times New Roman" pitchFamily="18" charset="0"/>
              </a:rPr>
              <a:t>выражать себя, что можно </a:t>
            </a:r>
            <a:endParaRPr lang="en-US" smtClean="0">
              <a:latin typeface="Times New Roman" pitchFamily="18" charset="0"/>
              <a:cs typeface="Times New Roman" pitchFamily="18" charset="0"/>
            </a:endParaRPr>
          </a:p>
          <a:p>
            <a:pPr>
              <a:buNone/>
            </a:pPr>
            <a:r>
              <a:rPr lang="en-US" smtClean="0">
                <a:latin typeface="Times New Roman" pitchFamily="18" charset="0"/>
                <a:cs typeface="Times New Roman" pitchFamily="18" charset="0"/>
              </a:rPr>
              <a:t>  </a:t>
            </a:r>
            <a:r>
              <a:rPr lang="ru-RU" smtClean="0">
                <a:latin typeface="Times New Roman" pitchFamily="18" charset="0"/>
                <a:cs typeface="Times New Roman" pitchFamily="18" charset="0"/>
              </a:rPr>
              <a:t>делать после развития их </a:t>
            </a:r>
            <a:endParaRPr lang="en-US" smtClean="0">
              <a:latin typeface="Times New Roman" pitchFamily="18" charset="0"/>
              <a:cs typeface="Times New Roman" pitchFamily="18" charset="0"/>
            </a:endParaRPr>
          </a:p>
          <a:p>
            <a:pPr>
              <a:buNone/>
            </a:pPr>
            <a:r>
              <a:rPr lang="en-US" smtClean="0">
                <a:latin typeface="Times New Roman" pitchFamily="18" charset="0"/>
                <a:cs typeface="Times New Roman" pitchFamily="18" charset="0"/>
              </a:rPr>
              <a:t>  </a:t>
            </a:r>
            <a:r>
              <a:rPr lang="ru-RU" smtClean="0">
                <a:latin typeface="Times New Roman" pitchFamily="18" charset="0"/>
                <a:cs typeface="Times New Roman" pitchFamily="18" charset="0"/>
              </a:rPr>
              <a:t>эмоциональных способностей</a:t>
            </a:r>
            <a:endParaRPr lang="en-US" smtClean="0">
              <a:latin typeface="Times New Roman" pitchFamily="18" charset="0"/>
              <a:cs typeface="Times New Roman" pitchFamily="18" charset="0"/>
            </a:endParaRPr>
          </a:p>
          <a:p>
            <a:pPr>
              <a:buNone/>
            </a:pPr>
            <a:r>
              <a:rPr lang="en-US" smtClean="0">
                <a:latin typeface="Times New Roman" pitchFamily="18" charset="0"/>
                <a:cs typeface="Times New Roman" pitchFamily="18" charset="0"/>
              </a:rPr>
              <a:t>  </a:t>
            </a:r>
            <a:r>
              <a:rPr lang="ru-RU" smtClean="0">
                <a:latin typeface="Times New Roman" pitchFamily="18" charset="0"/>
                <a:cs typeface="Times New Roman" pitchFamily="18" charset="0"/>
              </a:rPr>
              <a:t>и их творческого воображения».</a:t>
            </a:r>
            <a:endParaRPr lang="en-US" smtClean="0">
              <a:latin typeface="Times New Roman" pitchFamily="18" charset="0"/>
              <a:cs typeface="Times New Roman" pitchFamily="18" charset="0"/>
            </a:endParaRPr>
          </a:p>
          <a:p>
            <a:pPr>
              <a:buNone/>
            </a:pPr>
            <a:r>
              <a:rPr lang="en-US" smtClean="0">
                <a:latin typeface="Times New Roman" pitchFamily="18" charset="0"/>
                <a:cs typeface="Times New Roman" pitchFamily="18" charset="0"/>
              </a:rPr>
              <a:t> </a:t>
            </a:r>
            <a:r>
              <a:rPr lang="ru-RU" b="1" smtClean="0">
                <a:latin typeface="Times New Roman" pitchFamily="18" charset="0"/>
                <a:cs typeface="Times New Roman" pitchFamily="18" charset="0"/>
              </a:rPr>
              <a:t>Эмиль Жак-Далькроза</a:t>
            </a:r>
            <a:r>
              <a:rPr lang="en-US" b="1" smtClean="0">
                <a:latin typeface="Times New Roman" pitchFamily="18" charset="0"/>
                <a:cs typeface="Times New Roman" pitchFamily="18" charset="0"/>
              </a:rPr>
              <a:t> </a:t>
            </a:r>
            <a:r>
              <a:rPr lang="en-US" sz="2400" smtClean="0">
                <a:latin typeface="Times New Roman" pitchFamily="18" charset="0"/>
                <a:cs typeface="Times New Roman" pitchFamily="18" charset="0"/>
              </a:rPr>
              <a:t>(1865-1950</a:t>
            </a:r>
            <a:r>
              <a:rPr lang="ru-RU" sz="2400" smtClean="0">
                <a:latin typeface="Times New Roman" pitchFamily="18" charset="0"/>
                <a:cs typeface="Times New Roman" pitchFamily="18" charset="0"/>
              </a:rPr>
              <a:t>г)</a:t>
            </a:r>
            <a:endParaRPr lang="en-US" sz="2400" smtClean="0">
              <a:latin typeface="Times New Roman" pitchFamily="18" charset="0"/>
              <a:cs typeface="Times New Roman" pitchFamily="18" charset="0"/>
            </a:endParaRPr>
          </a:p>
          <a:p>
            <a:pPr>
              <a:buNone/>
            </a:pPr>
            <a:r>
              <a:rPr lang="ru-RU" smtClean="0">
                <a:latin typeface="Times New Roman" pitchFamily="18" charset="0"/>
                <a:cs typeface="Times New Roman" pitchFamily="18" charset="0"/>
              </a:rPr>
              <a:t> музыкант - педагог, композитор и дирижер</a:t>
            </a:r>
            <a:r>
              <a:rPr lang="en-US" smtClean="0">
                <a:latin typeface="Times New Roman" pitchFamily="18" charset="0"/>
                <a:cs typeface="Times New Roman" pitchFamily="18" charset="0"/>
              </a:rPr>
              <a:t>.</a:t>
            </a:r>
            <a:endParaRPr lang="ru-RU"/>
          </a:p>
        </p:txBody>
      </p:sp>
      <p:pic>
        <p:nvPicPr>
          <p:cNvPr id="4" name="Picture 2" descr="Emile Jaques Dalcroze.jpg"/>
          <p:cNvPicPr>
            <a:picLocks noChangeAspect="1" noChangeArrowheads="1"/>
          </p:cNvPicPr>
          <p:nvPr/>
        </p:nvPicPr>
        <p:blipFill>
          <a:blip r:embed="rId2" cstate="print"/>
          <a:srcRect/>
          <a:stretch>
            <a:fillRect/>
          </a:stretch>
        </p:blipFill>
        <p:spPr bwMode="auto">
          <a:xfrm>
            <a:off x="5724128" y="980728"/>
            <a:ext cx="3312368" cy="482453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987824" y="1196752"/>
            <a:ext cx="5698976" cy="5661248"/>
          </a:xfrm>
        </p:spPr>
        <p:txBody>
          <a:bodyPr>
            <a:normAutofit/>
          </a:bodyPr>
          <a:lstStyle/>
          <a:p>
            <a:pPr>
              <a:buNone/>
            </a:pPr>
            <a:r>
              <a:rPr lang="en-US" sz="2000" smtClean="0"/>
              <a:t> </a:t>
            </a:r>
            <a:r>
              <a:rPr lang="ru-RU" sz="2000" smtClean="0"/>
              <a:t>       </a:t>
            </a:r>
            <a:r>
              <a:rPr lang="ru-RU" sz="2000" smtClean="0">
                <a:latin typeface="Times New Roman" pitchFamily="18" charset="0"/>
                <a:cs typeface="Times New Roman" pitchFamily="18" charset="0"/>
              </a:rPr>
              <a:t>Творчество и идеи яркого педагога - новатора</a:t>
            </a:r>
            <a:r>
              <a:rPr lang="en-US" sz="2000" smtClean="0">
                <a:latin typeface="Times New Roman" pitchFamily="18" charset="0"/>
                <a:cs typeface="Times New Roman" pitchFamily="18" charset="0"/>
              </a:rPr>
              <a:t>,</a:t>
            </a:r>
            <a:r>
              <a:rPr lang="ru-RU" sz="2000" smtClean="0">
                <a:latin typeface="Times New Roman" pitchFamily="18" charset="0"/>
                <a:cs typeface="Times New Roman" pitchFamily="18" charset="0"/>
              </a:rPr>
              <a:t> композитора  </a:t>
            </a:r>
            <a:r>
              <a:rPr lang="ru-RU" sz="2000" b="1" smtClean="0">
                <a:latin typeface="Times New Roman" pitchFamily="18" charset="0"/>
                <a:cs typeface="Times New Roman" pitchFamily="18" charset="0"/>
              </a:rPr>
              <a:t>Карла Орфа </a:t>
            </a:r>
            <a:r>
              <a:rPr lang="en-US" sz="2000" b="1" smtClean="0">
                <a:latin typeface="Times New Roman" pitchFamily="18" charset="0"/>
                <a:cs typeface="Times New Roman" pitchFamily="18" charset="0"/>
              </a:rPr>
              <a:t> </a:t>
            </a:r>
            <a:r>
              <a:rPr lang="en-US" sz="2000" smtClean="0">
                <a:latin typeface="Times New Roman" pitchFamily="18" charset="0"/>
                <a:cs typeface="Times New Roman" pitchFamily="18" charset="0"/>
              </a:rPr>
              <a:t>(1895-1982 </a:t>
            </a:r>
            <a:r>
              <a:rPr lang="ru-RU" sz="2000" smtClean="0">
                <a:latin typeface="Times New Roman" pitchFamily="18" charset="0"/>
                <a:cs typeface="Times New Roman" pitchFamily="18" charset="0"/>
              </a:rPr>
              <a:t>г)   предлагали пути к обновлению системы    </a:t>
            </a:r>
            <a:r>
              <a:rPr lang="en-US" sz="2000" smtClean="0">
                <a:latin typeface="Times New Roman" pitchFamily="18" charset="0"/>
                <a:cs typeface="Times New Roman" pitchFamily="18" charset="0"/>
              </a:rPr>
              <a:t> </a:t>
            </a:r>
            <a:r>
              <a:rPr lang="ru-RU" sz="2000" smtClean="0">
                <a:latin typeface="Times New Roman" pitchFamily="18" charset="0"/>
                <a:cs typeface="Times New Roman" pitchFamily="18" charset="0"/>
              </a:rPr>
              <a:t>начального музыкального образования, в том числе и через ритмическое воспитание</a:t>
            </a:r>
            <a:r>
              <a:rPr lang="en-US" sz="2000" smtClean="0">
                <a:latin typeface="Times New Roman" pitchFamily="18" charset="0"/>
                <a:cs typeface="Times New Roman" pitchFamily="18" charset="0"/>
              </a:rPr>
              <a:t>.   </a:t>
            </a:r>
            <a:r>
              <a:rPr lang="ru-RU" sz="2000" smtClean="0">
                <a:latin typeface="Times New Roman" pitchFamily="18" charset="0"/>
                <a:cs typeface="Times New Roman" pitchFamily="18" charset="0"/>
              </a:rPr>
              <a:t>Идеи </a:t>
            </a:r>
            <a:endParaRPr lang="en-US" sz="2000" smtClean="0">
              <a:latin typeface="Times New Roman" pitchFamily="18" charset="0"/>
              <a:cs typeface="Times New Roman" pitchFamily="18" charset="0"/>
            </a:endParaRPr>
          </a:p>
          <a:p>
            <a:pPr>
              <a:buNone/>
            </a:pPr>
            <a:r>
              <a:rPr lang="en-US" sz="2000" smtClean="0">
                <a:latin typeface="Times New Roman" pitchFamily="18" charset="0"/>
                <a:cs typeface="Times New Roman" pitchFamily="18" charset="0"/>
              </a:rPr>
              <a:t>     </a:t>
            </a:r>
            <a:r>
              <a:rPr lang="ru-RU" sz="2000" smtClean="0">
                <a:latin typeface="Times New Roman" pitchFamily="18" charset="0"/>
                <a:cs typeface="Times New Roman" pitchFamily="18" charset="0"/>
              </a:rPr>
              <a:t>Карла Орфа вызвали к жизни</a:t>
            </a:r>
            <a:r>
              <a:rPr lang="en-US" sz="2000" smtClean="0">
                <a:latin typeface="Times New Roman" pitchFamily="18" charset="0"/>
                <a:cs typeface="Times New Roman" pitchFamily="18" charset="0"/>
              </a:rPr>
              <a:t> </a:t>
            </a:r>
            <a:r>
              <a:rPr lang="ru-RU" sz="2000" smtClean="0">
                <a:latin typeface="Times New Roman" pitchFamily="18" charset="0"/>
                <a:cs typeface="Times New Roman" pitchFamily="18" charset="0"/>
              </a:rPr>
              <a:t> новые </a:t>
            </a:r>
            <a:endParaRPr lang="en-US" sz="2000" smtClean="0">
              <a:latin typeface="Times New Roman" pitchFamily="18" charset="0"/>
              <a:cs typeface="Times New Roman" pitchFamily="18" charset="0"/>
            </a:endParaRPr>
          </a:p>
          <a:p>
            <a:pPr>
              <a:buNone/>
            </a:pPr>
            <a:r>
              <a:rPr lang="en-US" sz="2000" smtClean="0">
                <a:latin typeface="Times New Roman" pitchFamily="18" charset="0"/>
                <a:cs typeface="Times New Roman" pitchFamily="18" charset="0"/>
              </a:rPr>
              <a:t>     </a:t>
            </a:r>
            <a:r>
              <a:rPr lang="ru-RU" sz="2000" smtClean="0">
                <a:latin typeface="Times New Roman" pitchFamily="18" charset="0"/>
                <a:cs typeface="Times New Roman" pitchFamily="18" charset="0"/>
              </a:rPr>
              <a:t>методические приемы, новую  прогрессивную современную программу обучения  и, как </a:t>
            </a:r>
            <a:r>
              <a:rPr lang="en-US" sz="2000" smtClean="0">
                <a:latin typeface="Times New Roman" pitchFamily="18" charset="0"/>
                <a:cs typeface="Times New Roman" pitchFamily="18" charset="0"/>
              </a:rPr>
              <a:t>                </a:t>
            </a:r>
          </a:p>
          <a:p>
            <a:pPr>
              <a:buNone/>
            </a:pPr>
            <a:r>
              <a:rPr lang="en-US" sz="2000" smtClean="0">
                <a:latin typeface="Times New Roman" pitchFamily="18" charset="0"/>
                <a:cs typeface="Times New Roman" pitchFamily="18" charset="0"/>
              </a:rPr>
              <a:t>      </a:t>
            </a:r>
            <a:r>
              <a:rPr lang="ru-RU" sz="2000" smtClean="0">
                <a:latin typeface="Times New Roman" pitchFamily="18" charset="0"/>
                <a:cs typeface="Times New Roman" pitchFamily="18" charset="0"/>
              </a:rPr>
              <a:t>результат, специальный репертуар, не исключая   при этом обращения  к классике.</a:t>
            </a:r>
            <a:endParaRPr lang="ru-RU" sz="2000"/>
          </a:p>
        </p:txBody>
      </p:sp>
      <p:pic>
        <p:nvPicPr>
          <p:cNvPr id="4" name="Picture 4" descr="Carl Orff profile view.jpg"/>
          <p:cNvPicPr>
            <a:picLocks noChangeAspect="1" noChangeArrowheads="1"/>
          </p:cNvPicPr>
          <p:nvPr/>
        </p:nvPicPr>
        <p:blipFill>
          <a:blip r:embed="rId2" cstate="print"/>
          <a:srcRect/>
          <a:stretch>
            <a:fillRect/>
          </a:stretch>
        </p:blipFill>
        <p:spPr bwMode="auto">
          <a:xfrm>
            <a:off x="395536" y="2204864"/>
            <a:ext cx="2609850" cy="35878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861048"/>
            <a:ext cx="8229600" cy="2808312"/>
          </a:xfrm>
        </p:spPr>
        <p:txBody>
          <a:bodyPr>
            <a:normAutofit fontScale="70000" lnSpcReduction="20000"/>
          </a:bodyPr>
          <a:lstStyle/>
          <a:p>
            <a:pPr>
              <a:buNone/>
            </a:pPr>
            <a:r>
              <a:rPr lang="ru-RU" smtClean="0"/>
              <a:t>      Настоящим открытием для меня стало   знакомство со стилем музыкального минимализма на примере «Музыки хлопков» Стива Райха  («Clapping Music», 1972). Она поразила меня тем, что для ее исполнения не требуются музыкальные инструменты. Пьеса предполагала самый простой способ воспроизведения звука - «прохлопывание» в ладоши выписанного автором ритмического рисунка.  В «Музыке хлопков» Райх до предела обнажал  ритмическую структуру, полностью освобождаясь от звуковысотности, и освобождая нас ( учителей музыки)  от избирательности.</a:t>
            </a:r>
            <a:endParaRPr lang="ru-RU" b="1"/>
          </a:p>
        </p:txBody>
      </p:sp>
      <p:pic>
        <p:nvPicPr>
          <p:cNvPr id="4" name="Picture 1"/>
          <p:cNvPicPr>
            <a:picLocks noChangeAspect="1" noChangeArrowheads="1"/>
          </p:cNvPicPr>
          <p:nvPr/>
        </p:nvPicPr>
        <p:blipFill>
          <a:blip r:embed="rId2" cstate="print"/>
          <a:srcRect/>
          <a:stretch>
            <a:fillRect/>
          </a:stretch>
        </p:blipFill>
        <p:spPr bwMode="auto">
          <a:xfrm>
            <a:off x="1835696" y="476673"/>
            <a:ext cx="5270798" cy="331236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700808"/>
          </a:xfrm>
        </p:spPr>
        <p:txBody>
          <a:bodyPr>
            <a:normAutofit fontScale="90000"/>
          </a:bodyPr>
          <a:lstStyle/>
          <a:p>
            <a:r>
              <a:rPr lang="ru-RU" sz="3100" smtClean="0">
                <a:latin typeface="Times New Roman" pitchFamily="18" charset="0"/>
                <a:cs typeface="Times New Roman" pitchFamily="18" charset="0"/>
              </a:rPr>
              <a:t/>
            </a:r>
            <a:br>
              <a:rPr lang="ru-RU" sz="3100" smtClean="0">
                <a:latin typeface="Times New Roman" pitchFamily="18" charset="0"/>
                <a:cs typeface="Times New Roman" pitchFamily="18" charset="0"/>
              </a:rPr>
            </a:br>
            <a:r>
              <a:rPr lang="ru-RU" sz="3100" smtClean="0">
                <a:latin typeface="Times New Roman" pitchFamily="18" charset="0"/>
                <a:cs typeface="Times New Roman" pitchFamily="18" charset="0"/>
              </a:rPr>
              <a:t/>
            </a:r>
            <a:br>
              <a:rPr lang="ru-RU" sz="3100" smtClean="0">
                <a:latin typeface="Times New Roman" pitchFamily="18" charset="0"/>
                <a:cs typeface="Times New Roman" pitchFamily="18" charset="0"/>
              </a:rPr>
            </a:br>
            <a:r>
              <a:rPr lang="ru-RU" sz="3100" b="1" smtClean="0">
                <a:latin typeface="Times New Roman" pitchFamily="18" charset="0"/>
                <a:cs typeface="Times New Roman" pitchFamily="18" charset="0"/>
              </a:rPr>
              <a:t>Занятия в «Детском шумовом оркестре» обладают рядом позитивных качеств:</a:t>
            </a:r>
            <a:r>
              <a:rPr lang="ru-RU" smtClean="0"/>
              <a:t/>
            </a:r>
            <a:br>
              <a:rPr lang="ru-RU" smtClean="0"/>
            </a:br>
            <a:endParaRPr lang="ru-RU"/>
          </a:p>
        </p:txBody>
      </p:sp>
      <p:sp>
        <p:nvSpPr>
          <p:cNvPr id="3" name="Содержимое 2"/>
          <p:cNvSpPr>
            <a:spLocks noGrp="1"/>
          </p:cNvSpPr>
          <p:nvPr>
            <p:ph idx="1"/>
          </p:nvPr>
        </p:nvSpPr>
        <p:spPr>
          <a:xfrm>
            <a:off x="107504" y="1628800"/>
            <a:ext cx="9036496" cy="5229200"/>
          </a:xfrm>
        </p:spPr>
        <p:txBody>
          <a:bodyPr>
            <a:normAutofit/>
          </a:bodyPr>
          <a:lstStyle/>
          <a:p>
            <a:r>
              <a:rPr lang="ru-RU" sz="2400" smtClean="0">
                <a:latin typeface="Times New Roman" pitchFamily="18" charset="0"/>
                <a:cs typeface="Times New Roman" pitchFamily="18" charset="0"/>
              </a:rPr>
              <a:t>они формируют начальные навыки и умения игры в ансамбле,</a:t>
            </a:r>
          </a:p>
          <a:p>
            <a:r>
              <a:rPr lang="ru-RU" sz="2400" smtClean="0">
                <a:latin typeface="Times New Roman" pitchFamily="18" charset="0"/>
                <a:cs typeface="Times New Roman" pitchFamily="18" charset="0"/>
              </a:rPr>
              <a:t> помогают детям преодолеть неуверенность и робость, расширяют музыкальный кругозор, развивают природные способности (чувство ритма, музыкальную память, мышление, воображение и др.)</a:t>
            </a:r>
            <a:r>
              <a:rPr lang="en-US" sz="2400" smtClean="0">
                <a:latin typeface="Times New Roman" pitchFamily="18" charset="0"/>
                <a:cs typeface="Times New Roman" pitchFamily="18" charset="0"/>
              </a:rPr>
              <a:t>,</a:t>
            </a:r>
            <a:r>
              <a:rPr lang="ru-RU" sz="2400" smtClean="0">
                <a:latin typeface="Times New Roman" pitchFamily="18" charset="0"/>
                <a:cs typeface="Times New Roman" pitchFamily="18" charset="0"/>
              </a:rPr>
              <a:t> умение слышать и исполнять свою партию в оркестре;</a:t>
            </a:r>
            <a:endParaRPr lang="en-US" sz="2400" smtClean="0">
              <a:latin typeface="Times New Roman" pitchFamily="18" charset="0"/>
              <a:cs typeface="Times New Roman" pitchFamily="18" charset="0"/>
            </a:endParaRPr>
          </a:p>
          <a:p>
            <a:r>
              <a:rPr lang="ru-RU" sz="2400" smtClean="0">
                <a:latin typeface="Times New Roman" pitchFamily="18" charset="0"/>
                <a:cs typeface="Times New Roman" pitchFamily="18" charset="0"/>
              </a:rPr>
              <a:t>предоставляет возможность проявить двигательную активность;</a:t>
            </a:r>
          </a:p>
          <a:p>
            <a:r>
              <a:rPr lang="ru-RU" sz="2400" smtClean="0">
                <a:latin typeface="Times New Roman" pitchFamily="18" charset="0"/>
                <a:cs typeface="Times New Roman" pitchFamily="18" charset="0"/>
              </a:rPr>
              <a:t> развивают художественный вкус,  </a:t>
            </a:r>
          </a:p>
          <a:p>
            <a:pPr>
              <a:buNone/>
            </a:pPr>
            <a:r>
              <a:rPr lang="ru-RU" sz="2400" smtClean="0">
                <a:latin typeface="Times New Roman" pitchFamily="18" charset="0"/>
                <a:cs typeface="Times New Roman" pitchFamily="18" charset="0"/>
              </a:rPr>
              <a:t>     творческую инициативу детей, что </a:t>
            </a:r>
          </a:p>
          <a:p>
            <a:pPr>
              <a:buNone/>
            </a:pPr>
            <a:r>
              <a:rPr lang="ru-RU" sz="2400" smtClean="0">
                <a:latin typeface="Times New Roman" pitchFamily="18" charset="0"/>
                <a:cs typeface="Times New Roman" pitchFamily="18" charset="0"/>
              </a:rPr>
              <a:t>     особенно важно для  </a:t>
            </a:r>
            <a:r>
              <a:rPr lang="ru-RU" sz="2400" b="1" smtClean="0">
                <a:latin typeface="Times New Roman" pitchFamily="18" charset="0"/>
                <a:cs typeface="Times New Roman" pitchFamily="18" charset="0"/>
              </a:rPr>
              <a:t> социализации </a:t>
            </a:r>
          </a:p>
          <a:p>
            <a:pPr>
              <a:buNone/>
            </a:pPr>
            <a:r>
              <a:rPr lang="ru-RU" sz="2400" b="1" smtClean="0">
                <a:latin typeface="Times New Roman" pitchFamily="18" charset="0"/>
                <a:cs typeface="Times New Roman" pitchFamily="18" charset="0"/>
              </a:rPr>
              <a:t>     детей </a:t>
            </a:r>
            <a:r>
              <a:rPr lang="ru-RU" sz="2400" smtClean="0">
                <a:latin typeface="Times New Roman" pitchFamily="18" charset="0"/>
                <a:cs typeface="Times New Roman" pitchFamily="18" charset="0"/>
              </a:rPr>
              <a:t>с ОВЗ и инвалидностью.</a:t>
            </a:r>
          </a:p>
          <a:p>
            <a:endParaRPr lang="ru-RU"/>
          </a:p>
        </p:txBody>
      </p:sp>
      <p:pic>
        <p:nvPicPr>
          <p:cNvPr id="1026" name="Picture 2" descr="C:\Users\Lesha-pc\Desktop\imузыка29ages.jpg"/>
          <p:cNvPicPr>
            <a:picLocks noChangeAspect="1" noChangeArrowheads="1"/>
          </p:cNvPicPr>
          <p:nvPr/>
        </p:nvPicPr>
        <p:blipFill>
          <a:blip r:embed="rId2" cstate="print"/>
          <a:srcRect/>
          <a:stretch>
            <a:fillRect/>
          </a:stretch>
        </p:blipFill>
        <p:spPr bwMode="auto">
          <a:xfrm>
            <a:off x="5838863" y="4581127"/>
            <a:ext cx="3125625" cy="215320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4660</TotalTime>
  <Words>1227</Words>
  <Application>Microsoft Office PowerPoint</Application>
  <PresentationFormat>Экран (4:3)</PresentationFormat>
  <Paragraphs>90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Поиск новых форм работы на уроках музыки  с целью социализации детей с ОВЗ и инвалидностью в рамках работы научного общества школы .  </vt:lpstr>
      <vt:lpstr>Презентация PowerPoint</vt:lpstr>
      <vt:lpstr>Презентация PowerPoint</vt:lpstr>
      <vt:lpstr>Трудности:</vt:lpstr>
      <vt:lpstr>Презентация PowerPoint</vt:lpstr>
      <vt:lpstr>Презентация PowerPoint</vt:lpstr>
      <vt:lpstr>Презентация PowerPoint</vt:lpstr>
      <vt:lpstr>Презентация PowerPoint</vt:lpstr>
      <vt:lpstr>  Занятия в «Детском шумовом оркестре» обладают рядом позитивных качеств: </vt:lpstr>
      <vt:lpstr>Презентация PowerPoint</vt:lpstr>
      <vt:lpstr> Русские деревянные ложки могут звучать по-разному. Разнообразные приемы игры на них позволяют создавать интересные композиции , варьируя основную тему. Единственное неудобство -  приходилось пользоваться пластырем для рабочих пальчиков. Но результат того стоил.</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 Показателями результативности и эффективности использования новых форм  и приемов обучения в работе с детьми с ОВЗ и инвалидностью на уроках музыки в нашей школе можно считать: </vt:lpstr>
      <vt:lpstr>Хочется напомнить, как традиционные, так и новые методические пособия, посвященные ритмическому воспитанию.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Поиск новых форм работы на уроках музыки  с целью социализации детей с ОВЗ и инвалидностью в рамках работы научного общества школы . </dc:title>
  <dc:creator>Lesha-pc</dc:creator>
  <cp:lastModifiedBy>user</cp:lastModifiedBy>
  <cp:revision>242</cp:revision>
  <dcterms:created xsi:type="dcterms:W3CDTF">2019-12-02T17:11:16Z</dcterms:created>
  <dcterms:modified xsi:type="dcterms:W3CDTF">2019-12-19T06:11:45Z</dcterms:modified>
</cp:coreProperties>
</file>