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3" r:id="rId6"/>
    <p:sldId id="264" r:id="rId7"/>
    <p:sldId id="259" r:id="rId8"/>
    <p:sldId id="262" r:id="rId9"/>
    <p:sldId id="260"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22" y="12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543E57D7-AB3A-4B46-9488-1E1179F1F96B}"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43E57D7-AB3A-4B46-9488-1E1179F1F96B}"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543E57D7-AB3A-4B46-9488-1E1179F1F96B}"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543E57D7-AB3A-4B46-9488-1E1179F1F96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363DB274-593C-4B7C-9B24-DCC371F305BF}" type="datetimeFigureOut">
              <a:rPr lang="ru-RU" smtClean="0"/>
              <a:pPr/>
              <a:t>04.11.2018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543E57D7-AB3A-4B46-9488-1E1179F1F96B}"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63DB274-593C-4B7C-9B24-DCC371F305BF}" type="datetimeFigureOut">
              <a:rPr lang="ru-RU" smtClean="0"/>
              <a:pPr/>
              <a:t>04.11.2018</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3E57D7-AB3A-4B46-9488-1E1179F1F96B}"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188640"/>
            <a:ext cx="7406640" cy="3384376"/>
          </a:xfrm>
        </p:spPr>
        <p:txBody>
          <a:bodyPr>
            <a:noAutofit/>
          </a:bodyPr>
          <a:lstStyle/>
          <a:p>
            <a:pPr algn="ctr"/>
            <a:r>
              <a:rPr lang="ru-RU" sz="5400" b="1" dirty="0" smtClean="0">
                <a:effectLst/>
                <a:latin typeface="Times New Roman" pitchFamily="18" charset="0"/>
                <a:cs typeface="Times New Roman" pitchFamily="18" charset="0"/>
              </a:rPr>
              <a:t>Методика подготовки к написанию сочинения- рассуждения </a:t>
            </a:r>
            <a:endParaRPr lang="ru-RU" sz="5400" b="1" dirty="0">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635896" y="5085184"/>
            <a:ext cx="5203304" cy="1440160"/>
          </a:xfrm>
        </p:spPr>
        <p:txBody>
          <a:bodyPr>
            <a:normAutofit/>
          </a:bodyPr>
          <a:lstStyle/>
          <a:p>
            <a:pPr marL="0" algn="just">
              <a:spcBef>
                <a:spcPts val="0"/>
              </a:spcBef>
            </a:pPr>
            <a:r>
              <a:rPr lang="ru-RU" sz="2000" dirty="0" smtClean="0">
                <a:latin typeface="Times New Roman" pitchFamily="18" charset="0"/>
                <a:cs typeface="Times New Roman" pitchFamily="18" charset="0"/>
              </a:rPr>
              <a:t>Составила учитель русского языка и литературы МБОУ СОШ № 14</a:t>
            </a:r>
          </a:p>
          <a:p>
            <a:pPr marL="0" algn="just">
              <a:spcBef>
                <a:spcPts val="0"/>
              </a:spcBef>
            </a:pPr>
            <a:r>
              <a:rPr lang="ru-RU" sz="2000" dirty="0" smtClean="0">
                <a:latin typeface="Times New Roman" pitchFamily="18" charset="0"/>
                <a:cs typeface="Times New Roman" pitchFamily="18" charset="0"/>
              </a:rPr>
              <a:t> города Сергиев Посад Московской области</a:t>
            </a:r>
          </a:p>
          <a:p>
            <a:pPr marL="0" algn="just">
              <a:spcBef>
                <a:spcPts val="0"/>
              </a:spcBef>
            </a:pPr>
            <a:r>
              <a:rPr lang="ru-RU" sz="2000" dirty="0" smtClean="0">
                <a:latin typeface="Times New Roman" pitchFamily="18" charset="0"/>
                <a:cs typeface="Times New Roman" pitchFamily="18" charset="0"/>
              </a:rPr>
              <a:t>Сидорова Елена Михайловна</a:t>
            </a: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5400" dirty="0" smtClean="0">
                <a:latin typeface="Times New Roman" pitchFamily="18" charset="0"/>
                <a:cs typeface="Times New Roman" pitchFamily="18" charset="0"/>
              </a:rPr>
              <a:t>Оформляем аргументы.</a:t>
            </a:r>
            <a:endParaRPr lang="ru-RU" sz="5400" dirty="0">
              <a:latin typeface="Times New Roman" pitchFamily="18" charset="0"/>
              <a:cs typeface="Times New Roman" pitchFamily="18" charset="0"/>
            </a:endParaRPr>
          </a:p>
        </p:txBody>
      </p:sp>
      <p:sp>
        <p:nvSpPr>
          <p:cNvPr id="3" name="Содержимое 2"/>
          <p:cNvSpPr>
            <a:spLocks noGrp="1"/>
          </p:cNvSpPr>
          <p:nvPr>
            <p:ph idx="1"/>
          </p:nvPr>
        </p:nvSpPr>
        <p:spPr>
          <a:xfrm>
            <a:off x="1043608" y="1447800"/>
            <a:ext cx="8100392" cy="4800600"/>
          </a:xfrm>
        </p:spPr>
        <p:txBody>
          <a:bodyPr>
            <a:normAutofit fontScale="92500" lnSpcReduction="10000"/>
          </a:bodyPr>
          <a:lstStyle/>
          <a:p>
            <a:pPr marL="0" indent="283464" algn="just">
              <a:lnSpc>
                <a:spcPct val="110000"/>
              </a:lnSpc>
              <a:spcBef>
                <a:spcPts val="0"/>
              </a:spcBef>
              <a:buNone/>
            </a:pPr>
            <a:r>
              <a:rPr lang="ru-RU" u="sng" dirty="0" smtClean="0">
                <a:latin typeface="Times New Roman" pitchFamily="18" charset="0"/>
                <a:cs typeface="Times New Roman" pitchFamily="18" charset="0"/>
              </a:rPr>
              <a:t>Аргумент</a:t>
            </a:r>
            <a:r>
              <a:rPr lang="ru-RU" dirty="0" smtClean="0">
                <a:latin typeface="Times New Roman" pitchFamily="18" charset="0"/>
                <a:cs typeface="Times New Roman" pitchFamily="18" charset="0"/>
              </a:rPr>
              <a:t> - довод, приводимый в качестве доказательства тезиса. Аргументов в сочинении  должно быть </a:t>
            </a:r>
            <a:r>
              <a:rPr lang="ru-RU" u="sng" dirty="0" smtClean="0">
                <a:latin typeface="Times New Roman" pitchFamily="18" charset="0"/>
                <a:cs typeface="Times New Roman" pitchFamily="18" charset="0"/>
              </a:rPr>
              <a:t>два</a:t>
            </a:r>
            <a:r>
              <a:rPr lang="ru-RU" dirty="0" smtClean="0">
                <a:latin typeface="Times New Roman" pitchFamily="18" charset="0"/>
                <a:cs typeface="Times New Roman" pitchFamily="18" charset="0"/>
              </a:rPr>
              <a:t>, они должны быть </a:t>
            </a:r>
            <a:r>
              <a:rPr lang="ru-RU" u="sng" dirty="0" smtClean="0">
                <a:latin typeface="Times New Roman" pitchFamily="18" charset="0"/>
                <a:cs typeface="Times New Roman" pitchFamily="18" charset="0"/>
              </a:rPr>
              <a:t>из прочитанного текста</a:t>
            </a:r>
            <a:r>
              <a:rPr lang="ru-RU" dirty="0" smtClean="0">
                <a:latin typeface="Times New Roman" pitchFamily="18" charset="0"/>
                <a:cs typeface="Times New Roman" pitchFamily="18" charset="0"/>
              </a:rPr>
              <a:t> (в сочинении 15.3 второй аргумент должен быть из личного опыта учащегося).</a:t>
            </a:r>
          </a:p>
          <a:p>
            <a:pPr marL="0" indent="283464" algn="just">
              <a:lnSpc>
                <a:spcPct val="110000"/>
              </a:lnSpc>
              <a:spcBef>
                <a:spcPts val="0"/>
              </a:spcBef>
              <a:buNone/>
            </a:pPr>
            <a:r>
              <a:rPr lang="ru-RU" u="sng" dirty="0" smtClean="0">
                <a:latin typeface="Times New Roman" pitchFamily="18" charset="0"/>
                <a:cs typeface="Times New Roman" pitchFamily="18" charset="0"/>
              </a:rPr>
              <a:t>Комментарий</a:t>
            </a:r>
            <a:r>
              <a:rPr lang="ru-RU" dirty="0" smtClean="0">
                <a:latin typeface="Times New Roman" pitchFamily="18" charset="0"/>
                <a:cs typeface="Times New Roman" pitchFamily="18" charset="0"/>
              </a:rPr>
              <a:t> - </a:t>
            </a:r>
            <a:r>
              <a:rPr lang="ru-RU" u="sng" dirty="0" smtClean="0">
                <a:latin typeface="Times New Roman" pitchFamily="18" charset="0"/>
                <a:cs typeface="Times New Roman" pitchFamily="18" charset="0"/>
              </a:rPr>
              <a:t>пояснение</a:t>
            </a:r>
            <a:r>
              <a:rPr lang="ru-RU" dirty="0" smtClean="0">
                <a:latin typeface="Times New Roman" pitchFamily="18" charset="0"/>
                <a:cs typeface="Times New Roman" pitchFamily="18" charset="0"/>
              </a:rPr>
              <a:t> довода, аргумента. Является </a:t>
            </a:r>
            <a:r>
              <a:rPr lang="ru-RU" u="sng" dirty="0" smtClean="0">
                <a:latin typeface="Times New Roman" pitchFamily="18" charset="0"/>
                <a:cs typeface="Times New Roman" pitchFamily="18" charset="0"/>
              </a:rPr>
              <a:t>обязательным</a:t>
            </a:r>
            <a:r>
              <a:rPr lang="ru-RU" dirty="0" smtClean="0">
                <a:latin typeface="Times New Roman" pitchFamily="18" charset="0"/>
                <a:cs typeface="Times New Roman" pitchFamily="18" charset="0"/>
              </a:rPr>
              <a:t> структурным </a:t>
            </a:r>
            <a:r>
              <a:rPr lang="ru-RU" u="sng" dirty="0" smtClean="0">
                <a:latin typeface="Times New Roman" pitchFamily="18" charset="0"/>
                <a:cs typeface="Times New Roman" pitchFamily="18" charset="0"/>
              </a:rPr>
              <a:t>элементом</a:t>
            </a:r>
            <a:r>
              <a:rPr lang="ru-RU" dirty="0" smtClean="0">
                <a:latin typeface="Times New Roman" pitchFamily="18" charset="0"/>
                <a:cs typeface="Times New Roman" pitchFamily="18" charset="0"/>
              </a:rPr>
              <a:t> доказательной части любого сочинения-рассуждения.</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latin typeface="Times New Roman" pitchFamily="18" charset="0"/>
                <a:cs typeface="Times New Roman" pitchFamily="18" charset="0"/>
              </a:rPr>
              <a:t>Примеры аргументов и комментариев к ним.</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971600" y="1447800"/>
            <a:ext cx="8172400" cy="4800600"/>
          </a:xfrm>
        </p:spPr>
        <p:txBody>
          <a:bodyPr>
            <a:normAutofit fontScale="47500" lnSpcReduction="20000"/>
          </a:bodyPr>
          <a:lstStyle/>
          <a:p>
            <a:pPr marL="0" indent="283464" algn="just">
              <a:lnSpc>
                <a:spcPct val="110000"/>
              </a:lnSpc>
              <a:spcBef>
                <a:spcPts val="0"/>
              </a:spcBef>
              <a:buNone/>
            </a:pPr>
            <a:r>
              <a:rPr lang="ru-RU" sz="5800" i="1" dirty="0" smtClean="0">
                <a:latin typeface="Times New Roman" pitchFamily="18" charset="0"/>
                <a:cs typeface="Times New Roman" pitchFamily="18" charset="0"/>
              </a:rPr>
              <a:t> Так, в предложении 11 автор использует эпитет </a:t>
            </a:r>
            <a:r>
              <a:rPr lang="ru-RU" sz="5800" dirty="0" smtClean="0">
                <a:latin typeface="Times New Roman" pitchFamily="18" charset="0"/>
                <a:cs typeface="Times New Roman" pitchFamily="18" charset="0"/>
              </a:rPr>
              <a:t>(названо языковое явление)</a:t>
            </a:r>
            <a:r>
              <a:rPr lang="ru-RU" sz="5800" i="1" dirty="0" smtClean="0">
                <a:latin typeface="Times New Roman" pitchFamily="18" charset="0"/>
                <a:cs typeface="Times New Roman" pitchFamily="18" charset="0"/>
              </a:rPr>
              <a:t>  (образное, красочное определение)</a:t>
            </a:r>
            <a:r>
              <a:rPr lang="ru-RU" sz="5800" dirty="0" smtClean="0">
                <a:latin typeface="Times New Roman" pitchFamily="18" charset="0"/>
                <a:cs typeface="Times New Roman" pitchFamily="18" charset="0"/>
              </a:rPr>
              <a:t> (объяснено его значение)</a:t>
            </a:r>
            <a:r>
              <a:rPr lang="ru-RU" sz="5800" i="1" dirty="0" smtClean="0">
                <a:latin typeface="Times New Roman" pitchFamily="18" charset="0"/>
                <a:cs typeface="Times New Roman" pitchFamily="18" charset="0"/>
              </a:rPr>
              <a:t> «благоговейным» (с восторгом)</a:t>
            </a:r>
            <a:r>
              <a:rPr lang="ru-RU" sz="5800" dirty="0" smtClean="0">
                <a:latin typeface="Times New Roman" pitchFamily="18" charset="0"/>
                <a:cs typeface="Times New Roman" pitchFamily="18" charset="0"/>
              </a:rPr>
              <a:t>(приведен правильный! пример), </a:t>
            </a:r>
            <a:r>
              <a:rPr lang="ru-RU" sz="5800" i="1" dirty="0" smtClean="0">
                <a:latin typeface="Times New Roman" pitchFamily="18" charset="0"/>
                <a:cs typeface="Times New Roman" pitchFamily="18" charset="0"/>
              </a:rPr>
              <a:t>который показывает, насколько рассказчик поражён величественным, благородным видом оленя Песчаных холмов. Кроме того, этот троп помогает понять трепет, испытываемый героем, при взгляде на животное, которое собирался убить </a:t>
            </a:r>
            <a:r>
              <a:rPr lang="ru-RU" sz="5800" dirty="0" smtClean="0">
                <a:latin typeface="Times New Roman" pitchFamily="18" charset="0"/>
                <a:cs typeface="Times New Roman" pitchFamily="18" charset="0"/>
              </a:rPr>
              <a:t>(указана роль в тексте)</a:t>
            </a:r>
            <a:r>
              <a:rPr lang="ru-RU" sz="5800" i="1" dirty="0" smtClean="0">
                <a:latin typeface="Times New Roman" pitchFamily="18" charset="0"/>
                <a:cs typeface="Times New Roman" pitchFamily="18" charset="0"/>
              </a:rPr>
              <a:t>.</a:t>
            </a:r>
            <a:endParaRPr lang="ru-RU" sz="5800" dirty="0" smtClean="0">
              <a:latin typeface="Times New Roman" pitchFamily="18" charset="0"/>
              <a:cs typeface="Times New Roman" pitchFamily="18" charset="0"/>
            </a:endParaRPr>
          </a:p>
          <a:p>
            <a:pPr>
              <a:buNone/>
            </a:pPr>
            <a:r>
              <a:rPr lang="ru-RU" sz="3800" i="1" dirty="0" smtClean="0"/>
              <a:t> </a:t>
            </a:r>
            <a:endParaRPr lang="ru-RU" sz="3800" dirty="0" smtClean="0"/>
          </a:p>
          <a:p>
            <a:pPr>
              <a:buNone/>
            </a:pPr>
            <a:endParaRPr lang="ru-RU" sz="3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116632"/>
            <a:ext cx="7818072" cy="6131768"/>
          </a:xfrm>
        </p:spPr>
        <p:txBody>
          <a:bodyPr>
            <a:normAutofit lnSpcReduction="10000"/>
          </a:bodyPr>
          <a:lstStyle/>
          <a:p>
            <a:pPr marL="0" indent="283464" algn="just">
              <a:lnSpc>
                <a:spcPct val="110000"/>
              </a:lnSpc>
              <a:spcBef>
                <a:spcPts val="0"/>
              </a:spcBef>
              <a:buNone/>
            </a:pPr>
            <a:r>
              <a:rPr lang="ru-RU" i="1" dirty="0" smtClean="0">
                <a:latin typeface="Times New Roman" pitchFamily="18" charset="0"/>
                <a:cs typeface="Times New Roman" pitchFamily="18" charset="0"/>
              </a:rPr>
              <a:t>В предложении 53 душа старушки сравнивается со шкатулкой.</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i="1" dirty="0" smtClean="0">
                <a:latin typeface="Times New Roman" pitchFamily="18" charset="0"/>
                <a:cs typeface="Times New Roman" pitchFamily="18" charset="0"/>
              </a:rPr>
              <a:t>В шкатулках люди обычно хранят самое ценное: драгоценности, деньги. Но для героини важней были ценности не материальные, а духовные. Она хранила в шкатулке письма, словно в своей душе ("Письма, пользуясь её слепотой, вынули не из шкатулки – их вынули из её души"). С помощью данной метафоры автор показывает всю значимость, которую имели письма для старушки.</a:t>
            </a:r>
            <a:r>
              <a:rPr lang="ru-RU" b="1" i="1" dirty="0" smtClean="0"/>
              <a:t> </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188640"/>
            <a:ext cx="7818072" cy="6264696"/>
          </a:xfrm>
        </p:spPr>
        <p:txBody>
          <a:bodyPr>
            <a:normAutofit fontScale="92500" lnSpcReduction="20000"/>
          </a:bodyPr>
          <a:lstStyle/>
          <a:p>
            <a:pPr marL="0" indent="283464" algn="just">
              <a:lnSpc>
                <a:spcPct val="110000"/>
              </a:lnSpc>
              <a:spcBef>
                <a:spcPts val="0"/>
              </a:spcBef>
              <a:buNone/>
            </a:pPr>
            <a:r>
              <a:rPr lang="ru-RU" i="1" dirty="0" smtClean="0">
                <a:latin typeface="Times New Roman" pitchFamily="18" charset="0"/>
                <a:cs typeface="Times New Roman" pitchFamily="18" charset="0"/>
              </a:rPr>
              <a:t>В качестве первого аргумента мне хотелось бы привести пример из  текста. Последнее предложение данной статьи-воспоминания помогает понять, насколько Наталье Дуровой были дороги слон и ослик-кроха: это  были не просто исполнители каких-то её команд и приказов, а самые настоящие и верные друзья, с которыми она провела  всё своё детство.  Несложно представить, насколько трудно ей было смотреть вдаль на уплывающую барку, на которой навсегда уплывали  дорогие её сердцу друзья, товарищи… Она с горечью говорит, что вместе с ними уплывает её детство… Она взрослеет…</a:t>
            </a:r>
            <a:endParaRPr lang="ru-RU" dirty="0" smtClean="0">
              <a:latin typeface="Times New Roman" pitchFamily="18" charset="0"/>
              <a:cs typeface="Times New Roman" pitchFamily="18" charset="0"/>
            </a:endParaRPr>
          </a:p>
          <a:p>
            <a:pPr>
              <a:buNone/>
            </a:pP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74638"/>
            <a:ext cx="7920880" cy="1143000"/>
          </a:xfrm>
        </p:spPr>
        <p:txBody>
          <a:bodyPr>
            <a:normAutofit/>
          </a:bodyPr>
          <a:lstStyle/>
          <a:p>
            <a:pPr algn="ctr"/>
            <a:r>
              <a:rPr lang="ru-RU" sz="6000" dirty="0" smtClean="0">
                <a:effectLst/>
                <a:latin typeface="Times New Roman" pitchFamily="18" charset="0"/>
                <a:cs typeface="Times New Roman" pitchFamily="18" charset="0"/>
              </a:rPr>
              <a:t>Пишем вывод</a:t>
            </a:r>
            <a:endParaRPr lang="ru-RU" sz="6000" dirty="0">
              <a:effectLst/>
              <a:latin typeface="Times New Roman" pitchFamily="18" charset="0"/>
              <a:cs typeface="Times New Roman" pitchFamily="18" charset="0"/>
            </a:endParaRPr>
          </a:p>
        </p:txBody>
      </p:sp>
      <p:sp>
        <p:nvSpPr>
          <p:cNvPr id="3" name="Содержимое 2"/>
          <p:cNvSpPr>
            <a:spLocks noGrp="1"/>
          </p:cNvSpPr>
          <p:nvPr>
            <p:ph idx="1"/>
          </p:nvPr>
        </p:nvSpPr>
        <p:spPr>
          <a:xfrm>
            <a:off x="1043608" y="1447800"/>
            <a:ext cx="8100392" cy="5149552"/>
          </a:xfrm>
        </p:spPr>
        <p:txBody>
          <a:bodyPr>
            <a:normAutofit fontScale="85000" lnSpcReduction="20000"/>
          </a:bodyPr>
          <a:lstStyle/>
          <a:p>
            <a:pPr marL="0" indent="283464" algn="just">
              <a:lnSpc>
                <a:spcPct val="120000"/>
              </a:lnSpc>
              <a:spcBef>
                <a:spcPts val="0"/>
              </a:spcBef>
              <a:buNone/>
            </a:pPr>
            <a:r>
              <a:rPr lang="ru-RU" sz="3500" dirty="0" smtClean="0">
                <a:latin typeface="Times New Roman" pitchFamily="18" charset="0"/>
                <a:cs typeface="Times New Roman" pitchFamily="18" charset="0"/>
              </a:rPr>
              <a:t>     В заключительной части сочинения делается </a:t>
            </a:r>
            <a:r>
              <a:rPr lang="ru-RU" sz="3500" u="sng" dirty="0" smtClean="0">
                <a:latin typeface="Times New Roman" pitchFamily="18" charset="0"/>
                <a:cs typeface="Times New Roman" pitchFamily="18" charset="0"/>
              </a:rPr>
              <a:t>вывод</a:t>
            </a:r>
            <a:r>
              <a:rPr lang="ru-RU" sz="3500" dirty="0" smtClean="0">
                <a:latin typeface="Times New Roman" pitchFamily="18" charset="0"/>
                <a:cs typeface="Times New Roman" pitchFamily="18" charset="0"/>
              </a:rPr>
              <a:t> из всего сказанного. Как правило, в заключении говорится о том же, </a:t>
            </a:r>
            <a:r>
              <a:rPr lang="ru-RU" sz="3500" u="sng" dirty="0" smtClean="0">
                <a:latin typeface="Times New Roman" pitchFamily="18" charset="0"/>
                <a:cs typeface="Times New Roman" pitchFamily="18" charset="0"/>
              </a:rPr>
              <a:t>о чём во вступлении, но другими словами.</a:t>
            </a:r>
          </a:p>
          <a:p>
            <a:pPr marL="0" indent="283464" algn="just">
              <a:lnSpc>
                <a:spcPct val="110000"/>
              </a:lnSpc>
              <a:buNone/>
            </a:pPr>
            <a:r>
              <a:rPr lang="ru-RU" sz="3500" dirty="0" smtClean="0">
                <a:latin typeface="Times New Roman" pitchFamily="18" charset="0"/>
                <a:cs typeface="Times New Roman" pitchFamily="18" charset="0"/>
              </a:rPr>
              <a:t> </a:t>
            </a:r>
            <a:r>
              <a:rPr lang="ru-RU" sz="3500" u="sng" dirty="0" smtClean="0">
                <a:latin typeface="Times New Roman" pitchFamily="18" charset="0"/>
                <a:cs typeface="Times New Roman" pitchFamily="18" charset="0"/>
              </a:rPr>
              <a:t>Начать вывод </a:t>
            </a:r>
            <a:r>
              <a:rPr lang="ru-RU" sz="3500" dirty="0" smtClean="0">
                <a:latin typeface="Times New Roman" pitchFamily="18" charset="0"/>
                <a:cs typeface="Times New Roman" pitchFamily="18" charset="0"/>
              </a:rPr>
              <a:t>можно следующими словами и фразами:</a:t>
            </a:r>
          </a:p>
          <a:p>
            <a:pPr marL="0" indent="283464" algn="just">
              <a:lnSpc>
                <a:spcPct val="110000"/>
              </a:lnSpc>
              <a:buNone/>
            </a:pPr>
            <a:r>
              <a:rPr lang="ru-RU" sz="3500" dirty="0" smtClean="0">
                <a:latin typeface="Times New Roman" pitchFamily="18" charset="0"/>
                <a:cs typeface="Times New Roman" pitchFamily="18" charset="0"/>
              </a:rPr>
              <a:t>   - </a:t>
            </a:r>
            <a:r>
              <a:rPr lang="ru-RU" sz="3500" i="1" dirty="0" smtClean="0">
                <a:latin typeface="Times New Roman" pitchFamily="18" charset="0"/>
                <a:cs typeface="Times New Roman" pitchFamily="18" charset="0"/>
              </a:rPr>
              <a:t>Таким образом, ... Итак, ... Следовательно, ... В итоге можно прийти к такому выводу: </a:t>
            </a:r>
            <a:r>
              <a:rPr lang="ru-RU" sz="3500" i="1" dirty="0" smtClean="0">
                <a:latin typeface="Times New Roman" pitchFamily="18" charset="0"/>
                <a:cs typeface="Times New Roman" pitchFamily="18" charset="0"/>
              </a:rPr>
              <a:t>...В </a:t>
            </a:r>
            <a:r>
              <a:rPr lang="ru-RU" sz="3500" i="1" dirty="0" smtClean="0">
                <a:latin typeface="Times New Roman" pitchFamily="18" charset="0"/>
                <a:cs typeface="Times New Roman" pitchFamily="18" charset="0"/>
              </a:rPr>
              <a:t>заключение можно сказать, что ... Мы убеждаемся в том, что ... Обобщая сказанное, ... Из этого следует, что ... </a:t>
            </a:r>
            <a:r>
              <a:rPr lang="ru-RU" sz="3500" dirty="0" smtClean="0">
                <a:latin typeface="Times New Roman" pitchFamily="18" charset="0"/>
                <a:cs typeface="Times New Roman" pitchFamily="18" charset="0"/>
              </a:rPr>
              <a:t>и т.д.</a:t>
            </a: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88640"/>
            <a:ext cx="7890080" cy="2808312"/>
          </a:xfrm>
        </p:spPr>
        <p:txBody>
          <a:bodyPr>
            <a:normAutofit/>
          </a:bodyPr>
          <a:lstStyle/>
          <a:p>
            <a:pPr indent="457200" algn="just"/>
            <a:r>
              <a:rPr lang="ru-RU" sz="3200" i="1" dirty="0" smtClean="0">
                <a:effectLst/>
                <a:latin typeface="Times New Roman" pitchFamily="18" charset="0"/>
                <a:cs typeface="Times New Roman" pitchFamily="18" charset="0"/>
              </a:rPr>
              <a:t>Таким образом, эпитеты не только придают тексту образность, как утверждал </a:t>
            </a:r>
            <a:r>
              <a:rPr lang="ru-RU" sz="3200" i="1" dirty="0" err="1" smtClean="0">
                <a:effectLst/>
                <a:latin typeface="Times New Roman" pitchFamily="18" charset="0"/>
                <a:cs typeface="Times New Roman" pitchFamily="18" charset="0"/>
              </a:rPr>
              <a:t>А.А.Зеленецкий</a:t>
            </a:r>
            <a:r>
              <a:rPr lang="ru-RU" sz="3200" i="1" dirty="0" smtClean="0">
                <a:effectLst/>
                <a:latin typeface="Times New Roman" pitchFamily="18" charset="0"/>
                <a:cs typeface="Times New Roman" pitchFamily="18" charset="0"/>
              </a:rPr>
              <a:t>, но и помогают понять чувства, мысли героев текста, а также мотивы их поступков.</a:t>
            </a:r>
            <a:endParaRPr lang="ru-RU" sz="3200" dirty="0">
              <a:effectLst/>
              <a:latin typeface="Times New Roman" pitchFamily="18" charset="0"/>
              <a:cs typeface="Times New Roman" pitchFamily="18" charset="0"/>
            </a:endParaRPr>
          </a:p>
        </p:txBody>
      </p:sp>
      <p:sp>
        <p:nvSpPr>
          <p:cNvPr id="3" name="Содержимое 2"/>
          <p:cNvSpPr>
            <a:spLocks noGrp="1"/>
          </p:cNvSpPr>
          <p:nvPr>
            <p:ph idx="1"/>
          </p:nvPr>
        </p:nvSpPr>
        <p:spPr>
          <a:xfrm>
            <a:off x="1043608" y="2996952"/>
            <a:ext cx="7920880" cy="3600400"/>
          </a:xfrm>
        </p:spPr>
        <p:txBody>
          <a:bodyPr>
            <a:normAutofit fontScale="92500" lnSpcReduction="20000"/>
          </a:bodyPr>
          <a:lstStyle/>
          <a:p>
            <a:pPr marL="0" indent="283464" algn="just">
              <a:lnSpc>
                <a:spcPct val="120000"/>
              </a:lnSpc>
              <a:spcBef>
                <a:spcPts val="0"/>
              </a:spcBef>
              <a:buNone/>
            </a:pPr>
            <a:r>
              <a:rPr lang="ru-RU" sz="3500" i="1" dirty="0" smtClean="0">
                <a:latin typeface="Times New Roman" pitchFamily="18" charset="0"/>
                <a:cs typeface="Times New Roman" pitchFamily="18" charset="0"/>
              </a:rPr>
              <a:t>Подводя итог всему вышесказанному, можно сделать вывод, что фронтовые письма были для Анны Федотовны настоящим сокровищем, они представляли для нее большую духовную ценность, поэтому, лишившись их, пожилая женщина словно лишилась части своей души.</a:t>
            </a:r>
            <a:endParaRPr lang="ru-RU" sz="3500"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0"/>
            <a:ext cx="8100392" cy="1988840"/>
          </a:xfrm>
        </p:spPr>
        <p:txBody>
          <a:bodyPr>
            <a:noAutofit/>
          </a:bodyPr>
          <a:lstStyle/>
          <a:p>
            <a:pPr algn="just"/>
            <a:r>
              <a:rPr lang="ru-RU" sz="4400" b="1" dirty="0" smtClean="0">
                <a:latin typeface="Times New Roman" pitchFamily="18" charset="0"/>
                <a:cs typeface="Times New Roman" pitchFamily="18" charset="0"/>
              </a:rPr>
              <a:t>Структура </a:t>
            </a:r>
            <a:br>
              <a:rPr lang="ru-RU" sz="4400" b="1" dirty="0" smtClean="0">
                <a:latin typeface="Times New Roman" pitchFamily="18" charset="0"/>
                <a:cs typeface="Times New Roman" pitchFamily="18" charset="0"/>
              </a:rPr>
            </a:br>
            <a:r>
              <a:rPr lang="ru-RU" sz="4400" b="1" dirty="0" smtClean="0">
                <a:latin typeface="Times New Roman" pitchFamily="18" charset="0"/>
                <a:cs typeface="Times New Roman" pitchFamily="18" charset="0"/>
              </a:rPr>
              <a:t>сочинения-рассуждения</a:t>
            </a:r>
            <a:br>
              <a:rPr lang="ru-RU" sz="4400" b="1" dirty="0" smtClean="0">
                <a:latin typeface="Times New Roman" pitchFamily="18" charset="0"/>
                <a:cs typeface="Times New Roman" pitchFamily="18" charset="0"/>
              </a:rPr>
            </a:br>
            <a:r>
              <a:rPr lang="ru-RU" sz="4400" b="1" dirty="0" smtClean="0">
                <a:latin typeface="Times New Roman" pitchFamily="18" charset="0"/>
                <a:cs typeface="Times New Roman" pitchFamily="18" charset="0"/>
              </a:rPr>
              <a:t>       ОГЭ по русскому языку</a:t>
            </a:r>
            <a:endParaRPr lang="ru-RU" sz="4400" dirty="0">
              <a:latin typeface="Times New Roman" pitchFamily="18" charset="0"/>
              <a:cs typeface="Times New Roman" pitchFamily="18" charset="0"/>
            </a:endParaRPr>
          </a:p>
        </p:txBody>
      </p:sp>
      <p:sp>
        <p:nvSpPr>
          <p:cNvPr id="3" name="Содержимое 2"/>
          <p:cNvSpPr>
            <a:spLocks noGrp="1"/>
          </p:cNvSpPr>
          <p:nvPr>
            <p:ph idx="1"/>
          </p:nvPr>
        </p:nvSpPr>
        <p:spPr>
          <a:xfrm>
            <a:off x="971600" y="2060848"/>
            <a:ext cx="8172400" cy="4608512"/>
          </a:xfrm>
        </p:spPr>
        <p:txBody>
          <a:bodyPr>
            <a:normAutofit fontScale="92500" lnSpcReduction="20000"/>
          </a:bodyPr>
          <a:lstStyle/>
          <a:p>
            <a:pPr>
              <a:buNone/>
            </a:pPr>
            <a:endParaRPr lang="ru-RU" dirty="0" smtClean="0"/>
          </a:p>
          <a:p>
            <a:pPr>
              <a:buNone/>
            </a:pPr>
            <a:r>
              <a:rPr lang="ru-RU" sz="4800" b="1" dirty="0" smtClean="0">
                <a:latin typeface="Times New Roman" pitchFamily="18" charset="0"/>
                <a:cs typeface="Times New Roman" pitchFamily="18" charset="0"/>
              </a:rPr>
              <a:t>1. </a:t>
            </a:r>
            <a:r>
              <a:rPr lang="ru-RU" sz="4800" dirty="0" smtClean="0">
                <a:latin typeface="Times New Roman" pitchFamily="18" charset="0"/>
                <a:cs typeface="Times New Roman" pitchFamily="18" charset="0"/>
              </a:rPr>
              <a:t>Тезис.</a:t>
            </a:r>
          </a:p>
          <a:p>
            <a:pPr>
              <a:buNone/>
            </a:pPr>
            <a:r>
              <a:rPr lang="ru-RU" sz="4800" b="1" dirty="0" smtClean="0">
                <a:latin typeface="Times New Roman" pitchFamily="18" charset="0"/>
                <a:cs typeface="Times New Roman" pitchFamily="18" charset="0"/>
              </a:rPr>
              <a:t>2. </a:t>
            </a:r>
            <a:r>
              <a:rPr lang="ru-RU" sz="4800" dirty="0" smtClean="0">
                <a:latin typeface="Times New Roman" pitchFamily="18" charset="0"/>
                <a:cs typeface="Times New Roman" pitchFamily="18" charset="0"/>
              </a:rPr>
              <a:t>Аргумент - пример 1 + комментарий.</a:t>
            </a:r>
          </a:p>
          <a:p>
            <a:pPr>
              <a:buNone/>
            </a:pPr>
            <a:r>
              <a:rPr lang="ru-RU" sz="4800" b="1" dirty="0" smtClean="0">
                <a:latin typeface="Times New Roman" pitchFamily="18" charset="0"/>
                <a:cs typeface="Times New Roman" pitchFamily="18" charset="0"/>
              </a:rPr>
              <a:t>3. </a:t>
            </a:r>
            <a:r>
              <a:rPr lang="ru-RU" sz="4800" dirty="0" smtClean="0">
                <a:latin typeface="Times New Roman" pitchFamily="18" charset="0"/>
                <a:cs typeface="Times New Roman" pitchFamily="18" charset="0"/>
              </a:rPr>
              <a:t>Аргумент - пример 2 + комментарий.</a:t>
            </a:r>
          </a:p>
          <a:p>
            <a:pPr>
              <a:buNone/>
            </a:pPr>
            <a:r>
              <a:rPr lang="ru-RU" sz="4800" b="1" dirty="0" smtClean="0">
                <a:latin typeface="Times New Roman" pitchFamily="18" charset="0"/>
                <a:cs typeface="Times New Roman" pitchFamily="18" charset="0"/>
              </a:rPr>
              <a:t>4. </a:t>
            </a:r>
            <a:r>
              <a:rPr lang="ru-RU" sz="4800" dirty="0" smtClean="0">
                <a:latin typeface="Times New Roman" pitchFamily="18" charset="0"/>
                <a:cs typeface="Times New Roman" pitchFamily="18" charset="0"/>
              </a:rPr>
              <a:t>Заключение (по тезису).</a:t>
            </a:r>
            <a:br>
              <a:rPr lang="ru-RU" sz="4800" dirty="0" smtClean="0">
                <a:latin typeface="Times New Roman" pitchFamily="18" charset="0"/>
                <a:cs typeface="Times New Roman" pitchFamily="18" charset="0"/>
              </a:rPr>
            </a:br>
            <a:endParaRPr lang="ru-RU" sz="4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0"/>
            <a:ext cx="8100392" cy="1268760"/>
          </a:xfrm>
        </p:spPr>
        <p:txBody>
          <a:bodyPr>
            <a:normAutofit fontScale="90000"/>
          </a:bodyPr>
          <a:lstStyle/>
          <a:p>
            <a:pPr algn="ctr"/>
            <a:r>
              <a:rPr lang="ru-RU" b="1" dirty="0" smtClean="0">
                <a:effectLst/>
                <a:latin typeface="Times New Roman" pitchFamily="18" charset="0"/>
                <a:cs typeface="Times New Roman" pitchFamily="18" charset="0"/>
              </a:rPr>
              <a:t>Оформляем тезис </a:t>
            </a:r>
            <a:br>
              <a:rPr lang="ru-RU" b="1" dirty="0" smtClean="0">
                <a:effectLst/>
                <a:latin typeface="Times New Roman" pitchFamily="18" charset="0"/>
                <a:cs typeface="Times New Roman" pitchFamily="18" charset="0"/>
              </a:rPr>
            </a:br>
            <a:r>
              <a:rPr lang="ru-RU" b="1" dirty="0" smtClean="0">
                <a:effectLst/>
                <a:latin typeface="Times New Roman" pitchFamily="18" charset="0"/>
                <a:cs typeface="Times New Roman" pitchFamily="18" charset="0"/>
              </a:rPr>
              <a:t>к сочинению 15.1</a:t>
            </a:r>
            <a:endParaRPr lang="ru-RU" b="1" dirty="0">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043608" y="1700808"/>
            <a:ext cx="7920880" cy="4896544"/>
          </a:xfrm>
        </p:spPr>
        <p:txBody>
          <a:bodyPr>
            <a:normAutofit/>
          </a:bodyPr>
          <a:lstStyle/>
          <a:p>
            <a:pPr marL="0">
              <a:spcBef>
                <a:spcPts val="0"/>
              </a:spcBef>
            </a:pPr>
            <a:r>
              <a:rPr lang="ru-RU" sz="2800" dirty="0" smtClean="0">
                <a:latin typeface="Times New Roman" pitchFamily="18" charset="0"/>
                <a:cs typeface="Times New Roman" pitchFamily="18" charset="0"/>
              </a:rPr>
              <a:t>- Внимательно </a:t>
            </a:r>
            <a:r>
              <a:rPr lang="ru-RU" sz="2800" u="sng" dirty="0" smtClean="0">
                <a:latin typeface="Times New Roman" pitchFamily="18" charset="0"/>
                <a:cs typeface="Times New Roman" pitchFamily="18" charset="0"/>
              </a:rPr>
              <a:t>прочитайте</a:t>
            </a:r>
            <a:r>
              <a:rPr lang="ru-RU" sz="2800" dirty="0" smtClean="0">
                <a:latin typeface="Times New Roman" pitchFamily="18" charset="0"/>
                <a:cs typeface="Times New Roman" pitchFamily="18" charset="0"/>
              </a:rPr>
              <a:t> высказывание о языке. </a:t>
            </a:r>
          </a:p>
          <a:p>
            <a:pPr marL="0">
              <a:spcBef>
                <a:spcPts val="0"/>
              </a:spcBef>
            </a:pPr>
            <a:r>
              <a:rPr lang="ru-RU" sz="2800" dirty="0" smtClean="0">
                <a:latin typeface="Times New Roman" pitchFamily="18" charset="0"/>
                <a:cs typeface="Times New Roman" pitchFamily="18" charset="0"/>
              </a:rPr>
              <a:t>- </a:t>
            </a:r>
            <a:r>
              <a:rPr lang="ru-RU" sz="2800" u="sng" dirty="0" smtClean="0">
                <a:latin typeface="Times New Roman" pitchFamily="18" charset="0"/>
                <a:cs typeface="Times New Roman" pitchFamily="18" charset="0"/>
              </a:rPr>
              <a:t>Осмыслите</a:t>
            </a:r>
            <a:r>
              <a:rPr lang="ru-RU" sz="2800" dirty="0" smtClean="0">
                <a:latin typeface="Times New Roman" pitchFamily="18" charset="0"/>
                <a:cs typeface="Times New Roman" pitchFamily="18" charset="0"/>
              </a:rPr>
              <a:t> его.</a:t>
            </a:r>
          </a:p>
          <a:p>
            <a:pPr marL="0">
              <a:spcBef>
                <a:spcPts val="0"/>
              </a:spcBef>
            </a:pPr>
            <a:r>
              <a:rPr lang="ru-RU" sz="2800" dirty="0" smtClean="0">
                <a:latin typeface="Times New Roman" pitchFamily="18" charset="0"/>
                <a:cs typeface="Times New Roman" pitchFamily="18" charset="0"/>
              </a:rPr>
              <a:t>- Выделите </a:t>
            </a:r>
            <a:r>
              <a:rPr lang="ru-RU" sz="2800" u="sng" dirty="0" smtClean="0">
                <a:latin typeface="Times New Roman" pitchFamily="18" charset="0"/>
                <a:cs typeface="Times New Roman" pitchFamily="18" charset="0"/>
              </a:rPr>
              <a:t>ключевые слова.</a:t>
            </a:r>
          </a:p>
          <a:p>
            <a:pPr marL="0" algn="just">
              <a:spcBef>
                <a:spcPts val="0"/>
              </a:spcBef>
            </a:pPr>
            <a:r>
              <a:rPr lang="ru-RU" sz="2800" dirty="0" smtClean="0"/>
              <a:t>-</a:t>
            </a:r>
            <a:r>
              <a:rPr lang="ru-RU" sz="2800" dirty="0" smtClean="0">
                <a:latin typeface="Times New Roman" pitchFamily="18" charset="0"/>
                <a:cs typeface="Times New Roman" pitchFamily="18" charset="0"/>
              </a:rPr>
              <a:t>Выясните, о каких </a:t>
            </a:r>
            <a:r>
              <a:rPr lang="ru-RU" sz="2800" u="sng" dirty="0" smtClean="0">
                <a:latin typeface="Times New Roman" pitchFamily="18" charset="0"/>
                <a:cs typeface="Times New Roman" pitchFamily="18" charset="0"/>
              </a:rPr>
              <a:t>свойствах языка</a:t>
            </a:r>
            <a:r>
              <a:rPr lang="ru-RU" sz="2800" dirty="0" smtClean="0">
                <a:latin typeface="Times New Roman" pitchFamily="18" charset="0"/>
                <a:cs typeface="Times New Roman" pitchFamily="18" charset="0"/>
              </a:rPr>
              <a:t>, о каких </a:t>
            </a:r>
            <a:r>
              <a:rPr lang="ru-RU" sz="2800" u="sng" dirty="0" smtClean="0">
                <a:latin typeface="Times New Roman" pitchFamily="18" charset="0"/>
                <a:cs typeface="Times New Roman" pitchFamily="18" charset="0"/>
              </a:rPr>
              <a:t>языковых явлениях</a:t>
            </a:r>
            <a:r>
              <a:rPr lang="ru-RU" sz="2800" dirty="0" smtClean="0">
                <a:latin typeface="Times New Roman" pitchFamily="18" charset="0"/>
                <a:cs typeface="Times New Roman" pitchFamily="18" charset="0"/>
              </a:rPr>
              <a:t> идёт речь в высказывании.</a:t>
            </a:r>
          </a:p>
          <a:p>
            <a:pPr marL="0" algn="just">
              <a:spcBef>
                <a:spcPts val="0"/>
              </a:spcBef>
            </a:pPr>
            <a:r>
              <a:rPr lang="ru-RU" sz="2800" dirty="0" smtClean="0">
                <a:latin typeface="Times New Roman" pitchFamily="18" charset="0"/>
                <a:cs typeface="Times New Roman" pitchFamily="18" charset="0"/>
              </a:rPr>
              <a:t>-</a:t>
            </a:r>
            <a:r>
              <a:rPr lang="ru-RU" sz="2800" u="sng" dirty="0" smtClean="0">
                <a:latin typeface="Times New Roman" pitchFamily="18" charset="0"/>
                <a:cs typeface="Times New Roman" pitchFamily="18" charset="0"/>
              </a:rPr>
              <a:t>Оформляем</a:t>
            </a:r>
            <a:r>
              <a:rPr lang="ru-RU" sz="2800" dirty="0" smtClean="0">
                <a:latin typeface="Times New Roman" pitchFamily="18" charset="0"/>
                <a:cs typeface="Times New Roman" pitchFamily="18" charset="0"/>
              </a:rPr>
              <a:t> вступление, раскрывая </a:t>
            </a:r>
            <a:r>
              <a:rPr lang="ru-RU" sz="2800" u="sng" dirty="0" smtClean="0">
                <a:latin typeface="Times New Roman" pitchFamily="18" charset="0"/>
                <a:cs typeface="Times New Roman" pitchFamily="18" charset="0"/>
              </a:rPr>
              <a:t>смысл</a:t>
            </a:r>
            <a:r>
              <a:rPr lang="ru-RU" sz="2800" dirty="0" smtClean="0">
                <a:latin typeface="Times New Roman" pitchFamily="18" charset="0"/>
                <a:cs typeface="Times New Roman" pitchFamily="18" charset="0"/>
              </a:rPr>
              <a:t> высказывания.(Вступление должно состоять примерно из 2-3-х предложений. Можно применить цитирование, можно обойтись и без него)</a:t>
            </a:r>
            <a:endParaRPr lang="ru-RU" sz="2800"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43608" y="188640"/>
            <a:ext cx="7920880" cy="6264696"/>
          </a:xfrm>
        </p:spPr>
        <p:txBody>
          <a:bodyPr>
            <a:normAutofit/>
          </a:bodyPr>
          <a:lstStyle/>
          <a:p>
            <a:pPr marL="0" indent="283464" algn="just">
              <a:spcBef>
                <a:spcPts val="0"/>
              </a:spcBef>
              <a:buNone/>
            </a:pPr>
            <a:r>
              <a:rPr lang="ru-RU" i="1" dirty="0" smtClean="0">
                <a:latin typeface="Times New Roman" pitchFamily="18" charset="0"/>
                <a:cs typeface="Times New Roman" pitchFamily="18" charset="0"/>
              </a:rPr>
              <a:t>Лингвист К. П. </a:t>
            </a:r>
            <a:r>
              <a:rPr lang="ru-RU" i="1" dirty="0" err="1" smtClean="0">
                <a:latin typeface="Times New Roman" pitchFamily="18" charset="0"/>
                <a:cs typeface="Times New Roman" pitchFamily="18" charset="0"/>
              </a:rPr>
              <a:t>Зеленецкий</a:t>
            </a:r>
            <a:r>
              <a:rPr lang="ru-RU" i="1" dirty="0" smtClean="0">
                <a:latin typeface="Times New Roman" pitchFamily="18" charset="0"/>
                <a:cs typeface="Times New Roman" pitchFamily="18" charset="0"/>
              </a:rPr>
              <a:t> утверждал: «Придание образности словам постоянно совершенствуется в современной речи посредством эпитетов». Действительно, в своих художественных произведениях авторы часто используют этот троп, чтобы не только сделать нашу речь эмоциональнее и ярче, но и передать свое отношение (или отношение героя) к изображаемому. Докажу справедливость данного мнения, используя аргументы из текста Э.Сетон-Томпсона.</a:t>
            </a:r>
            <a:endParaRPr lang="ru-RU" dirty="0" smtClean="0">
              <a:latin typeface="Times New Roman" pitchFamily="18" charset="0"/>
              <a:cs typeface="Times New Roman" pitchFamily="18" charset="0"/>
            </a:endParaRPr>
          </a:p>
          <a:p>
            <a:pPr marL="0" indent="283464" algn="just">
              <a:spcBef>
                <a:spcPts val="0"/>
              </a:spcBef>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260648"/>
            <a:ext cx="7818072" cy="6408712"/>
          </a:xfrm>
        </p:spPr>
        <p:txBody>
          <a:bodyPr>
            <a:normAutofit/>
          </a:bodyPr>
          <a:lstStyle/>
          <a:p>
            <a:pPr marL="0" indent="283464" algn="just">
              <a:spcBef>
                <a:spcPts val="0"/>
              </a:spcBef>
              <a:buNone/>
            </a:pPr>
            <a:r>
              <a:rPr lang="ru-RU" dirty="0" smtClean="0"/>
              <a:t>    </a:t>
            </a: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Язык – одно из чудес, с помощью которого люди передают тончайшие оттенки мыслей. Особая роль в нашей речи отведена эпитетам.  Недаром лингвист К. П. </a:t>
            </a:r>
            <a:r>
              <a:rPr lang="ru-RU" i="1" dirty="0" err="1" smtClean="0">
                <a:latin typeface="Times New Roman" pitchFamily="18" charset="0"/>
                <a:cs typeface="Times New Roman" pitchFamily="18" charset="0"/>
              </a:rPr>
              <a:t>Зеленецкий</a:t>
            </a:r>
            <a:r>
              <a:rPr lang="ru-RU" i="1" dirty="0" smtClean="0">
                <a:latin typeface="Times New Roman" pitchFamily="18" charset="0"/>
                <a:cs typeface="Times New Roman" pitchFamily="18" charset="0"/>
              </a:rPr>
              <a:t> утверждал, что «придание образности словам постоянно совершенствуется в </a:t>
            </a:r>
            <a:r>
              <a:rPr lang="ru-RU" i="1" dirty="0" smtClean="0">
                <a:latin typeface="Times New Roman" pitchFamily="18" charset="0"/>
                <a:cs typeface="Times New Roman" pitchFamily="18" charset="0"/>
              </a:rPr>
              <a:t>современной </a:t>
            </a:r>
            <a:r>
              <a:rPr lang="ru-RU" i="1" dirty="0" smtClean="0">
                <a:latin typeface="Times New Roman" pitchFamily="18" charset="0"/>
                <a:cs typeface="Times New Roman" pitchFamily="18" charset="0"/>
              </a:rPr>
              <a:t>речи посредством эпитетов».  Не могу не согласиться с мнением автора высказывания.</a:t>
            </a:r>
            <a:r>
              <a:rPr lang="ru-RU"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8172400" cy="3429000"/>
          </a:xfrm>
        </p:spPr>
        <p:txBody>
          <a:bodyPr>
            <a:normAutofit fontScale="90000"/>
          </a:bodyPr>
          <a:lstStyle/>
          <a:p>
            <a:pPr algn="just"/>
            <a:r>
              <a:rPr lang="ru-RU" dirty="0" smtClean="0"/>
              <a:t>   </a:t>
            </a:r>
            <a:r>
              <a:rPr lang="ru-RU" sz="3600" dirty="0" smtClean="0">
                <a:solidFill>
                  <a:schemeClr val="tx1"/>
                </a:solidFill>
                <a:effectLst/>
                <a:latin typeface="Times New Roman" pitchFamily="18" charset="0"/>
                <a:cs typeface="Times New Roman" pitchFamily="18" charset="0"/>
              </a:rPr>
              <a:t>- </a:t>
            </a:r>
            <a:r>
              <a:rPr lang="ru-RU" sz="3600" i="1" dirty="0" smtClean="0">
                <a:solidFill>
                  <a:schemeClr val="tx1"/>
                </a:solidFill>
                <a:effectLst/>
                <a:latin typeface="Times New Roman" pitchFamily="18" charset="0"/>
                <a:cs typeface="Times New Roman" pitchFamily="18" charset="0"/>
              </a:rPr>
              <a:t>Высказывание </a:t>
            </a:r>
            <a:r>
              <a:rPr lang="ru-RU" sz="3600" i="1" dirty="0" err="1" smtClean="0">
                <a:solidFill>
                  <a:schemeClr val="tx1"/>
                </a:solidFill>
                <a:effectLst/>
                <a:latin typeface="Times New Roman" pitchFamily="18" charset="0"/>
                <a:cs typeface="Times New Roman" pitchFamily="18" charset="0"/>
              </a:rPr>
              <a:t>К.П.Зеленецкого</a:t>
            </a:r>
            <a:r>
              <a:rPr lang="ru-RU" sz="3600" i="1" dirty="0" smtClean="0">
                <a:solidFill>
                  <a:schemeClr val="tx1"/>
                </a:solidFill>
                <a:effectLst/>
                <a:latin typeface="Times New Roman" pitchFamily="18" charset="0"/>
                <a:cs typeface="Times New Roman" pitchFamily="18" charset="0"/>
              </a:rPr>
              <a:t> я понимаю так: эпитет – это такое средство выразительности, при помощи которого писатель способен придать тексту яркость, красочность, образность. Я разделяю точку зрения русского лингвиста.</a:t>
            </a:r>
            <a:r>
              <a:rPr lang="ru-RU" sz="3600" dirty="0" smtClean="0">
                <a:solidFill>
                  <a:schemeClr val="tx1"/>
                </a:solidFill>
                <a:effectLst/>
                <a:latin typeface="Times New Roman" pitchFamily="18" charset="0"/>
                <a:cs typeface="Times New Roman" pitchFamily="18" charset="0"/>
              </a:rPr>
              <a:t> </a:t>
            </a:r>
            <a:endParaRPr lang="ru-RU" sz="3600" dirty="0">
              <a:solidFill>
                <a:schemeClr val="tx1"/>
              </a:solidFill>
              <a:effectLst/>
              <a:latin typeface="Times New Roman" pitchFamily="18" charset="0"/>
              <a:cs typeface="Times New Roman" pitchFamily="18" charset="0"/>
            </a:endParaRPr>
          </a:p>
        </p:txBody>
      </p:sp>
      <p:sp>
        <p:nvSpPr>
          <p:cNvPr id="3" name="Содержимое 2"/>
          <p:cNvSpPr>
            <a:spLocks noGrp="1"/>
          </p:cNvSpPr>
          <p:nvPr>
            <p:ph idx="1"/>
          </p:nvPr>
        </p:nvSpPr>
        <p:spPr>
          <a:xfrm>
            <a:off x="1115616" y="3212976"/>
            <a:ext cx="7818072" cy="3312368"/>
          </a:xfrm>
        </p:spPr>
        <p:txBody>
          <a:bodyPr>
            <a:normAutofit lnSpcReduction="10000"/>
          </a:bodyPr>
          <a:lstStyle/>
          <a:p>
            <a:pPr marL="0" indent="283464" algn="just">
              <a:spcBef>
                <a:spcPts val="0"/>
              </a:spcBef>
              <a:buNone/>
            </a:pPr>
            <a:endParaRPr lang="ru-RU" dirty="0" smtClean="0"/>
          </a:p>
          <a:p>
            <a:pPr marL="0" indent="283464" algn="just">
              <a:spcBef>
                <a:spcPts val="0"/>
              </a:spcBef>
              <a:buNone/>
            </a:pP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В высказывании </a:t>
            </a:r>
            <a:r>
              <a:rPr lang="ru-RU" i="1" dirty="0" err="1" smtClean="0">
                <a:latin typeface="Times New Roman" pitchFamily="18" charset="0"/>
                <a:cs typeface="Times New Roman" pitchFamily="18" charset="0"/>
              </a:rPr>
              <a:t>К.П.Зеленецкого</a:t>
            </a:r>
            <a:r>
              <a:rPr lang="ru-RU" i="1" dirty="0" smtClean="0">
                <a:latin typeface="Times New Roman" pitchFamily="18" charset="0"/>
                <a:cs typeface="Times New Roman" pitchFamily="18" charset="0"/>
              </a:rPr>
              <a:t> моё внимание привлекла мысль о том, что в богатом русском языке можно найти слова для придания тексту образности. И такими словами являются эпитеты- яркие, красочные определения.</a:t>
            </a:r>
            <a:endParaRPr lang="ru-RU"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effectLst/>
                <a:latin typeface="Times New Roman" pitchFamily="18" charset="0"/>
                <a:cs typeface="Times New Roman" pitchFamily="18" charset="0"/>
              </a:rPr>
              <a:t>Оформляем тезис </a:t>
            </a:r>
            <a:br>
              <a:rPr lang="ru-RU" b="1" dirty="0" smtClean="0">
                <a:effectLst/>
                <a:latin typeface="Times New Roman" pitchFamily="18" charset="0"/>
                <a:cs typeface="Times New Roman" pitchFamily="18" charset="0"/>
              </a:rPr>
            </a:br>
            <a:r>
              <a:rPr lang="ru-RU" b="1" dirty="0" smtClean="0">
                <a:effectLst/>
                <a:latin typeface="Times New Roman" pitchFamily="18" charset="0"/>
                <a:cs typeface="Times New Roman" pitchFamily="18" charset="0"/>
              </a:rPr>
              <a:t>к сочинению 15.2</a:t>
            </a:r>
            <a:endParaRPr lang="ru-RU" dirty="0"/>
          </a:p>
        </p:txBody>
      </p:sp>
      <p:sp>
        <p:nvSpPr>
          <p:cNvPr id="3" name="Содержимое 2"/>
          <p:cNvSpPr>
            <a:spLocks noGrp="1"/>
          </p:cNvSpPr>
          <p:nvPr>
            <p:ph idx="1"/>
          </p:nvPr>
        </p:nvSpPr>
        <p:spPr>
          <a:xfrm>
            <a:off x="1043608" y="1447800"/>
            <a:ext cx="8100392" cy="5221560"/>
          </a:xfrm>
        </p:spPr>
        <p:txBody>
          <a:bodyPr>
            <a:normAutofit fontScale="77500" lnSpcReduction="20000"/>
          </a:bodyPr>
          <a:lstStyle/>
          <a:p>
            <a:pPr marL="0" indent="283464" algn="just">
              <a:lnSpc>
                <a:spcPct val="120000"/>
              </a:lnSpc>
              <a:spcBef>
                <a:spcPts val="0"/>
              </a:spcBef>
              <a:buNone/>
            </a:pPr>
            <a:r>
              <a:rPr lang="ru-RU" dirty="0" smtClean="0">
                <a:latin typeface="Times New Roman" pitchFamily="18" charset="0"/>
                <a:cs typeface="Times New Roman" pitchFamily="18" charset="0"/>
              </a:rPr>
              <a:t>- Как сформулировать тезис для сочинения 15.2? Отталкиваемся от задания: Объясните, как Вы понимаете смысл финала текста: «Письма, пользуясь её слепотой, вынули не из шкатулки – их вынули из её души, и теперь ослепла и оглохла не только она, но и её душа…». </a:t>
            </a:r>
          </a:p>
          <a:p>
            <a:pPr marL="0" indent="283464" algn="just">
              <a:lnSpc>
                <a:spcPct val="120000"/>
              </a:lnSpc>
              <a:spcBef>
                <a:spcPts val="0"/>
              </a:spcBef>
              <a:buNone/>
            </a:pPr>
            <a:r>
              <a:rPr lang="ru-RU" dirty="0" smtClean="0">
                <a:latin typeface="Times New Roman" pitchFamily="18" charset="0"/>
                <a:cs typeface="Times New Roman" pitchFamily="18" charset="0"/>
              </a:rPr>
              <a:t>-Сочинение данного типа очень хорошо начать с вводных слов: </a:t>
            </a:r>
            <a:r>
              <a:rPr lang="ru-RU" i="1" dirty="0" smtClean="0">
                <a:latin typeface="Times New Roman" pitchFamily="18" charset="0"/>
                <a:cs typeface="Times New Roman" pitchFamily="18" charset="0"/>
              </a:rPr>
              <a:t>на мой взгляд, по моему мнению, мне кажется, я считаю</a:t>
            </a:r>
            <a:r>
              <a:rPr lang="ru-RU" dirty="0" smtClean="0">
                <a:latin typeface="Times New Roman" pitchFamily="18" charset="0"/>
                <a:cs typeface="Times New Roman" pitchFamily="18" charset="0"/>
              </a:rPr>
              <a:t> и т.п.</a:t>
            </a:r>
          </a:p>
          <a:p>
            <a:pPr marL="0" indent="283464" algn="just">
              <a:lnSpc>
                <a:spcPct val="120000"/>
              </a:lnSpc>
              <a:spcBef>
                <a:spcPts val="0"/>
              </a:spcBef>
              <a:buNone/>
            </a:pPr>
            <a:r>
              <a:rPr lang="ru-RU" dirty="0" smtClean="0">
                <a:latin typeface="Times New Roman" pitchFamily="18" charset="0"/>
                <a:cs typeface="Times New Roman" pitchFamily="18" charset="0"/>
              </a:rPr>
              <a:t>- Пример тезиса:</a:t>
            </a:r>
          </a:p>
          <a:p>
            <a:pPr marL="0" indent="283464" algn="just">
              <a:lnSpc>
                <a:spcPct val="120000"/>
              </a:lnSpc>
              <a:spcBef>
                <a:spcPts val="0"/>
              </a:spcBef>
              <a:buNone/>
            </a:pPr>
            <a:r>
              <a:rPr lang="ru-RU" i="1" dirty="0" smtClean="0">
                <a:latin typeface="Times New Roman" pitchFamily="18" charset="0"/>
                <a:cs typeface="Times New Roman" pitchFamily="18" charset="0"/>
              </a:rPr>
              <a:t>На мой взгляд, для Анны Федотовны фронтовые письма были больше, чем просто письмами, они были единственной памятью о сыне, не вернувшемся с войны, поэтому её душа опустела с их утратой.</a:t>
            </a:r>
            <a:endParaRPr lang="ru-RU"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16632"/>
            <a:ext cx="7920880" cy="1080120"/>
          </a:xfrm>
        </p:spPr>
        <p:txBody>
          <a:bodyPr>
            <a:normAutofit fontScale="90000"/>
          </a:bodyPr>
          <a:lstStyle/>
          <a:p>
            <a:pPr algn="ctr"/>
            <a:r>
              <a:rPr lang="ru-RU" b="1" dirty="0" smtClean="0">
                <a:effectLst/>
                <a:latin typeface="Times New Roman" pitchFamily="18" charset="0"/>
                <a:cs typeface="Times New Roman" pitchFamily="18" charset="0"/>
              </a:rPr>
              <a:t>Оформляем тезис </a:t>
            </a:r>
            <a:br>
              <a:rPr lang="ru-RU" b="1" dirty="0" smtClean="0">
                <a:effectLst/>
                <a:latin typeface="Times New Roman" pitchFamily="18" charset="0"/>
                <a:cs typeface="Times New Roman" pitchFamily="18" charset="0"/>
              </a:rPr>
            </a:br>
            <a:r>
              <a:rPr lang="ru-RU" b="1" dirty="0" smtClean="0">
                <a:effectLst/>
                <a:latin typeface="Times New Roman" pitchFamily="18" charset="0"/>
                <a:cs typeface="Times New Roman" pitchFamily="18" charset="0"/>
              </a:rPr>
              <a:t>к сочинению 15.3</a:t>
            </a:r>
            <a:endParaRPr lang="ru-RU" dirty="0"/>
          </a:p>
        </p:txBody>
      </p:sp>
      <p:sp>
        <p:nvSpPr>
          <p:cNvPr id="3" name="Содержимое 2"/>
          <p:cNvSpPr>
            <a:spLocks noGrp="1"/>
          </p:cNvSpPr>
          <p:nvPr>
            <p:ph idx="1"/>
          </p:nvPr>
        </p:nvSpPr>
        <p:spPr>
          <a:xfrm>
            <a:off x="1043608" y="1447800"/>
            <a:ext cx="8100392" cy="5293568"/>
          </a:xfrm>
        </p:spPr>
        <p:txBody>
          <a:bodyPr>
            <a:normAutofit/>
          </a:bodyPr>
          <a:lstStyle/>
          <a:p>
            <a:pPr marL="0" indent="283464" algn="just">
              <a:spcBef>
                <a:spcPts val="0"/>
              </a:spcBef>
              <a:buNone/>
            </a:pPr>
            <a:r>
              <a:rPr lang="ru-RU" dirty="0" smtClean="0">
                <a:latin typeface="Times New Roman" pitchFamily="18" charset="0"/>
                <a:cs typeface="Times New Roman" pitchFamily="18" charset="0"/>
              </a:rPr>
              <a:t>-Внимательно </a:t>
            </a:r>
            <a:r>
              <a:rPr lang="ru-RU" u="sng" dirty="0" smtClean="0">
                <a:latin typeface="Times New Roman" pitchFamily="18" charset="0"/>
                <a:cs typeface="Times New Roman" pitchFamily="18" charset="0"/>
              </a:rPr>
              <a:t>перечитай</a:t>
            </a:r>
            <a:r>
              <a:rPr lang="ru-RU" dirty="0" smtClean="0">
                <a:latin typeface="Times New Roman" pitchFamily="18" charset="0"/>
                <a:cs typeface="Times New Roman" pitchFamily="18" charset="0"/>
              </a:rPr>
              <a:t> исходный текст.</a:t>
            </a:r>
          </a:p>
          <a:p>
            <a:pPr marL="0" indent="283464" algn="just">
              <a:spcBef>
                <a:spcPts val="0"/>
              </a:spcBef>
              <a:buNone/>
            </a:pPr>
            <a:r>
              <a:rPr lang="ru-RU" dirty="0" smtClean="0">
                <a:latin typeface="Times New Roman" pitchFamily="18" charset="0"/>
                <a:cs typeface="Times New Roman" pitchFamily="18" charset="0"/>
              </a:rPr>
              <a:t>-</a:t>
            </a:r>
            <a:r>
              <a:rPr lang="ru-RU" u="sng" dirty="0" smtClean="0">
                <a:latin typeface="Times New Roman" pitchFamily="18" charset="0"/>
                <a:cs typeface="Times New Roman" pitchFamily="18" charset="0"/>
              </a:rPr>
              <a:t>Найди ответ</a:t>
            </a:r>
            <a:r>
              <a:rPr lang="ru-RU" dirty="0" smtClean="0">
                <a:latin typeface="Times New Roman" pitchFamily="18" charset="0"/>
                <a:cs typeface="Times New Roman" pitchFamily="18" charset="0"/>
              </a:rPr>
              <a:t> на предложенный тебе вопрос: что это такое? (Человечность? Доброта? Мужество? Героизм?).</a:t>
            </a:r>
          </a:p>
          <a:p>
            <a:pPr algn="just">
              <a:buNone/>
            </a:pPr>
            <a:r>
              <a:rPr lang="ru-RU" dirty="0" smtClean="0">
                <a:latin typeface="Times New Roman" pitchFamily="18" charset="0"/>
                <a:cs typeface="Times New Roman" pitchFamily="18" charset="0"/>
              </a:rPr>
              <a:t>- </a:t>
            </a:r>
            <a:r>
              <a:rPr lang="ru-RU" u="sng" dirty="0" smtClean="0">
                <a:latin typeface="Times New Roman" pitchFamily="18" charset="0"/>
                <a:cs typeface="Times New Roman" pitchFamily="18" charset="0"/>
              </a:rPr>
              <a:t>Сформулируй</a:t>
            </a:r>
            <a:r>
              <a:rPr lang="ru-RU" dirty="0" smtClean="0">
                <a:latin typeface="Times New Roman" pitchFamily="18" charset="0"/>
                <a:cs typeface="Times New Roman" pitchFamily="18" charset="0"/>
              </a:rPr>
              <a:t> этот ответ </a:t>
            </a:r>
            <a:r>
              <a:rPr lang="ru-RU" u="sng" dirty="0" smtClean="0">
                <a:latin typeface="Times New Roman" pitchFamily="18" charset="0"/>
                <a:cs typeface="Times New Roman" pitchFamily="18" charset="0"/>
              </a:rPr>
              <a:t>своими слов</a:t>
            </a:r>
            <a:r>
              <a:rPr lang="ru-RU" dirty="0" smtClean="0">
                <a:latin typeface="Times New Roman" pitchFamily="18" charset="0"/>
                <a:cs typeface="Times New Roman" pitchFamily="18" charset="0"/>
              </a:rPr>
              <a:t>ами и запиши его. </a:t>
            </a:r>
            <a:r>
              <a:rPr lang="ru-RU" sz="2800" dirty="0" smtClean="0">
                <a:latin typeface="Times New Roman" pitchFamily="18" charset="0"/>
                <a:cs typeface="Times New Roman" pitchFamily="18" charset="0"/>
              </a:rPr>
              <a:t>(Начать можно с вопроса и ответа на данный вопрос, с небольшого рассуждения об актуальности и жизненности этого этического понятия, с чьего - либо высказывания и его комментирования или просто дать толкование слова).</a:t>
            </a:r>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88640"/>
            <a:ext cx="7992888" cy="1228998"/>
          </a:xfrm>
        </p:spPr>
        <p:txBody>
          <a:bodyPr>
            <a:normAutofit fontScale="90000"/>
          </a:bodyPr>
          <a:lstStyle/>
          <a:p>
            <a:pPr algn="just"/>
            <a:r>
              <a:rPr lang="ru-RU" sz="3200" i="1" dirty="0" smtClean="0">
                <a:solidFill>
                  <a:schemeClr val="tx1"/>
                </a:solidFill>
                <a:effectLst/>
                <a:latin typeface="Times New Roman" pitchFamily="18" charset="0"/>
                <a:cs typeface="Times New Roman" pitchFamily="18" charset="0"/>
              </a:rPr>
              <a:t>- Что такое совесть? Я считаю, совесть – это важное морально- нравственное качество, присущее человеку.</a:t>
            </a:r>
            <a:endParaRPr lang="ru-RU" sz="3200" i="1" dirty="0">
              <a:solidFill>
                <a:schemeClr val="tx1"/>
              </a:solidFill>
              <a:effectLst/>
              <a:latin typeface="Times New Roman" pitchFamily="18" charset="0"/>
              <a:cs typeface="Times New Roman" pitchFamily="18" charset="0"/>
            </a:endParaRPr>
          </a:p>
        </p:txBody>
      </p:sp>
      <p:sp>
        <p:nvSpPr>
          <p:cNvPr id="3" name="Содержимое 2"/>
          <p:cNvSpPr>
            <a:spLocks noGrp="1"/>
          </p:cNvSpPr>
          <p:nvPr>
            <p:ph idx="1"/>
          </p:nvPr>
        </p:nvSpPr>
        <p:spPr>
          <a:xfrm>
            <a:off x="1115616" y="1628800"/>
            <a:ext cx="7818072" cy="5112568"/>
          </a:xfrm>
        </p:spPr>
        <p:txBody>
          <a:bodyPr>
            <a:normAutofit lnSpcReduction="10000"/>
          </a:bodyPr>
          <a:lstStyle/>
          <a:p>
            <a:pPr marL="0" indent="283464" algn="just">
              <a:spcBef>
                <a:spcPts val="0"/>
              </a:spcBef>
              <a:buNone/>
            </a:pPr>
            <a:r>
              <a:rPr lang="ru-RU" i="1" dirty="0" smtClean="0">
                <a:latin typeface="Times New Roman" pitchFamily="18" charset="0"/>
                <a:cs typeface="Times New Roman" pitchFamily="18" charset="0"/>
              </a:rPr>
              <a:t>Мне кажется, самое главное украшение человека – это чистая совесть. Такому человеку легко живётся на свете: он не отводит глаза в сторону, когда разговаривает с людьми, не обманывает, не крадёт.</a:t>
            </a:r>
          </a:p>
          <a:p>
            <a:pPr marL="0" indent="283464" algn="just">
              <a:spcBef>
                <a:spcPts val="0"/>
              </a:spcBef>
              <a:buNone/>
            </a:pPr>
            <a:endParaRPr lang="ru-RU" i="1" dirty="0" smtClean="0">
              <a:latin typeface="Times New Roman" pitchFamily="18" charset="0"/>
              <a:cs typeface="Times New Roman" pitchFamily="18" charset="0"/>
            </a:endParaRPr>
          </a:p>
          <a:p>
            <a:pPr marL="0" indent="283464" algn="just">
              <a:spcBef>
                <a:spcPts val="0"/>
              </a:spcBef>
              <a:buNone/>
            </a:pPr>
            <a:r>
              <a:rPr lang="ru-RU" i="1" dirty="0" smtClean="0">
                <a:latin typeface="Times New Roman" pitchFamily="18" charset="0"/>
                <a:cs typeface="Times New Roman" pitchFamily="18" charset="0"/>
              </a:rPr>
              <a:t>- На мой взгляд, совесть  является  нравственной основой жизни и не даёт человеку совершать необдуманные поступки. </a:t>
            </a:r>
            <a:endParaRPr lang="ru-RU"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174</TotalTime>
  <Words>461</Words>
  <Application>Microsoft Office PowerPoint</Application>
  <PresentationFormat>Экран (4:3)</PresentationFormat>
  <Paragraphs>48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Солнцестояние</vt:lpstr>
      <vt:lpstr>Методика подготовки к написанию сочинения- рассуждения </vt:lpstr>
      <vt:lpstr>Структура  сочинения-рассуждения        ОГЭ по русскому языку</vt:lpstr>
      <vt:lpstr>Оформляем тезис  к сочинению 15.1</vt:lpstr>
      <vt:lpstr>Слайд 4</vt:lpstr>
      <vt:lpstr>Слайд 5</vt:lpstr>
      <vt:lpstr>   - Высказывание К.П.Зеленецкого я понимаю так: эпитет – это такое средство выразительности, при помощи которого писатель способен придать тексту яркость, красочность, образность. Я разделяю точку зрения русского лингвиста. </vt:lpstr>
      <vt:lpstr>Оформляем тезис  к сочинению 15.2</vt:lpstr>
      <vt:lpstr>Оформляем тезис  к сочинению 15.3</vt:lpstr>
      <vt:lpstr>- Что такое совесть? Я считаю, совесть – это важное морально- нравственное качество, присущее человеку.</vt:lpstr>
      <vt:lpstr>Оформляем аргументы.</vt:lpstr>
      <vt:lpstr>Примеры аргументов и комментариев к ним.</vt:lpstr>
      <vt:lpstr>Слайд 12</vt:lpstr>
      <vt:lpstr>Слайд 13</vt:lpstr>
      <vt:lpstr>Пишем вывод</vt:lpstr>
      <vt:lpstr>Таким образом, эпитеты не только придают тексту образность, как утверждал А.А.Зеленецкий, но и помогают понять чувства, мысли героев текста, а также мотивы их поступков.</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Методика подготовки к написанию сочинения- рассуждения</dc:title>
  <dc:creator>Лена</dc:creator>
  <cp:lastModifiedBy>Лена</cp:lastModifiedBy>
  <cp:revision>19</cp:revision>
  <dcterms:created xsi:type="dcterms:W3CDTF">2018-11-02T18:05:17Z</dcterms:created>
  <dcterms:modified xsi:type="dcterms:W3CDTF">2018-11-04T16:03:16Z</dcterms:modified>
</cp:coreProperties>
</file>