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05" r:id="rId4"/>
    <p:sldId id="279" r:id="rId5"/>
    <p:sldId id="288" r:id="rId6"/>
    <p:sldId id="290" r:id="rId7"/>
    <p:sldId id="291" r:id="rId8"/>
    <p:sldId id="294" r:id="rId9"/>
    <p:sldId id="306" r:id="rId10"/>
    <p:sldId id="307" r:id="rId11"/>
    <p:sldId id="308" r:id="rId12"/>
    <p:sldId id="309" r:id="rId13"/>
    <p:sldId id="310" r:id="rId14"/>
    <p:sldId id="311" r:id="rId15"/>
    <p:sldId id="300" r:id="rId16"/>
    <p:sldId id="301" r:id="rId17"/>
    <p:sldId id="303" r:id="rId18"/>
    <p:sldId id="286" r:id="rId19"/>
    <p:sldId id="289" r:id="rId20"/>
    <p:sldId id="278" r:id="rId21"/>
    <p:sldId id="259" r:id="rId22"/>
    <p:sldId id="275" r:id="rId23"/>
    <p:sldId id="272" r:id="rId24"/>
    <p:sldId id="273" r:id="rId25"/>
    <p:sldId id="276" r:id="rId26"/>
    <p:sldId id="269" r:id="rId27"/>
    <p:sldId id="293" r:id="rId28"/>
    <p:sldId id="299" r:id="rId29"/>
    <p:sldId id="304" r:id="rId30"/>
    <p:sldId id="298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20C9C"/>
    <a:srgbClr val="C745B8"/>
    <a:srgbClr val="4822EA"/>
    <a:srgbClr val="FF0066"/>
    <a:srgbClr val="0C722C"/>
    <a:srgbClr val="F61636"/>
    <a:srgbClr val="FF47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47" autoAdjust="0"/>
    <p:restoredTop sz="86482" autoAdjust="0"/>
  </p:normalViewPr>
  <p:slideViewPr>
    <p:cSldViewPr>
      <p:cViewPr varScale="1">
        <p:scale>
          <a:sx n="76" d="100"/>
          <a:sy n="76" d="100"/>
        </p:scale>
        <p:origin x="-12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4E57070-2C9E-46DD-98AB-38C4D0A4200F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63D80C-8E27-442E-AAE1-EEDE2FCA8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7073CE-9918-4B5F-971C-6273800820F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ED06-0EFC-4C20-A78E-4F9A8604795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F5EA-3CB9-4E4A-8F3E-7219FAB9A831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21D75-FA5D-4C63-BA8C-AC1CD312B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ED576-7F0C-40D2-A8E7-5F260EA504F6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07155-0073-46A4-AF6F-08601AF2C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326AB-F3F9-4F4B-A417-ED2B186A67B1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80AF7-BD55-409E-92AA-A5DAE640B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879C-69F1-4D4A-B191-8B389E5FA76D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473E-CFAC-4D24-A710-74BE47913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86674-1980-4F00-9F6A-29A46B634F1A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9CF2-98BA-4D10-AE7C-8A5E261C2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8CAEC-A091-4EF9-B3BA-628E645BEF86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725A9-A31F-4BA7-8CED-241EE1039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8CE7-C745-42A1-BD20-9C04F7DA98EA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771BE-AE06-4F04-BAED-92B80C86A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7383-6002-4567-9AC3-3562C40DB290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246A-26E5-4931-A636-82EBC76E0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EF71-883D-4F83-A40E-AF148FDBA54B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E5EE6-EA50-4C30-9D97-AF99AD15A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28E64-A3FD-4EF6-8B34-90C6F175E773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C4865-8AF1-44AB-8768-4852EBB25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7DF4-EC6E-4667-B582-6E350E6F98B4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BD053-344C-4B73-B93A-51A087D786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85E2D1-4D53-4C5D-9B48-991B6E64D3F4}" type="datetimeFigureOut">
              <a:rPr lang="ru-RU"/>
              <a:pPr>
                <a:defRPr/>
              </a:pPr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F70B5D-499C-4F07-8CB2-AE853F2A9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oleObject" Target="../embeddings/_________Microsoft_Office_Word_97_-_20031.doc"/><Relationship Id="rId9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1.gif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2857500" y="1500188"/>
            <a:ext cx="4071938" cy="1143000"/>
          </a:xfrm>
        </p:spPr>
        <p:txBody>
          <a:bodyPr/>
          <a:lstStyle/>
          <a:p>
            <a:pPr eaLnBrk="1" hangingPunct="1"/>
            <a:r>
              <a:rPr lang="ru-RU" i="1" u="sng" smtClean="0">
                <a:solidFill>
                  <a:srgbClr val="0000CC"/>
                </a:solidFill>
                <a:latin typeface="Franklin Gothic Book" pitchFamily="34" charset="0"/>
              </a:rPr>
              <a:t>Педагогическое кредо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313" y="2714625"/>
            <a:ext cx="4643437" cy="157162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ТРОЯНОВОЙ СВЕТЛАНЫ ПАВЛОВНЫ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 smtClean="0">
              <a:solidFill>
                <a:schemeClr val="tx2">
                  <a:lumMod val="75000"/>
                </a:schemeClr>
              </a:solidFill>
              <a:latin typeface="Bauhaus 93" pitchFamily="82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УЧИТЕЛЯ  АНГЛИЙСКОГО  ЯЗЫКА   СУКМАНОВСКОГО ФИЛИАЛА  МБОУ  ШПИКУЛОВСКОЙ   СОШ  ЖЕРДЕВСКОГО РАЙОНА ТАМБОВСКОЙ ОБЛАСТИ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i="1" dirty="0" smtClean="0">
              <a:solidFill>
                <a:srgbClr val="0000CC"/>
              </a:solidFill>
            </a:endParaRPr>
          </a:p>
        </p:txBody>
      </p:sp>
      <p:sp>
        <p:nvSpPr>
          <p:cNvPr id="6148" name="AutoShape 4" descr="Колокольчик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9" name="AutoShape 6" descr="Колокольчик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0" name="AutoShape 8" descr="Колокольчик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6"/>
          <p:cNvSpPr>
            <a:spLocks noChangeArrowheads="1"/>
          </p:cNvSpPr>
          <p:nvPr/>
        </p:nvSpPr>
        <p:spPr bwMode="auto">
          <a:xfrm>
            <a:off x="1000125" y="357188"/>
            <a:ext cx="8001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CC"/>
                </a:solidFill>
              </a:rPr>
              <a:t>Вспоминая своё детство, школу, я вижу себя маленькой девочкой, сидящей за школьной партой. На уроках я внимательно слушала учителя, следила за каждым её словом, взглядом, движением. Она для меня была образцом справедливости, доброты, честности. Всегда умела найти нужное слово, похвалить, подбодрить. Это и сформировало мои взгляды в будущем при выборе профессии. </a:t>
            </a:r>
            <a:br>
              <a:rPr lang="ru-RU">
                <a:solidFill>
                  <a:srgbClr val="0000CC"/>
                </a:solidFill>
              </a:rPr>
            </a:br>
            <a:r>
              <a:rPr lang="ru-RU">
                <a:solidFill>
                  <a:srgbClr val="0000CC"/>
                </a:solidFill>
              </a:rPr>
              <a:t>Моя деятельность как педагога началась в 1988г., когда я поступила в Тамбовский государственный педагогический институт на факультет иностранных языков. Получив диплом в 1993 году, я получила документ на право приобщения к большому, нужному, но необыкновенно сложному труду. Сложность труда педагога в том, чтобы найти путь к сердцу ученика, создать условия для развития его познавательных и творческих способностей, раскрыть талант каждого. Для этого учитель должен быть философом:</a:t>
            </a:r>
            <a:r>
              <a:rPr lang="en-US">
                <a:solidFill>
                  <a:srgbClr val="0000CC"/>
                </a:solidFill>
              </a:rPr>
              <a:t> </a:t>
            </a:r>
            <a:r>
              <a:rPr lang="ru-RU">
                <a:solidFill>
                  <a:srgbClr val="0000CC"/>
                </a:solidFill>
              </a:rPr>
              <a:t>уметь размышлять о смысле жизни, о нравственных ценностях, ставить цель и стремится к её исполнению, так как эта профессия одна из самых важных и ответственных. В первую очередь учителю нужно научиться любить ребёнка с его достоинствами и недостатками. Да, они разные: одарённые и обычные, смелые и робкие, хитрые и добрые. Нужно стараться выстроить доверительные отношения, помочь каждому ребёнку реализовать себя как личность</a:t>
            </a:r>
            <a:r>
              <a:rPr lang="en-US"/>
              <a:t>.</a:t>
            </a:r>
            <a:endParaRPr lang="ru-RU"/>
          </a:p>
        </p:txBody>
      </p:sp>
      <p:pic>
        <p:nvPicPr>
          <p:cNvPr id="15363" name="Picture 2" descr="Разделители-линии Анимашки, анимационные картинки для личных дневников, блогов, гостевых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929313"/>
            <a:ext cx="50006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143000" y="660400"/>
            <a:ext cx="75723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Я часто думаю, как они войдут в этот мир, найдут ли в жизни своё место, сумеют ли реализовать себя? Чтобы помогать в этом детям, я стараюсь совершенствовать своё педагогическое мастерство, творческие способности, свои личностные качества. Постигая различные дисциплины, я передаю знания ученикам, увлекаю своим мастерством, опытом.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Любовь к предмету английский язык  у ребёнка определяется отношением к учителю английского языка. А в школе ты формируешь представление у детей не только об учёбе, но и обо всём</a:t>
            </a:r>
            <a:r>
              <a:rPr lang="en-US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,что их окружает. И то, с каким настроением они будут</a:t>
            </a:r>
            <a:r>
              <a:rPr lang="en-US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учиться дальше, во многом зависит от тебя.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Главная задача учителя английского  языка 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–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 это не только привить интерес к предмету, но и суметь сохранить его на протяжении всех лет обучения. Научить логически мыслить, думать, анализировать. Учитель должен помочь ребятам объединиться, создать в классе дружескую атмосферу и единый коллектив. Научить правильно действовать в различных ситуациях, не бояться трудностей, уметь их преодолевать. Учитель должен стать для ученика другом, товарищем, помощником.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endParaRPr lang="ru-RU">
              <a:solidFill>
                <a:srgbClr val="0000CC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6387" name="Picture 3" descr="Привет.ру - анимеше4ка ** - Дr@коN Любви - Ириш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214313"/>
            <a:ext cx="6000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 descr="блестящая голубая завитушка - анимационные картинк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2300" y="5715000"/>
            <a:ext cx="569595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214438" y="420688"/>
            <a:ext cx="735806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Каждый день, заходя в школу, несмотря на жизненные проблемы, неурядицы, не всегда хорошее настроение, учитель должен нести свет, доброту и улыбку детям. Профессия учителя, по моему глубокому убеждению, сродни актёрской. Его зрители 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–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 ученики, они должны встречать каждый день в школе заинтересованным взглядом. Педагог должен владеть способностью перевоплощаться, умением входить в роль, удивлять. Урок должен быть ярким и интересным, приёмы обучения разнообразными.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Очень важно, чтобы на каждом уроке дети переживали радость открытия, познания нового и интересного. Успех ученика, даже самого слабого, я делаю достоянием всего класса. Поддерживая ребёнка, делающего первые робкие шаги по дороге знаний, создаю на уроке ситуацию успеха.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endParaRPr lang="ru-RU">
              <a:solidFill>
                <a:srgbClr val="0000CC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endParaRPr lang="ru-RU">
              <a:solidFill>
                <a:srgbClr val="0000CC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7411" name="Picture 5" descr="Весенние цветы - БУКЕТИКИ - МЕРЦАЮЩИЕ ЦВЕТЫ - NEW Anim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3944938"/>
            <a:ext cx="292258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 descr="Чи-хуа-хуа - Страница 386 - Форум Zoo.k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4429125"/>
            <a:ext cx="2643187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071563" y="1044575"/>
            <a:ext cx="5357812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Где же должен черпать учитель вдохновение, чтобы быть воспитателем, педагогом, другом, матерью? Конечно, в осознании важности своего дела и в любви к детям!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Главная цель учителя- это особая любовь и доверие, которое щедро дарит нам детское сердце. Добиться этого можно кропотливым трудом, старанием и терпением. Это получится только у учителя, влюблённого в свою профессию.</a:t>
            </a:r>
            <a:r>
              <a:rPr lang="ru-RU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Если учитель соединит в себе любовь к делу и к ученикам, то он -</a:t>
            </a:r>
            <a:r>
              <a:rPr lang="ru-RU" b="1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совершенный учитель</a:t>
            </a:r>
            <a:r>
              <a:rPr lang="ru-RU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.</a:t>
            </a:r>
          </a:p>
          <a:p>
            <a:pPr eaLnBrk="0" hangingPunct="0"/>
            <a:endParaRPr lang="ru-RU">
              <a:solidFill>
                <a:srgbClr val="0000CC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8435" name="AutoShape 9" descr="Колокольчик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AutoShape 11" descr="Колокольчик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7" name="AutoShape 13" descr="Колокольчик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8" name="Picture 17" descr="Йоркширский терьер. - Чебоксары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1143000"/>
            <a:ext cx="2428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9" descr="Плейкаст &quot;ТАЮ, ДА-ДА , Я ТАЮ, Я СЛАДКИЙ ШОКОЛАД НА ТЁПЛ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4929188"/>
            <a:ext cx="5286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1428750" y="544513"/>
            <a:ext cx="67865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И снова звенит звонок, что урок окончен. Но завтра снова урок, и послезавтра урок, и будут они разные, но самые лучшие те, когда ученики спорят, спрашивают, высказывают свои мнения. Самые приятные минуты, когда они говорят, что урок понравился, а для того, чтобы урок понравился, в нем должны быть изюминки. И задача учителя </a:t>
            </a:r>
            <a:r>
              <a:rPr lang="ru-RU" sz="1600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–</a:t>
            </a: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 найти эти изюминки.</a:t>
            </a:r>
            <a:b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Сколько будет еще звонков и уроков в моей судьбе?</a:t>
            </a:r>
            <a:b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</a:b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Идут дни, годы. Идут очень быстро. А хочется успеть многое. На пороге новый век. Но каким бы он ни был, дети всегда остаются детьми, учителя </a:t>
            </a:r>
            <a:r>
              <a:rPr lang="ru-RU" sz="1600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–</a:t>
            </a: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 учителями. Меняются времена, но не меняются задачи учителя: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дать учащимся прочные и глубокие знания по предмету;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содействовать творческому развитию каждого ученика, как на уроке, так и вне урока;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вызвать у ребенка интерес к знаниям, научить его иметь собственное мнение;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воспитывать у детей самостоятельность, любознательность, честность, личную инициативу, веру в себя;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стать им другом, раскрыть богатство их душ.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Я понимаю и принимаю это</a:t>
            </a:r>
            <a:r>
              <a:rPr lang="en-US" sz="1600">
                <a:solidFill>
                  <a:srgbClr val="0000CC"/>
                </a:solidFill>
                <a:ea typeface="Times New Roman" pitchFamily="18" charset="0"/>
                <a:cs typeface="Arial" charset="0"/>
              </a:rPr>
              <a:t>.</a:t>
            </a:r>
            <a:endParaRPr lang="ru-RU" sz="1600">
              <a:solidFill>
                <a:srgbClr val="0000CC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9459" name="Picture 3" descr="Анимационные картинки для презентации цве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15188" y="4000500"/>
            <a:ext cx="1500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7"/>
          <p:cNvSpPr>
            <a:spLocks noChangeArrowheads="1"/>
          </p:cNvSpPr>
          <p:nvPr/>
        </p:nvSpPr>
        <p:spPr bwMode="auto">
          <a:xfrm>
            <a:off x="1143000" y="357188"/>
            <a:ext cx="771525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>Я считаю, нет бесталанных детей. Задача каждого педагога - найти в каждом ребенке положительные качества и развивать их. </a:t>
            </a:r>
            <a:br>
              <a:rPr lang="ru-RU">
                <a:solidFill>
                  <a:srgbClr val="320C9C"/>
                </a:solidFill>
                <a:latin typeface="Calibri" pitchFamily="34" charset="0"/>
              </a:rPr>
            </a:br>
            <a:r>
              <a:rPr lang="ru-RU">
                <a:solidFill>
                  <a:srgbClr val="320C9C"/>
                </a:solidFill>
                <a:latin typeface="Calibri" pitchFamily="34" charset="0"/>
              </a:rPr>
              <a:t>На уроках иностранного языка стараюсь привить любовь детей к своему предмету, уважение и интерес к культуре страны изучаемого языка, показать его значимость в современном мире. Приоритетным направлением в моей работе является использование метода проектов. Проектная методика значительно повышает уровень владения языковым материалом, способствует совершенствованию уровня владения страноведческой информацией. Компьютерные технологии с использованием </a:t>
            </a:r>
            <a:r>
              <a:rPr lang="en-US">
                <a:solidFill>
                  <a:srgbClr val="320C9C"/>
                </a:solidFill>
                <a:latin typeface="Calibri" pitchFamily="34" charset="0"/>
              </a:rPr>
              <a:t> </a:t>
            </a:r>
            <a:r>
              <a:rPr lang="ru-RU">
                <a:solidFill>
                  <a:srgbClr val="320C9C"/>
                </a:solidFill>
                <a:latin typeface="Calibri" pitchFamily="34" charset="0"/>
              </a:rPr>
              <a:t>мультимедийных ресурсов необходимы для построения эффективной коммуникации всех участников проекта. Они способствуют повышению у детей мотивации к изучению английского языка и формированию индивидуальных, творческих, познавательных способностей.</a:t>
            </a:r>
            <a:br>
              <a:rPr lang="ru-RU">
                <a:solidFill>
                  <a:srgbClr val="320C9C"/>
                </a:solidFill>
                <a:latin typeface="Calibri" pitchFamily="34" charset="0"/>
              </a:rPr>
            </a:br>
            <a:r>
              <a:rPr lang="ru-RU">
                <a:solidFill>
                  <a:srgbClr val="320C9C"/>
                </a:solidFill>
                <a:latin typeface="Calibri" pitchFamily="34" charset="0"/>
              </a:rPr>
              <a:t>К своим урокам стараюсь подходить творчески: создание реальных ситуаций общения, ролевые игры, использование ИКТ - все это помогает активизировать познавательную деятельность учащихся и достигать поставленные цели.</a:t>
            </a:r>
          </a:p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>                                                </a:t>
            </a:r>
          </a:p>
        </p:txBody>
      </p:sp>
      <p:pic>
        <p:nvPicPr>
          <p:cNvPr id="20483" name="Picture 4" descr="Линеечки (part 1) + бонус KitaClub - лучший портал для девочек!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5143500"/>
            <a:ext cx="4191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7"/>
          <p:cNvSpPr>
            <a:spLocks noChangeArrowheads="1"/>
          </p:cNvSpPr>
          <p:nvPr/>
        </p:nvSpPr>
        <p:spPr bwMode="auto">
          <a:xfrm>
            <a:off x="1143000" y="357188"/>
            <a:ext cx="4500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>                                                </a:t>
            </a:r>
          </a:p>
        </p:txBody>
      </p:sp>
      <p:sp>
        <p:nvSpPr>
          <p:cNvPr id="21507" name="Прямоугольник 2"/>
          <p:cNvSpPr>
            <a:spLocks noChangeArrowheads="1"/>
          </p:cNvSpPr>
          <p:nvPr/>
        </p:nvSpPr>
        <p:spPr bwMode="auto">
          <a:xfrm>
            <a:off x="1000125" y="928688"/>
            <a:ext cx="557212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>Я верю, что образование, обучение ребенка  должно начинаться с</a:t>
            </a:r>
            <a:r>
              <a:rPr lang="en-US">
                <a:solidFill>
                  <a:srgbClr val="320C9C"/>
                </a:solidFill>
                <a:latin typeface="Calibri" pitchFamily="34" charset="0"/>
              </a:rPr>
              <a:t> </a:t>
            </a:r>
            <a:r>
              <a:rPr lang="ru-RU" b="1" i="1" u="sng">
                <a:solidFill>
                  <a:srgbClr val="320C9C"/>
                </a:solidFill>
                <a:latin typeface="Calibri" pitchFamily="34" charset="0"/>
              </a:rPr>
              <a:t>психологического</a:t>
            </a:r>
            <a:r>
              <a:rPr lang="ru-RU">
                <a:solidFill>
                  <a:srgbClr val="320C9C"/>
                </a:solidFill>
                <a:latin typeface="Calibri" pitchFamily="34" charset="0"/>
              </a:rPr>
              <a:t> понимания его возможностей, его интересов и привычек. Сегодня общество так быстро меняется, следователь учитель  не может подготовить ребенка к какому –то определенному набору условий. Подготовить ребенка к будущему  -это значит научить его владеть собой. Чтобы он сумел полностью и быстро использовать все свои способности, чтобы его глаза, руки и уши стали инструментами, готовыми к действию, чтобы его суждения основывались на понимании условий, в которых ему придётся жить и работать. Я с  огромным желанием вхожу в класс ко второклашкам, используя технологии раннего обучения иностранному языку. И пусть они воспринимают его неосознанно, но я вижу как с моей помощью у них формируются привычки, развиваются чувства, эмоции, способности понять и принять всё лучшее из интеллектуального и духовного наследия</a:t>
            </a:r>
            <a:r>
              <a:rPr lang="en-US">
                <a:solidFill>
                  <a:srgbClr val="320C9C"/>
                </a:solidFill>
                <a:latin typeface="Calibri" pitchFamily="34" charset="0"/>
              </a:rPr>
              <a:t>. </a:t>
            </a:r>
            <a:r>
              <a:rPr lang="ru-RU" b="1" i="1" u="sng">
                <a:solidFill>
                  <a:srgbClr val="320C9C"/>
                </a:solidFill>
                <a:latin typeface="Calibri" pitchFamily="34" charset="0"/>
              </a:rPr>
              <a:t>Знать психологию души ребенка –</a:t>
            </a:r>
            <a:r>
              <a:rPr lang="ru-RU">
                <a:solidFill>
                  <a:srgbClr val="320C9C"/>
                </a:solidFill>
                <a:latin typeface="Calibri" pitchFamily="34" charset="0"/>
              </a:rPr>
              <a:t>вот во что я верую.</a:t>
            </a:r>
          </a:p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> </a:t>
            </a:r>
          </a:p>
        </p:txBody>
      </p:sp>
      <p:pic>
        <p:nvPicPr>
          <p:cNvPr id="21508" name="Picture 4" descr="Анимационные картинки и аватары - Линии - Блестящие картинки и аватары, Анимационные картинки и аватары.Скачать анимации,анимац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214313"/>
            <a:ext cx="43576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WAP.MMS.MTS.R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1071563"/>
            <a:ext cx="3000375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7"/>
          <p:cNvSpPr>
            <a:spLocks noChangeArrowheads="1"/>
          </p:cNvSpPr>
          <p:nvPr/>
        </p:nvSpPr>
        <p:spPr bwMode="auto">
          <a:xfrm>
            <a:off x="1143000" y="357188"/>
            <a:ext cx="771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>                                                </a:t>
            </a:r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928688" y="214313"/>
            <a:ext cx="77866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ru-RU" sz="2000" b="1">
                <a:solidFill>
                  <a:srgbClr val="320C9C"/>
                </a:solidFill>
                <a:latin typeface="Calibri" pitchFamily="34" charset="0"/>
              </a:rPr>
              <a:t>Моя система воспитания </a:t>
            </a:r>
            <a:r>
              <a:rPr lang="ru-RU">
                <a:solidFill>
                  <a:srgbClr val="320C9C"/>
                </a:solidFill>
                <a:latin typeface="Calibri" pitchFamily="34" charset="0"/>
              </a:rPr>
              <a:t>начинается с того, что я сначала чётко представляю себе, чего же я хочу добиться от детей на данном этапе времени, каким я хочу увидеть их в конце года, чего я могу изменить и чего ни в коем случае не должна делать.</a:t>
            </a:r>
            <a:br>
              <a:rPr lang="ru-RU">
                <a:solidFill>
                  <a:srgbClr val="320C9C"/>
                </a:solidFill>
                <a:latin typeface="Calibri" pitchFamily="34" charset="0"/>
              </a:rPr>
            </a:br>
            <a:r>
              <a:rPr lang="ru-RU">
                <a:solidFill>
                  <a:srgbClr val="320C9C"/>
                </a:solidFill>
                <a:latin typeface="Calibri" pitchFamily="34" charset="0"/>
              </a:rPr>
              <a:t>Урок английского языка, на мой взгляд, вносит весомый вклад в решение этой насущной образовательной задачи. На уроках я стараюсь сделать «скучные грамматические правила» увлекательными, преподнести новый лексический материал в интересной и неожиданной форме. В учебном процессе я широко использую современные компьютерные и проектные технологии, которые позволяют превратить рутинный, «знаниевый» урок в активную, творческую деятельность учащихся. Для этого я разрабатываю презентации по грамматике и лексике английского языка, использую интерактивные задания. В рамках проектной деятельности ребята учатся самостоятельно добывать необходимый материал, с удовольствием разрабатывают творческие и исследовательские мультимедийные учебные проекты, выступают с ними на уроках и конференциях, учатся отстаивать свою точку зрения, развивая в себе одновременно и презентационные качества, и коммуникативные умения и навыки. В будущем это позволит им без проблем общаться на международном уровне, правильно выражать свои мысли.</a:t>
            </a:r>
          </a:p>
          <a:p>
            <a:r>
              <a:rPr lang="ru-RU">
                <a:solidFill>
                  <a:srgbClr val="320C9C"/>
                </a:solidFill>
                <a:latin typeface="Calibri" pitchFamily="34" charset="0"/>
              </a:rPr>
              <a:t/>
            </a:r>
            <a:br>
              <a:rPr lang="ru-RU">
                <a:solidFill>
                  <a:srgbClr val="320C9C"/>
                </a:solidFill>
                <a:latin typeface="Calibri" pitchFamily="34" charset="0"/>
              </a:rPr>
            </a:br>
            <a:endParaRPr lang="ru-RU">
              <a:solidFill>
                <a:srgbClr val="320C9C"/>
              </a:solidFill>
              <a:latin typeface="Calibri" pitchFamily="34" charset="0"/>
            </a:endParaRPr>
          </a:p>
        </p:txBody>
      </p:sp>
      <p:pic>
        <p:nvPicPr>
          <p:cNvPr id="23556" name="Picture 4" descr="GIF анимация, Анимашки, картинка 777282.gif / Превью / GIF анимация / Картинки, не связанные с регионом / Фотографии. Картинки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5500688"/>
            <a:ext cx="528637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9438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Основные интерактивные  подходы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63" y="928688"/>
            <a:ext cx="7143750" cy="4708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4822EA"/>
                </a:solidFill>
                <a:latin typeface="+mj-lt"/>
              </a:rPr>
              <a:t>1.</a:t>
            </a:r>
            <a:r>
              <a:rPr lang="ru-RU" sz="2000" b="1" i="1" dirty="0">
                <a:solidFill>
                  <a:srgbClr val="4822EA"/>
                </a:solidFill>
                <a:latin typeface="+mj-lt"/>
              </a:rPr>
              <a:t>Творческие задания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4822EA"/>
                </a:solidFill>
                <a:latin typeface="+mj-lt"/>
              </a:rPr>
              <a:t>2.</a:t>
            </a:r>
            <a:r>
              <a:rPr lang="ru-RU" sz="2000" b="1" i="1" dirty="0">
                <a:solidFill>
                  <a:srgbClr val="4822EA"/>
                </a:solidFill>
                <a:latin typeface="+mj-lt"/>
              </a:rPr>
              <a:t>Работа в малых группах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4822EA"/>
                </a:solidFill>
                <a:latin typeface="+mj-lt"/>
              </a:rPr>
              <a:t>3.</a:t>
            </a:r>
            <a:r>
              <a:rPr lang="ru-RU" sz="2000" b="1" i="1" dirty="0">
                <a:solidFill>
                  <a:srgbClr val="4822EA"/>
                </a:solidFill>
                <a:latin typeface="+mj-lt"/>
              </a:rPr>
              <a:t>Обучающие игры</a:t>
            </a:r>
            <a:endParaRPr lang="ru-RU" sz="2000" dirty="0">
              <a:solidFill>
                <a:srgbClr val="4822EA"/>
              </a:solidFill>
              <a:latin typeface="+mj-lt"/>
            </a:endParaRPr>
          </a:p>
          <a:p>
            <a:pPr indent="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Ролевые игры и имитации</a:t>
            </a:r>
          </a:p>
          <a:p>
            <a:pPr indent="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Деловые игры и моделирование</a:t>
            </a:r>
          </a:p>
          <a:p>
            <a:pPr indent="1778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Образовательные игры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4822EA"/>
                </a:solidFill>
                <a:latin typeface="+mj-lt"/>
              </a:rPr>
              <a:t>4.Использование общественных ресурсов</a:t>
            </a:r>
            <a:endParaRPr lang="ru-RU" sz="2000" dirty="0">
              <a:solidFill>
                <a:srgbClr val="4822EA"/>
              </a:solidFill>
              <a:latin typeface="+mj-lt"/>
            </a:endParaRPr>
          </a:p>
          <a:p>
            <a:pPr indent="31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Приглашение специалиста</a:t>
            </a:r>
          </a:p>
          <a:p>
            <a:pPr indent="31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Экскурсии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4822EA"/>
                </a:solidFill>
                <a:latin typeface="+mj-lt"/>
              </a:rPr>
              <a:t>5. Социальные проекты и другие внеаудиторные методы обучения</a:t>
            </a:r>
            <a:endParaRPr lang="ru-RU" sz="2000" dirty="0">
              <a:solidFill>
                <a:srgbClr val="4822EA"/>
              </a:solidFill>
              <a:latin typeface="+mj-lt"/>
            </a:endParaRPr>
          </a:p>
          <a:p>
            <a:pPr indent="-587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Социальные проекты</a:t>
            </a:r>
          </a:p>
          <a:p>
            <a:pPr indent="-587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Соревнования</a:t>
            </a:r>
          </a:p>
          <a:p>
            <a:pPr indent="-587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Радио и газеты</a:t>
            </a:r>
          </a:p>
          <a:p>
            <a:pPr indent="-587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4822EA"/>
                </a:solidFill>
                <a:latin typeface="+mj-lt"/>
              </a:rPr>
              <a:t>Фильмы, спектакли, выставки, представления, песни и сказки</a:t>
            </a:r>
          </a:p>
        </p:txBody>
      </p:sp>
      <p:pic>
        <p:nvPicPr>
          <p:cNvPr id="24580" name="Picture 2" descr="Дневник Юрив : LiveInternet - Российский Сервис Онлайн-Дневн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2071688"/>
            <a:ext cx="16430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анимация букет цветов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857250"/>
            <a:ext cx="1304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каллы букет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4875" y="3786188"/>
            <a:ext cx="17383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9009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Из опыта моей педагогической деятельности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785813" y="1428750"/>
            <a:ext cx="7900987" cy="46974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>
                <a:solidFill>
                  <a:srgbClr val="320C9C"/>
                </a:solidFill>
              </a:rPr>
              <a:t>    </a:t>
            </a:r>
            <a:r>
              <a:rPr lang="ru-RU" sz="2800" smtClean="0">
                <a:solidFill>
                  <a:srgbClr val="320C9C"/>
                </a:solidFill>
              </a:rPr>
              <a:t>Участие в педагогических конкурсах для меня - не цель, а скорее средство проверить себя, подняться на еще одну ступеньку в собственном развитии, да просто пообщаться с коллегами. А с детьми мы любим участвовать во всевозможных олимпиадах</a:t>
            </a:r>
            <a:r>
              <a:rPr lang="en-US" sz="2800" smtClean="0">
                <a:solidFill>
                  <a:srgbClr val="320C9C"/>
                </a:solidFill>
              </a:rPr>
              <a:t>.</a:t>
            </a:r>
            <a:r>
              <a:rPr lang="ru-RU" sz="2800" smtClean="0">
                <a:solidFill>
                  <a:srgbClr val="320C9C"/>
                </a:solidFill>
              </a:rPr>
              <a:t>Это повышает их интерес и мотивацию к изучению английского языка</a:t>
            </a:r>
            <a:r>
              <a:rPr lang="en-US" sz="2800" smtClean="0">
                <a:solidFill>
                  <a:srgbClr val="320C9C"/>
                </a:solidFill>
              </a:rPr>
              <a:t>.</a:t>
            </a:r>
          </a:p>
        </p:txBody>
      </p:sp>
      <p:pic>
        <p:nvPicPr>
          <p:cNvPr id="25604" name="Picture 2" descr="Отзывы на стихи, современная литератур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643438"/>
            <a:ext cx="57864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стих ко дню учите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857250"/>
            <a:ext cx="51911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8" descr="Корзины с цветами Анимаци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428625"/>
            <a:ext cx="18288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2" descr="Плейкаст &quot;СПАСИБО ВАМ,МОИ ДРУЗЬЯ!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5214938"/>
            <a:ext cx="56435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Участие во Всероссийских и международных олимпиадах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88" y="1357313"/>
            <a:ext cx="7643812" cy="51435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    1.Альбус(г.Калининград),2012г.                                                             2.Мультитест(г.Калининград),2013г.                                                  3.Олимпус Зимняя сессия(г.Калининград),2013г.                            4.Олимпус Весенняя сессия(г.Калининград),2013г.                       5.Олимпус Осенняя сессия(г.Калининград),2012г.                       6.Международный конкурс-игра «Английский Лев»(Центр 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Снейл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г.Омск),март 2013г.                                                                    7.Всероссийская олимпиада для младших школьников по английскому языку(г.Бийск),2012г.                                              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      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8.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III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Всероссийская предметная олимпиада(г.Бийск),2013г.      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9.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IV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Всероссийская предметная олимпиада(г.Бийск),2014г. 10.Международный конкурс-игра «Лев»(Центр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Снейл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г.Омск), март 2014г.                                                                                                          11.Игровой конкурс «Британский Бульдог»(Центр Продуктивного Обучения),ноябрь 2013г.                                                                                12.Олимпус  Осенняя сессия(г.Калининград),2013г.                                    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3.Олимпусик(г.Калининград),январь 2014 г.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14.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Олимпус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Зимняя сессия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Калининград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),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февраль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2014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г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6628" name="AutoShape 2" descr="Разделители. Обсуждение на LiveInternet - Российский Сервис Онлайн-Днев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6629" name="Picture 7" descr="блестящая картинка букет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88" y="882650"/>
            <a:ext cx="211931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928688" y="0"/>
            <a:ext cx="7858125" cy="1082675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0000"/>
                </a:solidFill>
              </a:rPr>
              <a:t>Сведения о повышении квалификации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785813" y="857250"/>
            <a:ext cx="7900987" cy="5268913"/>
          </a:xfrm>
        </p:spPr>
        <p:txBody>
          <a:bodyPr/>
          <a:lstStyle/>
          <a:p>
            <a:pPr eaLnBrk="1" hangingPunct="1"/>
            <a:r>
              <a:rPr lang="ru-RU" sz="1800" u="sng" smtClean="0">
                <a:solidFill>
                  <a:srgbClr val="320C9C"/>
                </a:solidFill>
              </a:rPr>
              <a:t>1.Курсы по теме </a:t>
            </a:r>
            <a:r>
              <a:rPr lang="ru-RU" sz="1800" smtClean="0">
                <a:solidFill>
                  <a:srgbClr val="320C9C"/>
                </a:solidFill>
              </a:rPr>
              <a:t>«Обеспечение качества образовательных достижений учащихся по иностранному языку в условиях реализации государственных стандартов нового поколения».(144 Ч.)Тамбовский областной ИПКРО с 25.03.2013 по 25.06.2013.                                                                                </a:t>
            </a:r>
            <a:r>
              <a:rPr lang="ru-RU" sz="1800" u="sng" smtClean="0">
                <a:solidFill>
                  <a:srgbClr val="320C9C"/>
                </a:solidFill>
              </a:rPr>
              <a:t>2.Курсы по теме </a:t>
            </a:r>
            <a:r>
              <a:rPr lang="ru-RU" sz="1800" smtClean="0">
                <a:solidFill>
                  <a:srgbClr val="320C9C"/>
                </a:solidFill>
              </a:rPr>
              <a:t>«Инновационные образовательные технологии в преподавании предмета как средство достижения нового образовательного результата.»(72 ч.) Тамбовский областной  ИПКРО с 15.042013 по 08.05.2013.                                                              </a:t>
            </a:r>
            <a:r>
              <a:rPr lang="ru-RU" sz="1800" u="sng" smtClean="0">
                <a:solidFill>
                  <a:srgbClr val="320C9C"/>
                </a:solidFill>
              </a:rPr>
              <a:t>3.Дистанционные курсы по теме </a:t>
            </a:r>
            <a:r>
              <a:rPr lang="ru-RU" sz="1800" smtClean="0">
                <a:solidFill>
                  <a:srgbClr val="320C9C"/>
                </a:solidFill>
              </a:rPr>
              <a:t>«Стратегия речевого поведения в анлгоязычной среде»(72 ч.)Педагогический университет «Первое сентября»,г.Москва с 01.01.2014 по 01.09.2014.                                                                                                                                     </a:t>
            </a:r>
            <a:r>
              <a:rPr lang="ru-RU" sz="1800" u="sng" smtClean="0">
                <a:solidFill>
                  <a:srgbClr val="320C9C"/>
                </a:solidFill>
              </a:rPr>
              <a:t>4.Модульный курс по теме </a:t>
            </a:r>
            <a:r>
              <a:rPr lang="ru-RU" sz="1800" smtClean="0">
                <a:solidFill>
                  <a:srgbClr val="320C9C"/>
                </a:solidFill>
              </a:rPr>
              <a:t>«Наследственность и  воспитание, или Что  влияет на развитие ребёнка»(6 ч.)Педагогический университет «Первое сентября»,г.Москва,08.03.2014.                                                                                                  </a:t>
            </a:r>
            <a:r>
              <a:rPr lang="ru-RU" sz="1800" u="sng" smtClean="0">
                <a:solidFill>
                  <a:srgbClr val="320C9C"/>
                </a:solidFill>
              </a:rPr>
              <a:t>5.Модульный курс по теме  </a:t>
            </a:r>
            <a:r>
              <a:rPr lang="ru-RU" sz="1800" smtClean="0">
                <a:solidFill>
                  <a:srgbClr val="320C9C"/>
                </a:solidFill>
              </a:rPr>
              <a:t>« Непоседы, или Как помочь  гиперактивным  детям».(6.Ч.)Педагогический университет «Первое сентября»,г.Москва,30.03.2014.                                                                                    </a:t>
            </a:r>
            <a:r>
              <a:rPr lang="ru-RU" sz="1800" u="sng" smtClean="0">
                <a:solidFill>
                  <a:srgbClr val="320C9C"/>
                </a:solidFill>
              </a:rPr>
              <a:t>6.Школа веб-тьюторов(36 ч.).Портал 4портфолио.ру,август 2014 г.</a:t>
            </a:r>
          </a:p>
        </p:txBody>
      </p:sp>
      <p:pic>
        <p:nvPicPr>
          <p:cNvPr id="28676" name="Picture 10" descr="линеечки разделители самые красивые. KitaClub - лучший портал для девочек!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5786438"/>
            <a:ext cx="5715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857250" y="500063"/>
            <a:ext cx="7143750" cy="928687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Участие в профессиональных и творческих педагогических конкурсах</a:t>
            </a:r>
          </a:p>
        </p:txBody>
      </p:sp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1285875" y="1928813"/>
            <a:ext cx="692943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1.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Международный конкурс видеороликов о школьной  жизни, март 2014 года- 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Участник.                                                                                            </a:t>
            </a:r>
            <a:r>
              <a:rPr lang="en-US">
                <a:solidFill>
                  <a:srgbClr val="002060"/>
                </a:solidFill>
                <a:latin typeface="Calibri" pitchFamily="34" charset="0"/>
              </a:rPr>
              <a:t>2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.Всероссийский конкурс «Презентация к уроку» 2012-2013 уч.год (Всероссийский фестиваль педагогических идей «Открытый урок»)-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Лауреат.                                                                            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      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             </a:t>
            </a:r>
            <a:r>
              <a:rPr lang="en-US">
                <a:solidFill>
                  <a:srgbClr val="002060"/>
                </a:solidFill>
                <a:latin typeface="Calibri" pitchFamily="34" charset="0"/>
              </a:rPr>
              <a:t>3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.Конкурс «Презентация к уроку»2013-2014 уч.год (Всероссийский фестиваль педагогических идей «Открытый урок»)-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Лауреат.                                                                                           </a:t>
            </a:r>
            <a:r>
              <a:rPr lang="en-US">
                <a:solidFill>
                  <a:srgbClr val="002060"/>
                </a:solidFill>
                <a:latin typeface="Calibri" pitchFamily="34" charset="0"/>
              </a:rPr>
              <a:t>4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.</a:t>
            </a:r>
            <a:r>
              <a:rPr lang="en-US">
                <a:solidFill>
                  <a:srgbClr val="002060"/>
                </a:solidFill>
                <a:latin typeface="Calibri" pitchFamily="34" charset="0"/>
              </a:rPr>
              <a:t>I 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Международный конкурс методических разработок «Инновации педагогики-2014»-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Участник.                                                                              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5.Международная дистанционная олимпиада по английскому языку</a:t>
            </a:r>
            <a:r>
              <a:rPr lang="en-US">
                <a:solidFill>
                  <a:srgbClr val="002060"/>
                </a:solidFill>
                <a:latin typeface="Calibri" pitchFamily="34" charset="0"/>
              </a:rPr>
              <a:t>”Modern Literature”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,март 2014  года.- 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Лауреат                                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6.Международный конкурс «Лучший веб-портфолио в социальной сети 4</a:t>
            </a:r>
            <a:r>
              <a:rPr lang="en-US">
                <a:solidFill>
                  <a:srgbClr val="002060"/>
                </a:solidFill>
                <a:latin typeface="Calibri" pitchFamily="34" charset="0"/>
              </a:rPr>
              <a:t>portfolio.ru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»,октябрь 2014 года-</a:t>
            </a: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Участник</a:t>
            </a:r>
            <a:r>
              <a:rPr lang="ru-RU" sz="200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30724" name="Picture 2" descr="Линеечки разделители. KitaClub - лучший портал для девочек!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0" y="785813"/>
            <a:ext cx="17145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http://best-gif.narod.ru/images/dekor21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5643563"/>
            <a:ext cx="51339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274638"/>
            <a:ext cx="7929562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Наградные материалы за участие в профессиональных и творческих педагогических конкурсах</a:t>
            </a:r>
            <a:endParaRPr lang="ru-RU" sz="4000" dirty="0">
              <a:solidFill>
                <a:srgbClr val="FF0000"/>
              </a:solidFill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6929438" y="1857375"/>
          <a:ext cx="1524000" cy="2071688"/>
        </p:xfrm>
        <a:graphic>
          <a:graphicData uri="http://schemas.openxmlformats.org/presentationml/2006/ole">
            <p:oleObj spid="_x0000_s2050" name="Document" r:id="rId4" imgW="7649632" imgH="10834533" progId="Word.Document.8">
              <p:embed/>
            </p:oleObj>
          </a:graphicData>
        </a:graphic>
      </p:graphicFrame>
      <p:pic>
        <p:nvPicPr>
          <p:cNvPr id="2053" name="Picture 4" descr="C:\Documents and Settings\user\Рабочий стол\Грамоты00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00188" y="4357688"/>
            <a:ext cx="1660525" cy="2214562"/>
          </a:xfrm>
        </p:spPr>
      </p:pic>
      <p:pic>
        <p:nvPicPr>
          <p:cNvPr id="2054" name="Picture 4" descr="C:\Documents and Settings\user\Рабочий стол\мои дипломы\Дипломы и сертификаты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9713" y="2000250"/>
            <a:ext cx="15621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C:\Documents and Settings\user\Рабочий стол\мои дипломы\Дипломы и сертификаты0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38" y="4429125"/>
            <a:ext cx="1608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C:\Documents and Settings\user\Мои документы\сохранение\полезный материал для моей аттестации\мои дипломы\Троянова сертификат участникаА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63" y="3429000"/>
            <a:ext cx="207168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" descr="Разделители для обращалок на я.ру- я.ру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88" y="1785938"/>
            <a:ext cx="350043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186737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Публикации в сети Интернет</a:t>
            </a:r>
          </a:p>
        </p:txBody>
      </p:sp>
      <p:pic>
        <p:nvPicPr>
          <p:cNvPr id="3077" name="Picture 2" descr="C:\Documents and Settings\user\Рабочий стол\Троянова Светлана Павловна Публикация материал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86563" y="1785938"/>
            <a:ext cx="1520825" cy="2119312"/>
          </a:xfrm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4071938" y="1785938"/>
          <a:ext cx="1660525" cy="2214562"/>
        </p:xfrm>
        <a:graphic>
          <a:graphicData uri="http://schemas.openxmlformats.org/presentationml/2006/ole">
            <p:oleObj spid="_x0000_s3074" name="Acrobat Document" r:id="rId5" imgW="4000500" imgH="5667275" progId="AcroExch.Document.11">
              <p:embed/>
            </p:oleObj>
          </a:graphicData>
        </a:graphic>
      </p:graphicFrame>
      <p:pic>
        <p:nvPicPr>
          <p:cNvPr id="3078" name="Picture 4" descr="C:\Documents and Settings\user\Рабочий стол\Грамоты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88" y="1785938"/>
            <a:ext cx="16605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5" descr="C:\Documents and Settings\user\Рабочий стол\doc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3675" y="4286250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6" descr="C:\Documents and Settings\user\Рабочий стол\edukon_svid_1903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4243388"/>
            <a:ext cx="15557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7" descr="C:\Documents and Settings\user\Рабочий стол\format_A5_document_2486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5" y="4243388"/>
            <a:ext cx="15954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5" descr="разделители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75" y="857250"/>
            <a:ext cx="3810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857250" y="0"/>
            <a:ext cx="8072438" cy="1214438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Публикации в сети Интернет</a:t>
            </a:r>
          </a:p>
        </p:txBody>
      </p:sp>
      <p:pic>
        <p:nvPicPr>
          <p:cNvPr id="31747" name="Picture 2" descr="C:\Documents and Settings\user\Рабочий стол\мои дипломы\Дипломы и сертификаты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14750" y="3071813"/>
            <a:ext cx="2571750" cy="3495675"/>
          </a:xfrm>
        </p:spPr>
      </p:pic>
      <p:pic>
        <p:nvPicPr>
          <p:cNvPr id="31748" name="Picture 3" descr="C:\Documents and Settings\user\Рабочий стол\мои дипломы\Дипломы и сертификаты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166813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Documents and Settings\user\Рабочий стол\мои дипломы\Дипломы и сертификаты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3857625"/>
            <a:ext cx="19462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 descr="C:\Documents and Settings\user\Рабочий стол\мои дипломы\Дипломы и сертификаты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00" y="1214438"/>
            <a:ext cx="1801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C:\Documents and Settings\user\Рабочий стол\мои дипломы\Дипломы и сертификаты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3929063"/>
            <a:ext cx="1928812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разделитель графи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1214438"/>
            <a:ext cx="28575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Награды и благодарственные письма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2771" name="Picture 3" descr="C:\Documents and Settings\user\Рабочий стол\Грамоты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5875" y="2000250"/>
            <a:ext cx="1857375" cy="2816225"/>
          </a:xfrm>
        </p:spPr>
      </p:pic>
      <p:pic>
        <p:nvPicPr>
          <p:cNvPr id="32772" name="Picture 3" descr="C:\Documents and Settings\user\Рабочий стол\мои дипломы\Дипломы и сертификаты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2000250"/>
            <a:ext cx="18843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 descr="C:\Documents and Settings\user\Рабочий стол\Грамоты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2000250"/>
            <a:ext cx="19827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 descr="узор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25" y="5500688"/>
            <a:ext cx="57864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274638"/>
            <a:ext cx="761523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Награды  за ИКТ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ru-RU" dirty="0" smtClean="0">
                <a:solidFill>
                  <a:srgbClr val="FF0000"/>
                </a:solidFill>
              </a:rPr>
              <a:t>компетентность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6929438" y="3286125"/>
          <a:ext cx="1839912" cy="2603500"/>
        </p:xfrm>
        <a:graphic>
          <a:graphicData uri="http://schemas.openxmlformats.org/presentationml/2006/ole">
            <p:oleObj spid="_x0000_s4098" name="Acrobat Document" r:id="rId4" imgW="5667275" imgH="8019849" progId="AcroExch.Document.11">
              <p:embed/>
            </p:oleObj>
          </a:graphicData>
        </a:graphic>
      </p:graphicFrame>
      <p:pic>
        <p:nvPicPr>
          <p:cNvPr id="4101" name="Picture 2" descr="C:\Documents and Settings\user\Мои документы\сохранение\полезный материал для моей аттестации\мои дипломы\Троянова А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2714625"/>
            <a:ext cx="223043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3" descr="C:\Documents and Settings\user\Мои документы\сохранение\полезный материал для моей аттестации\мои дипломы\Дипломы и сертификаты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3214688"/>
            <a:ext cx="19415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http://mirgif.com/razdeliteli/razdelitel_9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1143000"/>
            <a:ext cx="45910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357188"/>
            <a:ext cx="7586662" cy="17859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Классное руководство</a:t>
            </a:r>
            <a:r>
              <a:rPr lang="en-US" sz="4000" dirty="0" smtClean="0">
                <a:solidFill>
                  <a:srgbClr val="FF0000"/>
                </a:solidFill>
              </a:rPr>
              <a:t>              </a:t>
            </a:r>
            <a:r>
              <a:rPr lang="ru-RU" sz="4000" dirty="0" smtClean="0">
                <a:solidFill>
                  <a:srgbClr val="FF0000"/>
                </a:solidFill>
              </a:rPr>
              <a:t>             </a:t>
            </a:r>
            <a:r>
              <a:rPr lang="ru-RU" sz="2800" dirty="0" smtClean="0">
                <a:solidFill>
                  <a:srgbClr val="7030A0"/>
                </a:solidFill>
              </a:rPr>
              <a:t>Обожаю свой любимый </a:t>
            </a:r>
            <a:r>
              <a:rPr lang="en-US" sz="2800" dirty="0" smtClean="0">
                <a:solidFill>
                  <a:srgbClr val="7030A0"/>
                </a:solidFill>
              </a:rPr>
              <a:t>8</a:t>
            </a:r>
            <a:r>
              <a:rPr lang="ru-RU" sz="2800" dirty="0" smtClean="0">
                <a:solidFill>
                  <a:srgbClr val="7030A0"/>
                </a:solidFill>
              </a:rPr>
              <a:t> класс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ru-RU" sz="2800" dirty="0" smtClean="0">
                <a:solidFill>
                  <a:srgbClr val="7030A0"/>
                </a:solidFill>
              </a:rPr>
              <a:t>Ребята с удовольствием участвуют в различных мероприятиях и выступают на праздниках и концертах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ru-RU" sz="2800" dirty="0" smtClean="0">
                <a:solidFill>
                  <a:srgbClr val="7030A0"/>
                </a:solidFill>
              </a:rPr>
              <a:t>Мои любимые ученики очень дружные и веселые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6627" name="Picture 2" descr="D:\фото\IMG_1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71744"/>
            <a:ext cx="4786346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9" descr="серебряный разделитель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2286000"/>
            <a:ext cx="70485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3" descr="украшение для дневника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0" y="5214938"/>
            <a:ext cx="64198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071563" y="357188"/>
            <a:ext cx="7586662" cy="1785937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7030A0"/>
                </a:solidFill>
              </a:rPr>
              <a:t>.</a:t>
            </a:r>
            <a:endParaRPr lang="ru-RU" sz="2800" smtClean="0">
              <a:solidFill>
                <a:srgbClr val="7030A0"/>
              </a:solidFill>
            </a:endParaRPr>
          </a:p>
        </p:txBody>
      </p:sp>
      <p:pic>
        <p:nvPicPr>
          <p:cNvPr id="34819" name="Picture 2" descr="стих ко дню учите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285750"/>
            <a:ext cx="5572125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корзина с цвета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3929063"/>
            <a:ext cx="2214563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 descr="Отзывы на стихи, современная литература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857250"/>
            <a:ext cx="2090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1143000"/>
            <a:ext cx="7758112" cy="4500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Визитная карточка               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«Сильным и опытным становится  педагог, который умеет анализировать свой труд…»                                                                  В.А.Сухомлинский</a:t>
            </a:r>
            <a:r>
              <a:rPr lang="ru-RU" sz="3100" dirty="0" smtClean="0">
                <a:solidFill>
                  <a:srgbClr val="C00000"/>
                </a:solidFill>
                <a:latin typeface="Georgia" pitchFamily="18" charset="0"/>
              </a:rPr>
              <a:t>.                       </a:t>
            </a:r>
            <a:br>
              <a:rPr lang="ru-RU" sz="31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Georgia" pitchFamily="18" charset="0"/>
              </a:rPr>
              <a:t>                     </a:t>
            </a:r>
            <a:r>
              <a:rPr lang="ru-RU" sz="2200" u="sng" dirty="0" err="1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Ф.И.О.</a:t>
            </a:r>
            <a:r>
              <a:rPr lang="ru-RU" sz="3100" dirty="0" err="1" smtClean="0">
                <a:solidFill>
                  <a:srgbClr val="C00000"/>
                </a:solidFill>
                <a:latin typeface="Georgia" pitchFamily="18" charset="0"/>
              </a:rPr>
              <a:t>-</a:t>
            </a:r>
            <a:r>
              <a:rPr lang="ru-RU" sz="2700" dirty="0" err="1" smtClean="0">
                <a:solidFill>
                  <a:srgbClr val="C00000"/>
                </a:solidFill>
                <a:latin typeface="Georgia" pitchFamily="18" charset="0"/>
              </a:rPr>
              <a:t>Троянова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 Светлана Павловна                          </a:t>
            </a:r>
            <a:r>
              <a:rPr lang="ru-RU" sz="2200" u="sng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Дата рождения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-15.10.70.                                       </a:t>
            </a:r>
            <a:r>
              <a:rPr lang="ru-RU" sz="2200" u="sng" dirty="0" err="1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образование</a:t>
            </a:r>
            <a:r>
              <a:rPr lang="ru-RU" sz="2700" dirty="0" err="1" smtClean="0">
                <a:solidFill>
                  <a:srgbClr val="C00000"/>
                </a:solidFill>
                <a:latin typeface="Georgia" pitchFamily="18" charset="0"/>
              </a:rPr>
              <a:t>-высшее,Тамбовский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 ордена «Знак Почёта» государственный педагогический институт, учитель английского языка,1993 .                   </a:t>
            </a:r>
            <a:r>
              <a:rPr lang="ru-RU" sz="2200" u="sng" dirty="0" smtClean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Занимаемая должность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-учитель английского языка первой квалификационной категории                    </a:t>
            </a:r>
            <a:r>
              <a:rPr lang="ru-RU" sz="2200" u="sng" dirty="0" smtClean="0">
                <a:solidFill>
                  <a:srgbClr val="002060"/>
                </a:solidFill>
                <a:latin typeface="Georgia" pitchFamily="18" charset="0"/>
              </a:rPr>
              <a:t>место </a:t>
            </a:r>
            <a:r>
              <a:rPr lang="ru-RU" sz="2200" u="sng" dirty="0" err="1" smtClean="0">
                <a:solidFill>
                  <a:srgbClr val="002060"/>
                </a:solidFill>
                <a:latin typeface="Georgia" pitchFamily="18" charset="0"/>
              </a:rPr>
              <a:t>работы</a:t>
            </a:r>
            <a:r>
              <a:rPr lang="ru-RU" sz="2700" dirty="0" err="1" smtClean="0">
                <a:solidFill>
                  <a:srgbClr val="C00000"/>
                </a:solidFill>
                <a:latin typeface="Georgia" pitchFamily="18" charset="0"/>
              </a:rPr>
              <a:t>-Сукмановский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 филиал МБОУ </a:t>
            </a:r>
            <a:r>
              <a:rPr lang="ru-RU" sz="2700" dirty="0" err="1" smtClean="0">
                <a:solidFill>
                  <a:srgbClr val="C00000"/>
                </a:solidFill>
                <a:latin typeface="Georgia" pitchFamily="18" charset="0"/>
              </a:rPr>
              <a:t>Шпикуловской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 СОШ </a:t>
            </a:r>
            <a:r>
              <a:rPr lang="ru-RU" sz="2700" dirty="0" err="1" smtClean="0">
                <a:solidFill>
                  <a:srgbClr val="C00000"/>
                </a:solidFill>
                <a:latin typeface="Georgia" pitchFamily="18" charset="0"/>
              </a:rPr>
              <a:t>Жердевского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 района Тамбовской области                                                         </a:t>
            </a:r>
            <a:r>
              <a:rPr lang="ru-RU" sz="2200" u="sng" dirty="0" smtClean="0">
                <a:solidFill>
                  <a:srgbClr val="002060"/>
                </a:solidFill>
                <a:latin typeface="Georgia" pitchFamily="18" charset="0"/>
              </a:rPr>
              <a:t>стаж работы</a:t>
            </a:r>
            <a:r>
              <a:rPr lang="ru-RU" sz="2700" dirty="0" smtClean="0">
                <a:solidFill>
                  <a:srgbClr val="C00000"/>
                </a:solidFill>
                <a:latin typeface="Georgia" pitchFamily="18" charset="0"/>
              </a:rPr>
              <a:t>-21 год</a:t>
            </a:r>
            <a:endParaRPr lang="ru-RU" sz="27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8195" name="Picture 2" descr="C:\Documents and Settings\user\Рабочий стол\фотограф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63" y="1285875"/>
            <a:ext cx="1571625" cy="1827213"/>
          </a:xfrm>
        </p:spPr>
      </p:pic>
      <p:pic>
        <p:nvPicPr>
          <p:cNvPr id="8196" name="Picture 6" descr="загогул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714500"/>
            <a:ext cx="50371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poem4you&quot;стих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85794"/>
            <a:ext cx="6215106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357188"/>
            <a:ext cx="83581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u="sng" dirty="0" smtClean="0">
                <a:solidFill>
                  <a:srgbClr val="FF0066"/>
                </a:solidFill>
                <a:latin typeface="Arial Narrow" pitchFamily="34" charset="0"/>
              </a:rPr>
              <a:t>Эссе:  "Моя педагогическая философия".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1214438" y="1143000"/>
            <a:ext cx="7358062" cy="2000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ru-RU" smtClean="0">
                <a:solidFill>
                  <a:srgbClr val="FF0000"/>
                </a:solidFill>
                <a:latin typeface="Arial Narrow" pitchFamily="34" charset="0"/>
              </a:rPr>
              <a:t>"Чтобы быть хорошим учителем, нужно любить то, что преподаешь, и любить тех, кому преподаешь".</a:t>
            </a: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1357313" y="3143250"/>
            <a:ext cx="7000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CC"/>
                </a:solidFill>
                <a:latin typeface="Calibri" pitchFamily="34" charset="0"/>
              </a:rPr>
              <a:t>         Почему  мне нравится работать в школе</a:t>
            </a:r>
            <a:r>
              <a:rPr lang="ru-RU" sz="2400">
                <a:solidFill>
                  <a:srgbClr val="0000CC"/>
                </a:solidFill>
                <a:latin typeface="Calibri" pitchFamily="34" charset="0"/>
              </a:rPr>
              <a:t>                                                                                </a:t>
            </a:r>
          </a:p>
          <a:p>
            <a:r>
              <a:rPr lang="ru-RU">
                <a:latin typeface="Calibri" pitchFamily="34" charset="0"/>
              </a:rPr>
              <a:t> </a:t>
            </a:r>
            <a:r>
              <a:rPr lang="ru-RU" sz="2000">
                <a:solidFill>
                  <a:srgbClr val="002060"/>
                </a:solidFill>
                <a:latin typeface="Arial Narrow" pitchFamily="34" charset="0"/>
              </a:rPr>
              <a:t>Школа – самая удивительная страна, где каждый день не похож на предыдущий, где каждый миг – это поиск чего-то нового, интересного, где нет времени скучать, ссориться и тратить время на пустое, где каждый ученик – это строитель будущего, а значит все жители этой страны в ответе за будущее.</a:t>
            </a:r>
          </a:p>
        </p:txBody>
      </p:sp>
      <p:pic>
        <p:nvPicPr>
          <p:cNvPr id="9221" name="Picture 2" descr="Анимированные изображения цветов, анимашки цветов Smayls.r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4929188"/>
            <a:ext cx="3643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Разделители для постов Записи в рубрике Разделители для постов Дневник Violeta : LiveInternet - Российский Сервис Онлайн-Дневн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214563"/>
            <a:ext cx="36290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>
          <a:xfrm>
            <a:off x="928688" y="0"/>
            <a:ext cx="7358062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Мой девиз учителя</a:t>
            </a:r>
            <a:r>
              <a:rPr lang="en-US" sz="4000" smtClean="0">
                <a:solidFill>
                  <a:srgbClr val="FF0000"/>
                </a:solidFill>
                <a:latin typeface="Baskerville Old Face" pitchFamily="18" charset="0"/>
                <a:ea typeface="Arial Unicode MS" pitchFamily="34" charset="-128"/>
                <a:cs typeface="Arial Unicode MS" pitchFamily="34" charset="-128"/>
              </a:rPr>
              <a:t>:</a:t>
            </a:r>
            <a:endParaRPr lang="ru-RU" sz="400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3" name="Содержимое 4"/>
          <p:cNvSpPr>
            <a:spLocks noGrp="1"/>
          </p:cNvSpPr>
          <p:nvPr>
            <p:ph idx="1"/>
          </p:nvPr>
        </p:nvSpPr>
        <p:spPr>
          <a:xfrm>
            <a:off x="1214438" y="1000125"/>
            <a:ext cx="7929562" cy="27860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7030A0"/>
                </a:solidFill>
              </a:rPr>
              <a:t>    </a:t>
            </a:r>
            <a:r>
              <a:rPr lang="ru-RU" smtClean="0">
                <a:solidFill>
                  <a:srgbClr val="7030A0"/>
                </a:solidFill>
              </a:rPr>
              <a:t>А мне и счастья большего не надо,</a:t>
            </a:r>
            <a:br>
              <a:rPr lang="ru-RU" smtClean="0">
                <a:solidFill>
                  <a:srgbClr val="7030A0"/>
                </a:solidFill>
              </a:rPr>
            </a:br>
            <a:r>
              <a:rPr lang="ru-RU" smtClean="0">
                <a:solidFill>
                  <a:srgbClr val="7030A0"/>
                </a:solidFill>
              </a:rPr>
              <a:t>Когда я вижу в их глазах сиянье!</a:t>
            </a:r>
            <a:br>
              <a:rPr lang="ru-RU" smtClean="0">
                <a:solidFill>
                  <a:srgbClr val="7030A0"/>
                </a:solidFill>
              </a:rPr>
            </a:br>
            <a:r>
              <a:rPr lang="ru-RU" smtClean="0">
                <a:solidFill>
                  <a:srgbClr val="7030A0"/>
                </a:solidFill>
              </a:rPr>
              <a:t>За труд учителя одна лишь есть награда – </a:t>
            </a:r>
            <a:br>
              <a:rPr lang="ru-RU" smtClean="0">
                <a:solidFill>
                  <a:srgbClr val="7030A0"/>
                </a:solidFill>
              </a:rPr>
            </a:br>
            <a:r>
              <a:rPr lang="ru-RU" smtClean="0">
                <a:solidFill>
                  <a:srgbClr val="7030A0"/>
                </a:solidFill>
              </a:rPr>
              <a:t>Ответный шаг – взаимопониманье.</a:t>
            </a:r>
          </a:p>
        </p:txBody>
      </p:sp>
      <p:pic>
        <p:nvPicPr>
          <p:cNvPr id="10244" name="Picture 6" descr="Каталог статей - Школьнику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3286125"/>
            <a:ext cx="3429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0001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Моя миссия учителя</a:t>
            </a:r>
            <a:r>
              <a:rPr lang="en-US" sz="4000" smtClean="0">
                <a:solidFill>
                  <a:srgbClr val="FF0000"/>
                </a:solidFill>
              </a:rPr>
              <a:t>:</a:t>
            </a:r>
            <a:endParaRPr lang="ru-RU" sz="4000" smtClean="0">
              <a:solidFill>
                <a:srgbClr val="FF0000"/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500188" y="928688"/>
            <a:ext cx="6715125" cy="51974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smtClean="0">
                <a:solidFill>
                  <a:srgbClr val="320C9C"/>
                </a:solidFill>
              </a:rPr>
              <a:t>     </a:t>
            </a:r>
            <a:r>
              <a:rPr lang="ru-RU" sz="2400" smtClean="0">
                <a:solidFill>
                  <a:srgbClr val="320C9C"/>
                </a:solidFill>
              </a:rPr>
              <a:t>Меня окружают единомышленники, профессионалы своего дела, и творческие, талантливые ученики. Работа учителя - это постоянный поиск, творчество, развитие. Чувствуешь свою нужность, видишь результат своих трудов. Занимаюсь любимым делом, чувствую себя «на своем месте».</a:t>
            </a:r>
          </a:p>
          <a:p>
            <a:pPr eaLnBrk="1" hangingPunct="1">
              <a:buFont typeface="Arial" charset="0"/>
              <a:buNone/>
            </a:pPr>
            <a:r>
              <a:rPr lang="en-US" sz="2400" b="1" smtClean="0">
                <a:solidFill>
                  <a:srgbClr val="320C9C"/>
                </a:solidFill>
              </a:rPr>
              <a:t>    </a:t>
            </a:r>
            <a:r>
              <a:rPr lang="ru-RU" sz="2400" b="1" smtClean="0">
                <a:solidFill>
                  <a:srgbClr val="320C9C"/>
                </a:solidFill>
              </a:rPr>
              <a:t> </a:t>
            </a:r>
            <a:r>
              <a:rPr lang="ru-RU" sz="2400" smtClean="0">
                <a:solidFill>
                  <a:srgbClr val="320C9C"/>
                </a:solidFill>
              </a:rPr>
              <a:t>Трансляция опыта, вдохновлять коллег на работу в инновационном режиме, вовлекать в творческую деятельность, повышать авторитет профессии учителя.</a:t>
            </a:r>
          </a:p>
          <a:p>
            <a:pPr eaLnBrk="1" hangingPunct="1"/>
            <a:endParaRPr lang="ru-RU" smtClean="0"/>
          </a:p>
        </p:txBody>
      </p:sp>
      <p:pic>
        <p:nvPicPr>
          <p:cNvPr id="11270" name="Picture 6" descr="Танец Записи в рубрике Танец Дневник Валентинка-голубка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214950"/>
            <a:ext cx="7286676" cy="146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75" y="285750"/>
            <a:ext cx="5500688" cy="6215063"/>
          </a:xfrm>
        </p:spPr>
        <p:txBody>
          <a:bodyPr rtlCol="0">
            <a:normAutofit fontScale="92500"/>
          </a:bodyPr>
          <a:lstStyle/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745B8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500" dirty="0" smtClean="0">
                <a:solidFill>
                  <a:srgbClr val="C745B8"/>
                </a:solidFill>
                <a:latin typeface="Arial" pitchFamily="34" charset="0"/>
                <a:cs typeface="Arial" pitchFamily="34" charset="0"/>
              </a:rPr>
              <a:t>Мое педагогическое кредо                            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стоит на трех китах: любовь к детям,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со-дружество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со-творчество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«удивляясь - удивляй, увлекаясь - увлекай». Мои педагогические аксиомы просты: если я хочу, чтобы ребенок любил мой предмет, я сама должна любить то, что преподаю, и тех, кому преподаю; если я хочу, чтобы ребенок любил учиться, я должна работать с ним в содружестве; если я хочу, чтобы ребенок проявлял инициативу, я должна его увлечь.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320C9C"/>
              </a:solidFill>
            </a:endParaRPr>
          </a:p>
        </p:txBody>
      </p:sp>
      <p:pic>
        <p:nvPicPr>
          <p:cNvPr id="12291" name="Picture 4" descr="Линеечки разделители. KitaClub - лучший портал для девочек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5905500"/>
            <a:ext cx="4286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анимация роз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9838" y="214313"/>
            <a:ext cx="28241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Настроение СУПЕР. Дарю его и ВАМ! Дневники худеющих Аим похудение - диеты и спорт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3357563"/>
            <a:ext cx="226218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357188"/>
            <a:ext cx="7929562" cy="5429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   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Моя основная цель - научить мыслить</a:t>
            </a: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 .           </a:t>
            </a:r>
            <a:r>
              <a:rPr lang="ru-RU" sz="2400" dirty="0" smtClean="0">
                <a:solidFill>
                  <a:srgbClr val="320C9C"/>
                </a:solidFill>
              </a:rPr>
              <a:t>А другие для меня второстепенны. Можно добавить задачи, вроде поиска информации, создания собственного продукта, развития памяти и пр.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C745B8"/>
                </a:solidFill>
              </a:rPr>
              <a:t>"Что-то в груди теснится: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Хочется разбежаться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И, словно большая птица,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В лазурное небо вжаться.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И в радуге искупаться,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И облаком утереться,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И без конца восхищаться,</a:t>
            </a:r>
            <a:br>
              <a:rPr lang="ru-RU" sz="2400" dirty="0" smtClean="0">
                <a:solidFill>
                  <a:srgbClr val="C745B8"/>
                </a:solidFill>
              </a:rPr>
            </a:br>
            <a:r>
              <a:rPr lang="ru-RU" sz="2400" dirty="0" smtClean="0">
                <a:solidFill>
                  <a:srgbClr val="C745B8"/>
                </a:solidFill>
              </a:rPr>
              <a:t>      Что есть этот мир Детства!"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3315" name="Picture 5" descr="Блестяшки Цветы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3357563"/>
            <a:ext cx="16430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Блестяшки Цветы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708150"/>
            <a:ext cx="1857375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Блестяшки Цветы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5500688"/>
            <a:ext cx="28575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5"/>
          <p:cNvSpPr>
            <a:spLocks noGrp="1"/>
          </p:cNvSpPr>
          <p:nvPr>
            <p:ph type="title"/>
          </p:nvPr>
        </p:nvSpPr>
        <p:spPr>
          <a:xfrm>
            <a:off x="1143000" y="571500"/>
            <a:ext cx="7286625" cy="3643313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/>
            </a:r>
            <a:br>
              <a:rPr lang="en-US" sz="3600" b="1" smtClean="0">
                <a:solidFill>
                  <a:srgbClr val="FF0000"/>
                </a:solidFill>
              </a:rPr>
            </a:br>
            <a:r>
              <a:rPr lang="en-US" sz="3600" b="1" smtClean="0">
                <a:solidFill>
                  <a:srgbClr val="FF0000"/>
                </a:solidFill>
              </a:rPr>
              <a:t/>
            </a:r>
            <a:br>
              <a:rPr lang="en-US" sz="3600" b="1" smtClean="0">
                <a:solidFill>
                  <a:srgbClr val="FF0000"/>
                </a:solidFill>
              </a:rPr>
            </a:br>
            <a:r>
              <a:rPr lang="ru-RU" sz="3600" b="1" smtClean="0">
                <a:solidFill>
                  <a:srgbClr val="FF0000"/>
                </a:solidFill>
              </a:rPr>
              <a:t>Учитель-это состояние души…</a:t>
            </a:r>
            <a:r>
              <a:rPr lang="ru-RU" sz="3600" smtClean="0">
                <a:solidFill>
                  <a:srgbClr val="FF0000"/>
                </a:solidFill>
              </a:rPr>
              <a:t/>
            </a:r>
            <a:br>
              <a:rPr lang="ru-RU" sz="3600" smtClean="0">
                <a:solidFill>
                  <a:srgbClr val="FF0000"/>
                </a:solidFill>
              </a:rPr>
            </a:br>
            <a:r>
              <a:rPr lang="ru-RU" sz="3600" smtClean="0">
                <a:solidFill>
                  <a:srgbClr val="FF0000"/>
                </a:solidFill>
              </a:rPr>
              <a:t> </a:t>
            </a:r>
            <a:br>
              <a:rPr lang="ru-RU" sz="3600" smtClean="0">
                <a:solidFill>
                  <a:srgbClr val="FF0000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Если учитель имеет только любовь к делу,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он будет хороший учитель.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Если учитель имеет только любовь к ученикам,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как отец, мать, он будет лучше того учителя,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который прочел все книги,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но не имеет любви ни к делу, ни к ученикам.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Если учитель соединяет в себе любовь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к делу и к ученикам, он совершенный учитель. </a:t>
            </a: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i="1" smtClean="0">
                <a:solidFill>
                  <a:srgbClr val="0000CC"/>
                </a:solidFill>
              </a:rPr>
              <a:t>( Л.Н.Толстой )</a:t>
            </a:r>
            <a:r>
              <a:rPr lang="ru-RU" sz="2400" smtClean="0">
                <a:solidFill>
                  <a:srgbClr val="0000CC"/>
                </a:solidFill>
              </a:rPr>
              <a:t> </a:t>
            </a:r>
            <a:br>
              <a:rPr lang="ru-RU" sz="2400" smtClean="0">
                <a:solidFill>
                  <a:srgbClr val="0000CC"/>
                </a:solidFill>
              </a:rPr>
            </a:br>
            <a:r>
              <a:rPr lang="ru-RU" sz="2400" smtClean="0">
                <a:solidFill>
                  <a:srgbClr val="0000CC"/>
                </a:solidFill>
              </a:rPr>
              <a:t/>
            </a:r>
            <a:br>
              <a:rPr lang="ru-RU" sz="2400" smtClean="0">
                <a:solidFill>
                  <a:srgbClr val="0000CC"/>
                </a:solidFill>
              </a:rPr>
            </a:br>
            <a:endParaRPr lang="ru-RU" sz="2400" smtClean="0">
              <a:solidFill>
                <a:srgbClr val="0000CC"/>
              </a:solidFill>
            </a:endParaRPr>
          </a:p>
        </p:txBody>
      </p:sp>
      <p:pic>
        <p:nvPicPr>
          <p:cNvPr id="49154" name="Picture 2" descr="Презентации - Учебная работа - Каталог файлов - annas2.ucoz.r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500570"/>
            <a:ext cx="3080701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3c46c4499b3b3935c6cbfea9b0386487a62022"/>
</p:tagLst>
</file>

<file path=ppt/theme/theme1.xml><?xml version="1.0" encoding="utf-8"?>
<a:theme xmlns:a="http://schemas.openxmlformats.org/drawingml/2006/main" name="autumn2_shabl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autumn2_shablon</Template>
  <TotalTime>1356</TotalTime>
  <Words>1150</Words>
  <Application>Microsoft Office PowerPoint</Application>
  <PresentationFormat>Экран (4:3)</PresentationFormat>
  <Paragraphs>70</Paragraphs>
  <Slides>30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autumn2_shablon</vt:lpstr>
      <vt:lpstr>Document</vt:lpstr>
      <vt:lpstr>Acrobat Document</vt:lpstr>
      <vt:lpstr>Педагогическое кредо</vt:lpstr>
      <vt:lpstr>Слайд 2</vt:lpstr>
      <vt:lpstr>Визитная карточка                     «Сильным и опытным становится  педагог, который умеет анализировать свой труд…»                                                                  В.А.Сухомлинский.                                              Ф.И.О.-Троянова Светлана Павловна                          Дата рождения-15.10.70.                                       образование-высшее,Тамбовский ордена «Знак Почёта» государственный педагогический институт, учитель английского языка,1993 .                   Занимаемая должность-учитель английского языка первой квалификационной категории                    место работы-Сукмановский филиал МБОУ Шпикуловской СОШ Жердевского района Тамбовской области                                                         стаж работы-21 год</vt:lpstr>
      <vt:lpstr>Эссе:  "Моя педагогическая философия". </vt:lpstr>
      <vt:lpstr>Мой девиз учителя:</vt:lpstr>
      <vt:lpstr>Моя миссия учителя:</vt:lpstr>
      <vt:lpstr>Слайд 7</vt:lpstr>
      <vt:lpstr>   Моя основная цель - научить мыслить .           А другие для меня второстепенны. Можно добавить задачи, вроде поиска информации, создания собственного продукта, развития памяти и пр.  "Что-то в груди теснится: Хочется разбежаться И, словно большая птица, В лазурное небо вжаться. И в радуге искупаться, И облаком утереться, И без конца восхищаться,       Что есть этот мир Детства!" </vt:lpstr>
      <vt:lpstr>  Учитель-это состояние души…   Если учитель имеет только любовь к делу,  он будет хороший учитель.  Если учитель имеет только любовь к ученикам,  как отец, мать, он будет лучше того учителя,  который прочел все книги,  но не имеет любви ни к делу, ни к ученикам.  Если учитель соединяет в себе любовь  к делу и к ученикам, он совершенный учитель.  ( Л.Н.Толстой ) 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Основные интерактивные  подходы </vt:lpstr>
      <vt:lpstr>Из опыта моей педагогической деятельности</vt:lpstr>
      <vt:lpstr>Участие во Всероссийских и международных олимпиадах</vt:lpstr>
      <vt:lpstr>Сведения о повышении квалификации</vt:lpstr>
      <vt:lpstr>Участие в профессиональных и творческих педагогических конкурсах</vt:lpstr>
      <vt:lpstr>Наградные материалы за участие в профессиональных и творческих педагогических конкурсах</vt:lpstr>
      <vt:lpstr>Публикации в сети Интернет</vt:lpstr>
      <vt:lpstr>Публикации в сети Интернет</vt:lpstr>
      <vt:lpstr>Награды и благодарственные письма</vt:lpstr>
      <vt:lpstr>Награды  за ИКТ-компетентность</vt:lpstr>
      <vt:lpstr>Классное руководство                           Обожаю свой любимый 8 класс.Ребята с удовольствием участвуют в различных мероприятиях и выступают на праздниках и концертах.Мои любимые ученики очень дружные и веселые.</vt:lpstr>
      <vt:lpstr>.</vt:lpstr>
      <vt:lpstr>Слайд 30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user</cp:lastModifiedBy>
  <cp:revision>233</cp:revision>
  <dcterms:created xsi:type="dcterms:W3CDTF">2014-06-15T11:12:14Z</dcterms:created>
  <dcterms:modified xsi:type="dcterms:W3CDTF">2014-10-14T13:15:53Z</dcterms:modified>
</cp:coreProperties>
</file>