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1"/>
  </p:sldMasterIdLst>
  <p:notesMasterIdLst>
    <p:notesMasterId r:id="rId9"/>
  </p:notesMasterIdLst>
  <p:sldIdLst>
    <p:sldId id="256" r:id="rId2"/>
    <p:sldId id="258" r:id="rId3"/>
    <p:sldId id="259" r:id="rId4"/>
    <p:sldId id="262" r:id="rId5"/>
    <p:sldId id="263" r:id="rId6"/>
    <p:sldId id="264" r:id="rId7"/>
    <p:sldId id="265"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60"/>
  </p:normalViewPr>
  <p:slideViewPr>
    <p:cSldViewPr snapToGrid="0">
      <p:cViewPr varScale="1">
        <p:scale>
          <a:sx n="70" d="100"/>
          <a:sy n="70" d="100"/>
        </p:scale>
        <p:origin x="74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22A00-3C3B-4453-BFC7-B58F327E248C}" type="datetimeFigureOut">
              <a:rPr lang="ru-RU" smtClean="0"/>
              <a:t>26.10.2016</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E18AA-A860-47EC-B81C-E9AA87B68831}" type="slidenum">
              <a:rPr lang="ru-RU" smtClean="0"/>
              <a:t>‹#›</a:t>
            </a:fld>
            <a:endParaRPr lang="ru-RU"/>
          </a:p>
        </p:txBody>
      </p:sp>
    </p:spTree>
    <p:extLst>
      <p:ext uri="{BB962C8B-B14F-4D97-AF65-F5344CB8AC3E}">
        <p14:creationId xmlns:p14="http://schemas.microsoft.com/office/powerpoint/2010/main" val="55814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84E18AA-A860-47EC-B81C-E9AA87B68831}" type="slidenum">
              <a:rPr lang="ru-RU" smtClean="0"/>
              <a:t>6</a:t>
            </a:fld>
            <a:endParaRPr lang="ru-RU"/>
          </a:p>
        </p:txBody>
      </p:sp>
    </p:spTree>
    <p:extLst>
      <p:ext uri="{BB962C8B-B14F-4D97-AF65-F5344CB8AC3E}">
        <p14:creationId xmlns:p14="http://schemas.microsoft.com/office/powerpoint/2010/main" val="2492560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BEE2A9D-20D7-465B-9251-423B4EBCB712}" type="datetimeFigureOut">
              <a:rPr lang="ru-RU" smtClean="0"/>
              <a:t>26.10.2016</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8C5D8BE7-6054-453A-B11B-CA4B6BCC1C83}"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9088760"/>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EE2A9D-20D7-465B-9251-423B4EBCB712}" type="datetimeFigureOut">
              <a:rPr lang="ru-RU" smtClean="0"/>
              <a:t>26.10.2016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5D8BE7-6054-453A-B11B-CA4B6BCC1C83}" type="slidenum">
              <a:rPr lang="ru-RU" smtClean="0"/>
              <a:t>‹#›</a:t>
            </a:fld>
            <a:endParaRPr lang="ru-RU"/>
          </a:p>
        </p:txBody>
      </p:sp>
    </p:spTree>
    <p:extLst>
      <p:ext uri="{BB962C8B-B14F-4D97-AF65-F5344CB8AC3E}">
        <p14:creationId xmlns:p14="http://schemas.microsoft.com/office/powerpoint/2010/main" val="412891295"/>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EE2A9D-20D7-465B-9251-423B4EBCB712}" type="datetimeFigureOut">
              <a:rPr lang="ru-RU" smtClean="0"/>
              <a:t>26.10.2016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5D8BE7-6054-453A-B11B-CA4B6BCC1C83}"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4292849"/>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EE2A9D-20D7-465B-9251-423B4EBCB712}" type="datetimeFigureOut">
              <a:rPr lang="ru-RU" smtClean="0"/>
              <a:t>26.10.2016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5D8BE7-6054-453A-B11B-CA4B6BCC1C83}"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9998468"/>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EE2A9D-20D7-465B-9251-423B4EBCB712}" type="datetimeFigureOut">
              <a:rPr lang="ru-RU" smtClean="0"/>
              <a:t>26.10.2016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5D8BE7-6054-453A-B11B-CA4B6BCC1C83}" type="slidenum">
              <a:rPr lang="ru-RU" smtClean="0"/>
              <a:t>‹#›</a:t>
            </a:fld>
            <a:endParaRPr lang="ru-RU"/>
          </a:p>
        </p:txBody>
      </p:sp>
    </p:spTree>
    <p:extLst>
      <p:ext uri="{BB962C8B-B14F-4D97-AF65-F5344CB8AC3E}">
        <p14:creationId xmlns:p14="http://schemas.microsoft.com/office/powerpoint/2010/main" val="1049647307"/>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EE2A9D-20D7-465B-9251-423B4EBCB712}" type="datetimeFigureOut">
              <a:rPr lang="ru-RU" smtClean="0"/>
              <a:t>26.10.2016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5D8BE7-6054-453A-B11B-CA4B6BCC1C83}"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7655486"/>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EE2A9D-20D7-465B-9251-423B4EBCB712}" type="datetimeFigureOut">
              <a:rPr lang="ru-RU" smtClean="0"/>
              <a:t>26.10.2016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5D8BE7-6054-453A-B11B-CA4B6BCC1C83}"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638864"/>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EE2A9D-20D7-465B-9251-423B4EBCB712}" type="datetimeFigureOut">
              <a:rPr lang="ru-RU" smtClean="0"/>
              <a:t>26.10.2016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5D8BE7-6054-453A-B11B-CA4B6BCC1C83}"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4886921"/>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EE2A9D-20D7-465B-9251-423B4EBCB712}" type="datetimeFigureOut">
              <a:rPr lang="ru-RU" smtClean="0"/>
              <a:t>26.10.2016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5D8BE7-6054-453A-B11B-CA4B6BCC1C83}"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2574891"/>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BEE2A9D-20D7-465B-9251-423B4EBCB712}" type="datetimeFigureOut">
              <a:rPr lang="ru-RU" smtClean="0"/>
              <a:t>26.10.2016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5D8BE7-6054-453A-B11B-CA4B6BCC1C83}" type="slidenum">
              <a:rPr lang="ru-RU" smtClean="0"/>
              <a:t>‹#›</a:t>
            </a:fld>
            <a:endParaRPr lang="ru-RU"/>
          </a:p>
        </p:txBody>
      </p:sp>
    </p:spTree>
    <p:extLst>
      <p:ext uri="{BB962C8B-B14F-4D97-AF65-F5344CB8AC3E}">
        <p14:creationId xmlns:p14="http://schemas.microsoft.com/office/powerpoint/2010/main" val="2342995816"/>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BEE2A9D-20D7-465B-9251-423B4EBCB712}" type="datetimeFigureOut">
              <a:rPr lang="ru-RU" smtClean="0"/>
              <a:t>26.10.2016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C5D8BE7-6054-453A-B11B-CA4B6BCC1C83}"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5357439"/>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BEE2A9D-20D7-465B-9251-423B4EBCB712}" type="datetimeFigureOut">
              <a:rPr lang="ru-RU" smtClean="0"/>
              <a:t>26.10.2016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5D8BE7-6054-453A-B11B-CA4B6BCC1C83}" type="slidenum">
              <a:rPr lang="ru-RU" smtClean="0"/>
              <a:t>‹#›</a:t>
            </a:fld>
            <a:endParaRPr lang="ru-RU"/>
          </a:p>
        </p:txBody>
      </p:sp>
    </p:spTree>
    <p:extLst>
      <p:ext uri="{BB962C8B-B14F-4D97-AF65-F5344CB8AC3E}">
        <p14:creationId xmlns:p14="http://schemas.microsoft.com/office/powerpoint/2010/main" val="394970985"/>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BEE2A9D-20D7-465B-9251-423B4EBCB712}" type="datetimeFigureOut">
              <a:rPr lang="ru-RU" smtClean="0"/>
              <a:t>26.10.2016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C5D8BE7-6054-453A-B11B-CA4B6BCC1C83}"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2342859"/>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BEE2A9D-20D7-465B-9251-423B4EBCB712}" type="datetimeFigureOut">
              <a:rPr lang="ru-RU" smtClean="0"/>
              <a:t>26.10.2016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C5D8BE7-6054-453A-B11B-CA4B6BCC1C83}"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431759"/>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E2A9D-20D7-465B-9251-423B4EBCB712}" type="datetimeFigureOut">
              <a:rPr lang="ru-RU" smtClean="0"/>
              <a:t>26.10.2016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C5D8BE7-6054-453A-B11B-CA4B6BCC1C83}" type="slidenum">
              <a:rPr lang="ru-RU" smtClean="0"/>
              <a:t>‹#›</a:t>
            </a:fld>
            <a:endParaRPr lang="ru-RU"/>
          </a:p>
        </p:txBody>
      </p:sp>
    </p:spTree>
    <p:extLst>
      <p:ext uri="{BB962C8B-B14F-4D97-AF65-F5344CB8AC3E}">
        <p14:creationId xmlns:p14="http://schemas.microsoft.com/office/powerpoint/2010/main" val="2158820942"/>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EE2A9D-20D7-465B-9251-423B4EBCB712}" type="datetimeFigureOut">
              <a:rPr lang="ru-RU" smtClean="0"/>
              <a:t>26.10.2016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5D8BE7-6054-453A-B11B-CA4B6BCC1C83}"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6135896"/>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BEE2A9D-20D7-465B-9251-423B4EBCB712}" type="datetimeFigureOut">
              <a:rPr lang="ru-RU" smtClean="0"/>
              <a:t>26.10.2016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C5D8BE7-6054-453A-B11B-CA4B6BCC1C83}" type="slidenum">
              <a:rPr lang="ru-RU" smtClean="0"/>
              <a:t>‹#›</a:t>
            </a:fld>
            <a:endParaRPr lang="ru-RU"/>
          </a:p>
        </p:txBody>
      </p:sp>
    </p:spTree>
    <p:extLst>
      <p:ext uri="{BB962C8B-B14F-4D97-AF65-F5344CB8AC3E}">
        <p14:creationId xmlns:p14="http://schemas.microsoft.com/office/powerpoint/2010/main" val="1086368673"/>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BEE2A9D-20D7-465B-9251-423B4EBCB712}" type="datetimeFigureOut">
              <a:rPr lang="ru-RU" smtClean="0"/>
              <a:t>26.10.2016</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C5D8BE7-6054-453A-B11B-CA4B6BCC1C83}" type="slidenum">
              <a:rPr lang="ru-RU" smtClean="0"/>
              <a:t>‹#›</a:t>
            </a:fld>
            <a:endParaRPr lang="ru-RU"/>
          </a:p>
        </p:txBody>
      </p:sp>
    </p:spTree>
    <p:extLst>
      <p:ext uri="{BB962C8B-B14F-4D97-AF65-F5344CB8AC3E}">
        <p14:creationId xmlns:p14="http://schemas.microsoft.com/office/powerpoint/2010/main" val="2669105024"/>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 id="2147483924" r:id="rId15"/>
    <p:sldLayoutId id="2147483925" r:id="rId16"/>
    <p:sldLayoutId id="2147483926" r:id="rId17"/>
  </p:sldLayoutIdLst>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33300" y="2866031"/>
            <a:ext cx="7706563" cy="2006221"/>
          </a:xfrm>
        </p:spPr>
        <p:txBody>
          <a:bodyPr/>
          <a:lstStyle/>
          <a:p>
            <a:r>
              <a:rPr lang="en-US" sz="4400" dirty="0"/>
              <a:t>How has education changed in the past ten years and </a:t>
            </a:r>
            <a:r>
              <a:rPr lang="en-US" sz="4400" dirty="0" smtClean="0"/>
              <a:t/>
            </a:r>
            <a:br>
              <a:rPr lang="en-US" sz="4400" dirty="0" smtClean="0"/>
            </a:br>
            <a:r>
              <a:rPr lang="en-US" sz="4400" dirty="0" smtClean="0"/>
              <a:t>how </a:t>
            </a:r>
            <a:r>
              <a:rPr lang="en-US" sz="4400" dirty="0"/>
              <a:t>do I</a:t>
            </a:r>
            <a:r>
              <a:rPr lang="en-US" sz="4400" dirty="0" smtClean="0"/>
              <a:t> </a:t>
            </a:r>
            <a:r>
              <a:rPr lang="en-US" sz="4400" dirty="0"/>
              <a:t>see it changing in the next ten years</a:t>
            </a:r>
            <a:endParaRPr lang="ru-RU" sz="4400" dirty="0"/>
          </a:p>
        </p:txBody>
      </p:sp>
      <p:sp>
        <p:nvSpPr>
          <p:cNvPr id="3" name="Подзаголовок 2"/>
          <p:cNvSpPr>
            <a:spLocks noGrp="1"/>
          </p:cNvSpPr>
          <p:nvPr>
            <p:ph type="subTitle" idx="1"/>
          </p:nvPr>
        </p:nvSpPr>
        <p:spPr>
          <a:xfrm>
            <a:off x="7937687" y="5588755"/>
            <a:ext cx="4254313" cy="1269245"/>
          </a:xfrm>
        </p:spPr>
        <p:txBody>
          <a:bodyPr>
            <a:normAutofit lnSpcReduction="10000"/>
          </a:bodyPr>
          <a:lstStyle/>
          <a:p>
            <a:r>
              <a:rPr lang="en-US" dirty="0" err="1" smtClean="0"/>
              <a:t>Solodnikova</a:t>
            </a:r>
            <a:r>
              <a:rPr lang="en-US" dirty="0" smtClean="0"/>
              <a:t> Alena</a:t>
            </a:r>
          </a:p>
          <a:p>
            <a:r>
              <a:rPr lang="en-US" dirty="0" smtClean="0"/>
              <a:t>Murmansk Arctic State </a:t>
            </a:r>
            <a:r>
              <a:rPr lang="en-US" dirty="0"/>
              <a:t>U</a:t>
            </a:r>
            <a:r>
              <a:rPr lang="en-US" dirty="0" smtClean="0"/>
              <a:t>niversity</a:t>
            </a:r>
          </a:p>
          <a:p>
            <a:r>
              <a:rPr lang="en-US" dirty="0" smtClean="0"/>
              <a:t> Murmansk, Russia</a:t>
            </a:r>
            <a:endParaRPr lang="ru-RU" dirty="0"/>
          </a:p>
        </p:txBody>
      </p:sp>
    </p:spTree>
    <p:extLst>
      <p:ext uri="{BB962C8B-B14F-4D97-AF65-F5344CB8AC3E}">
        <p14:creationId xmlns:p14="http://schemas.microsoft.com/office/powerpoint/2010/main" val="8477642"/>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a:t>Education has become more “digital</a:t>
            </a:r>
            <a:r>
              <a:rPr lang="en-US" dirty="0" smtClean="0"/>
              <a:t>”</a:t>
            </a:r>
            <a:endParaRPr lang="ru-RU" dirty="0"/>
          </a:p>
        </p:txBody>
      </p:sp>
      <p:sp>
        <p:nvSpPr>
          <p:cNvPr id="3" name="Объект 2"/>
          <p:cNvSpPr>
            <a:spLocks noGrp="1"/>
          </p:cNvSpPr>
          <p:nvPr>
            <p:ph sz="half" idx="1"/>
          </p:nvPr>
        </p:nvSpPr>
        <p:spPr>
          <a:xfrm>
            <a:off x="693397" y="2412105"/>
            <a:ext cx="5402603" cy="3458343"/>
          </a:xfrm>
        </p:spPr>
        <p:txBody>
          <a:bodyPr>
            <a:noAutofit/>
          </a:bodyPr>
          <a:lstStyle/>
          <a:p>
            <a:r>
              <a:rPr lang="en-US" dirty="0"/>
              <a:t>P</a:t>
            </a:r>
            <a:r>
              <a:rPr lang="en-US" dirty="0" smtClean="0"/>
              <a:t>upils </a:t>
            </a:r>
            <a:r>
              <a:rPr lang="en-US" dirty="0"/>
              <a:t>can now pass the exams via </a:t>
            </a:r>
            <a:r>
              <a:rPr lang="en-US" b="1" dirty="0">
                <a:solidFill>
                  <a:schemeClr val="tx1"/>
                </a:solidFill>
              </a:rPr>
              <a:t>Skype</a:t>
            </a:r>
            <a:r>
              <a:rPr lang="en-US" dirty="0"/>
              <a:t>, take on lessons </a:t>
            </a:r>
            <a:r>
              <a:rPr lang="en-US" b="1" dirty="0">
                <a:solidFill>
                  <a:schemeClr val="tx1"/>
                </a:solidFill>
              </a:rPr>
              <a:t>laptops</a:t>
            </a:r>
            <a:r>
              <a:rPr lang="en-US" dirty="0"/>
              <a:t> instead of </a:t>
            </a:r>
            <a:r>
              <a:rPr lang="en-US" dirty="0" smtClean="0"/>
              <a:t>notebooks</a:t>
            </a:r>
            <a:r>
              <a:rPr lang="en-US" dirty="0"/>
              <a:t>, they cannot lie that they have not get any homework because everything is noted in </a:t>
            </a:r>
            <a:r>
              <a:rPr lang="en-US" b="1" dirty="0">
                <a:solidFill>
                  <a:schemeClr val="tx1"/>
                </a:solidFill>
              </a:rPr>
              <a:t>Electronic</a:t>
            </a:r>
            <a:r>
              <a:rPr lang="en-US" dirty="0"/>
              <a:t> Class Registers to which parents have free access; pupils are allowed to use their </a:t>
            </a:r>
            <a:r>
              <a:rPr lang="en-US" b="1" dirty="0">
                <a:solidFill>
                  <a:schemeClr val="tx1"/>
                </a:solidFill>
              </a:rPr>
              <a:t>smartphones</a:t>
            </a:r>
            <a:r>
              <a:rPr lang="en-US" dirty="0"/>
              <a:t> and </a:t>
            </a:r>
            <a:r>
              <a:rPr lang="en-US" b="1" dirty="0"/>
              <a:t>tablets</a:t>
            </a:r>
            <a:r>
              <a:rPr lang="en-US" dirty="0"/>
              <a:t> to save time of the lesson and to make learning more convenient. </a:t>
            </a:r>
            <a:endParaRPr lang="en-US" sz="2800" dirty="0"/>
          </a:p>
        </p:txBody>
      </p:sp>
      <p:sp>
        <p:nvSpPr>
          <p:cNvPr id="4" name="Объект 3"/>
          <p:cNvSpPr>
            <a:spLocks noGrp="1"/>
          </p:cNvSpPr>
          <p:nvPr>
            <p:ph sz="half" idx="2"/>
          </p:nvPr>
        </p:nvSpPr>
        <p:spPr>
          <a:xfrm>
            <a:off x="6178294" y="2412105"/>
            <a:ext cx="4718304" cy="3310128"/>
          </a:xfrm>
        </p:spPr>
        <p:txBody>
          <a:bodyPr>
            <a:normAutofit/>
          </a:bodyPr>
          <a:lstStyle/>
          <a:p>
            <a:r>
              <a:rPr lang="en-US" dirty="0"/>
              <a:t>Also, now instead of traditional blackboards and chalk we have </a:t>
            </a:r>
            <a:r>
              <a:rPr lang="en-US" b="1" dirty="0"/>
              <a:t>Electronic whiteboards</a:t>
            </a:r>
            <a:r>
              <a:rPr lang="en-US" dirty="0"/>
              <a:t>. And I think it is the best improvement in the sphere of school learning.</a:t>
            </a:r>
          </a:p>
          <a:p>
            <a:endParaRPr lang="ru-RU" dirty="0"/>
          </a:p>
        </p:txBody>
      </p:sp>
      <p:sp>
        <p:nvSpPr>
          <p:cNvPr id="5" name="Заголовок 1"/>
          <p:cNvSpPr txBox="1">
            <a:spLocks/>
          </p:cNvSpPr>
          <p:nvPr/>
        </p:nvSpPr>
        <p:spPr>
          <a:xfrm>
            <a:off x="2015069" y="1752606"/>
            <a:ext cx="8158688" cy="18225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In last ten years…</a:t>
            </a:r>
            <a:endParaRPr lang="ru-RU" dirty="0"/>
          </a:p>
        </p:txBody>
      </p:sp>
    </p:spTree>
    <p:extLst>
      <p:ext uri="{BB962C8B-B14F-4D97-AF65-F5344CB8AC3E}">
        <p14:creationId xmlns:p14="http://schemas.microsoft.com/office/powerpoint/2010/main" val="2075043816"/>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t>People who graduated from school, for example, in 2006 will not recognize the modern classrooms </a:t>
            </a:r>
            <a:endParaRPr lang="ru-RU" sz="3200" dirty="0"/>
          </a:p>
        </p:txBody>
      </p:sp>
      <p:sp>
        <p:nvSpPr>
          <p:cNvPr id="3" name="Текст 2"/>
          <p:cNvSpPr>
            <a:spLocks noGrp="1"/>
          </p:cNvSpPr>
          <p:nvPr>
            <p:ph type="body" idx="1"/>
          </p:nvPr>
        </p:nvSpPr>
        <p:spPr>
          <a:xfrm>
            <a:off x="655093" y="5563600"/>
            <a:ext cx="5964071" cy="576262"/>
          </a:xfrm>
        </p:spPr>
        <p:txBody>
          <a:bodyPr/>
          <a:lstStyle/>
          <a:p>
            <a:r>
              <a:rPr lang="de-DE" sz="1600" dirty="0">
                <a:solidFill>
                  <a:schemeClr val="tx1"/>
                </a:solidFill>
              </a:rPr>
              <a:t>http://www.efremov-schul.narod.ru/pagealbom/nachalnaja_shkola.html</a:t>
            </a:r>
            <a:endParaRPr lang="ru-RU" sz="1600" dirty="0">
              <a:solidFill>
                <a:schemeClr val="tx1"/>
              </a:solidFill>
            </a:endParaRPr>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80680" y="2285999"/>
            <a:ext cx="4586880" cy="3433719"/>
          </a:xfrm>
        </p:spPr>
      </p:pic>
      <p:sp>
        <p:nvSpPr>
          <p:cNvPr id="5" name="Текст 4"/>
          <p:cNvSpPr>
            <a:spLocks noGrp="1"/>
          </p:cNvSpPr>
          <p:nvPr>
            <p:ph type="body" sz="quarter" idx="3"/>
          </p:nvPr>
        </p:nvSpPr>
        <p:spPr>
          <a:xfrm>
            <a:off x="7251669" y="5563600"/>
            <a:ext cx="3644929" cy="576262"/>
          </a:xfrm>
        </p:spPr>
        <p:txBody>
          <a:bodyPr/>
          <a:lstStyle/>
          <a:p>
            <a:r>
              <a:rPr lang="de-DE" sz="1600" dirty="0">
                <a:solidFill>
                  <a:schemeClr val="tx1"/>
                </a:solidFill>
              </a:rPr>
              <a:t>http://www.3dnews.ru/3520</a:t>
            </a:r>
            <a:endParaRPr lang="ru-RU" sz="1600" dirty="0">
              <a:solidFill>
                <a:schemeClr val="tx1"/>
              </a:solidFill>
            </a:endParaRPr>
          </a:p>
        </p:txBody>
      </p:sp>
      <p:pic>
        <p:nvPicPr>
          <p:cNvPr id="10" name="Объект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09124" y="2285999"/>
            <a:ext cx="4578291" cy="3433719"/>
          </a:xfrm>
        </p:spPr>
      </p:pic>
    </p:spTree>
    <p:extLst>
      <p:ext uri="{BB962C8B-B14F-4D97-AF65-F5344CB8AC3E}">
        <p14:creationId xmlns:p14="http://schemas.microsoft.com/office/powerpoint/2010/main" val="3562775159"/>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wheel(1)">
                                      <p:cBhvr>
                                        <p:cTn id="28" dur="2000"/>
                                        <p:tgtEl>
                                          <p:spTgt spid="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heel(1)">
                                      <p:cBhvr>
                                        <p:cTn id="3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9301" y="995779"/>
            <a:ext cx="9954902" cy="1303867"/>
          </a:xfrm>
        </p:spPr>
        <p:txBody>
          <a:bodyPr>
            <a:normAutofit fontScale="90000"/>
          </a:bodyPr>
          <a:lstStyle/>
          <a:p>
            <a:r>
              <a:rPr lang="en-US" sz="3600" dirty="0" smtClean="0"/>
              <a:t>So, science does not stand still and in a few years the system of education will</a:t>
            </a:r>
            <a:r>
              <a:rPr lang="ru-RU" sz="3600" dirty="0" smtClean="0"/>
              <a:t> </a:t>
            </a:r>
            <a:r>
              <a:rPr lang="en-US" sz="3600" dirty="0" smtClean="0"/>
              <a:t>use more and more new technologies to improve the process of learning.</a:t>
            </a:r>
            <a:endParaRPr lang="ru-RU" sz="3600" dirty="0"/>
          </a:p>
        </p:txBody>
      </p:sp>
      <p:sp>
        <p:nvSpPr>
          <p:cNvPr id="3" name="Объект 2"/>
          <p:cNvSpPr>
            <a:spLocks noGrp="1"/>
          </p:cNvSpPr>
          <p:nvPr>
            <p:ph sz="half" idx="1"/>
          </p:nvPr>
        </p:nvSpPr>
        <p:spPr/>
        <p:txBody>
          <a:bodyPr>
            <a:normAutofit fontScale="92500" lnSpcReduction="20000"/>
          </a:bodyPr>
          <a:lstStyle/>
          <a:p>
            <a:pPr>
              <a:buFont typeface="Arial" panose="020B0604020202020204" pitchFamily="34" charset="0"/>
              <a:buChar char="•"/>
            </a:pPr>
            <a:r>
              <a:rPr lang="en-US" dirty="0" smtClean="0"/>
              <a:t>On the one hand, it should make the process of learning easier and more efficient. By the way, I think that only E-books and E-boards are reasonable innovations because it allows to leave heavy exercise books at home and save time because of absence of necessity to erase </a:t>
            </a:r>
            <a:r>
              <a:rPr lang="en-US" dirty="0"/>
              <a:t>the </a:t>
            </a:r>
            <a:r>
              <a:rPr lang="en-US" dirty="0" smtClean="0"/>
              <a:t>board.</a:t>
            </a:r>
            <a:endParaRPr lang="en-US" dirty="0"/>
          </a:p>
          <a:p>
            <a:pPr>
              <a:buFont typeface="Arial" panose="020B0604020202020204" pitchFamily="34" charset="0"/>
              <a:buChar char="•"/>
            </a:pPr>
            <a:endParaRPr lang="ru-RU" dirty="0" smtClean="0"/>
          </a:p>
        </p:txBody>
      </p:sp>
      <p:sp>
        <p:nvSpPr>
          <p:cNvPr id="4" name="Объект 3"/>
          <p:cNvSpPr>
            <a:spLocks noGrp="1"/>
          </p:cNvSpPr>
          <p:nvPr>
            <p:ph sz="half" idx="2"/>
          </p:nvPr>
        </p:nvSpPr>
        <p:spPr>
          <a:xfrm>
            <a:off x="6181344" y="2560319"/>
            <a:ext cx="4718304" cy="3758593"/>
          </a:xfrm>
        </p:spPr>
        <p:txBody>
          <a:bodyPr>
            <a:normAutofit fontScale="92500" lnSpcReduction="20000"/>
          </a:bodyPr>
          <a:lstStyle/>
          <a:p>
            <a:r>
              <a:rPr lang="en-US" dirty="0" smtClean="0"/>
              <a:t>On the other hand, I think, that in 6-7 years we will see that such kind of learning will not bring much benefit as it was expected. Pupils would have more possibilities to cheat, they will not learn the material by heart because they are able to watch it any time in their super modern gadgets such as smart glasses or smart watches. As a result, when they graduate schools or universities, we will have the generation of specialists who have nothing in their heads. </a:t>
            </a:r>
            <a:endParaRPr lang="ru-RU" dirty="0"/>
          </a:p>
        </p:txBody>
      </p:sp>
      <p:sp>
        <p:nvSpPr>
          <p:cNvPr id="5" name="Заголовок 1"/>
          <p:cNvSpPr txBox="1">
            <a:spLocks/>
          </p:cNvSpPr>
          <p:nvPr/>
        </p:nvSpPr>
        <p:spPr>
          <a:xfrm>
            <a:off x="2015069" y="1752606"/>
            <a:ext cx="8158688" cy="1822514"/>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In next ten years…</a:t>
            </a:r>
            <a:endParaRPr lang="ru-RU" dirty="0"/>
          </a:p>
        </p:txBody>
      </p:sp>
    </p:spTree>
    <p:extLst>
      <p:ext uri="{BB962C8B-B14F-4D97-AF65-F5344CB8AC3E}">
        <p14:creationId xmlns:p14="http://schemas.microsoft.com/office/powerpoint/2010/main" val="3981666903"/>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down)">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At least schools will come back partly to the traditional way of teaching and learning. </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18138" y="1879018"/>
            <a:ext cx="5470525" cy="3099964"/>
          </a:xfrm>
        </p:spPr>
      </p:pic>
      <p:sp>
        <p:nvSpPr>
          <p:cNvPr id="4" name="Текст 3"/>
          <p:cNvSpPr>
            <a:spLocks noGrp="1"/>
          </p:cNvSpPr>
          <p:nvPr>
            <p:ph type="body" sz="half" idx="2"/>
          </p:nvPr>
        </p:nvSpPr>
        <p:spPr/>
        <p:txBody>
          <a:bodyPr>
            <a:normAutofit/>
          </a:bodyPr>
          <a:lstStyle/>
          <a:p>
            <a:r>
              <a:rPr lang="en-US" sz="2000" dirty="0" smtClean="0"/>
              <a:t>Pupils will do their homework in written way, pass exams face to face with the teacher. </a:t>
            </a:r>
            <a:endParaRPr lang="ru-RU" sz="2000" dirty="0"/>
          </a:p>
        </p:txBody>
      </p:sp>
      <p:sp>
        <p:nvSpPr>
          <p:cNvPr id="6" name="TextBox 5"/>
          <p:cNvSpPr txBox="1"/>
          <p:nvPr/>
        </p:nvSpPr>
        <p:spPr>
          <a:xfrm>
            <a:off x="6127847" y="5469469"/>
            <a:ext cx="4544704" cy="338554"/>
          </a:xfrm>
          <a:prstGeom prst="rect">
            <a:avLst/>
          </a:prstGeom>
          <a:noFill/>
        </p:spPr>
        <p:txBody>
          <a:bodyPr wrap="square" rtlCol="0">
            <a:spAutoFit/>
          </a:bodyPr>
          <a:lstStyle/>
          <a:p>
            <a:r>
              <a:rPr lang="de-DE" sz="1600" dirty="0"/>
              <a:t>http://ria.ru/society/20150217/1048065586.html</a:t>
            </a:r>
            <a:endParaRPr lang="ru-RU" sz="1600" dirty="0"/>
          </a:p>
        </p:txBody>
      </p:sp>
    </p:spTree>
    <p:extLst>
      <p:ext uri="{BB962C8B-B14F-4D97-AF65-F5344CB8AC3E}">
        <p14:creationId xmlns:p14="http://schemas.microsoft.com/office/powerpoint/2010/main" val="3297189857"/>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Tuition fees</a:t>
            </a:r>
            <a:endParaRPr lang="ru-RU" dirty="0"/>
          </a:p>
        </p:txBody>
      </p:sp>
      <p:sp>
        <p:nvSpPr>
          <p:cNvPr id="3" name="Объект 2"/>
          <p:cNvSpPr>
            <a:spLocks noGrp="1"/>
          </p:cNvSpPr>
          <p:nvPr>
            <p:ph idx="1"/>
          </p:nvPr>
        </p:nvSpPr>
        <p:spPr>
          <a:xfrm>
            <a:off x="1295401" y="2556932"/>
            <a:ext cx="9601196" cy="3257014"/>
          </a:xfrm>
        </p:spPr>
        <p:txBody>
          <a:bodyPr/>
          <a:lstStyle/>
          <a:p>
            <a:r>
              <a:rPr lang="en-US" dirty="0" smtClean="0"/>
              <a:t>And speaking about higher education: despite the fact that in some </a:t>
            </a:r>
            <a:r>
              <a:rPr lang="en-US" dirty="0"/>
              <a:t>countries such as </a:t>
            </a:r>
            <a:r>
              <a:rPr lang="en-US" dirty="0" smtClean="0"/>
              <a:t>Brazil</a:t>
            </a:r>
            <a:r>
              <a:rPr lang="ru-RU" dirty="0" smtClean="0"/>
              <a:t>, </a:t>
            </a:r>
            <a:r>
              <a:rPr lang="en-US" dirty="0" smtClean="0"/>
              <a:t>Finland</a:t>
            </a:r>
            <a:r>
              <a:rPr lang="en-US" dirty="0"/>
              <a:t>, Greece, </a:t>
            </a:r>
            <a:r>
              <a:rPr lang="en-US" dirty="0" smtClean="0"/>
              <a:t>Denmark and some others the higher education is still free, the tendency in making it paid increasing all over the world and soon it may become only paid.</a:t>
            </a:r>
            <a:r>
              <a:rPr lang="ru-RU" dirty="0" smtClean="0"/>
              <a:t> </a:t>
            </a:r>
            <a:endParaRPr lang="ru-RU" sz="2000" dirty="0"/>
          </a:p>
        </p:txBody>
      </p:sp>
      <p:sp>
        <p:nvSpPr>
          <p:cNvPr id="4" name="TextBox 3"/>
          <p:cNvSpPr txBox="1"/>
          <p:nvPr/>
        </p:nvSpPr>
        <p:spPr>
          <a:xfrm>
            <a:off x="4139820" y="5490780"/>
            <a:ext cx="8052180" cy="646331"/>
          </a:xfrm>
          <a:prstGeom prst="rect">
            <a:avLst/>
          </a:prstGeom>
          <a:noFill/>
        </p:spPr>
        <p:txBody>
          <a:bodyPr wrap="square" rtlCol="0">
            <a:spAutoFit/>
          </a:bodyPr>
          <a:lstStyle/>
          <a:p>
            <a:r>
              <a:rPr lang="ru-RU" dirty="0"/>
              <a:t>(</a:t>
            </a:r>
            <a:r>
              <a:rPr lang="en-US" dirty="0"/>
              <a:t>P. N. </a:t>
            </a:r>
            <a:r>
              <a:rPr lang="en-US" dirty="0" err="1"/>
              <a:t>Marcucci</a:t>
            </a:r>
            <a:r>
              <a:rPr lang="en-US" dirty="0"/>
              <a:t>, D. B. </a:t>
            </a:r>
            <a:r>
              <a:rPr lang="en-US" dirty="0" err="1"/>
              <a:t>Johnstone</a:t>
            </a:r>
            <a:r>
              <a:rPr lang="en-US" dirty="0"/>
              <a:t> Tuition Policies in a Comparative Perspective: Theoretical and Political Rationales</a:t>
            </a:r>
            <a:r>
              <a:rPr lang="ru-RU" dirty="0" smtClean="0"/>
              <a:t>)</a:t>
            </a:r>
            <a:endParaRPr lang="ru-RU" dirty="0"/>
          </a:p>
        </p:txBody>
      </p:sp>
    </p:spTree>
    <p:extLst>
      <p:ext uri="{BB962C8B-B14F-4D97-AF65-F5344CB8AC3E}">
        <p14:creationId xmlns:p14="http://schemas.microsoft.com/office/powerpoint/2010/main" val="3618815300"/>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Thank you for watching!</a:t>
            </a:r>
            <a:endParaRPr lang="ru-RU" dirty="0"/>
          </a:p>
        </p:txBody>
      </p:sp>
    </p:spTree>
    <p:extLst>
      <p:ext uri="{BB962C8B-B14F-4D97-AF65-F5344CB8AC3E}">
        <p14:creationId xmlns:p14="http://schemas.microsoft.com/office/powerpoint/2010/main" val="1364165664"/>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445</TotalTime>
  <Words>450</Words>
  <Application>Microsoft Office PowerPoint</Application>
  <PresentationFormat>Широкоэкранный</PresentationFormat>
  <Paragraphs>23</Paragraphs>
  <Slides>7</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Calibri</vt:lpstr>
      <vt:lpstr>Garamond</vt:lpstr>
      <vt:lpstr>Натуральные материалы</vt:lpstr>
      <vt:lpstr>How has education changed in the past ten years and  how do I see it changing in the next ten years</vt:lpstr>
      <vt:lpstr>Education has become more “digital”</vt:lpstr>
      <vt:lpstr>People who graduated from school, for example, in 2006 will not recognize the modern classrooms </vt:lpstr>
      <vt:lpstr>So, science does not stand still and in a few years the system of education will use more and more new technologies to improve the process of learning.</vt:lpstr>
      <vt:lpstr>At least schools will come back partly to the traditional way of teaching and learning. </vt:lpstr>
      <vt:lpstr>Tuition fees</vt:lpstr>
      <vt:lpstr>Thank you for watching!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Алёна Солодникова</dc:creator>
  <cp:lastModifiedBy>Алёна Солодникова</cp:lastModifiedBy>
  <cp:revision>30</cp:revision>
  <dcterms:created xsi:type="dcterms:W3CDTF">2016-06-06T20:38:23Z</dcterms:created>
  <dcterms:modified xsi:type="dcterms:W3CDTF">2016-10-26T19:40:04Z</dcterms:modified>
</cp:coreProperties>
</file>