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5.xml" ContentType="application/vnd.openxmlformats-officedocument.theme+xml"/>
  <Override PartName="/ppt/slideLayouts/slideLayout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7" r:id="rId1"/>
    <p:sldMasterId id="2147483660" r:id="rId2"/>
    <p:sldMasterId id="2147483720" r:id="rId3"/>
    <p:sldMasterId id="2147483732" r:id="rId4"/>
    <p:sldMasterId id="2147483798" r:id="rId5"/>
    <p:sldMasterId id="2147483685" r:id="rId6"/>
  </p:sldMasterIdLst>
  <p:notesMasterIdLst>
    <p:notesMasterId r:id="rId18"/>
  </p:notesMasterIdLst>
  <p:sldIdLst>
    <p:sldId id="274" r:id="rId7"/>
    <p:sldId id="276" r:id="rId8"/>
    <p:sldId id="278" r:id="rId9"/>
    <p:sldId id="271" r:id="rId10"/>
    <p:sldId id="279" r:id="rId11"/>
    <p:sldId id="280" r:id="rId12"/>
    <p:sldId id="281" r:id="rId13"/>
    <p:sldId id="282" r:id="rId14"/>
    <p:sldId id="275" r:id="rId15"/>
    <p:sldId id="277" r:id="rId16"/>
    <p:sldId id="270" r:id="rId17"/>
  </p:sldIdLst>
  <p:sldSz cx="9144000" cy="5143500" type="screen16x9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6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  <p15:guide id="4" pos="119" userDrawn="1">
          <p15:clr>
            <a:srgbClr val="A4A3A4"/>
          </p15:clr>
        </p15:guide>
        <p15:guide id="5" pos="42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440"/>
    <a:srgbClr val="EA9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6450" autoAdjust="0"/>
  </p:normalViewPr>
  <p:slideViewPr>
    <p:cSldViewPr snapToGrid="0" snapToObjects="1">
      <p:cViewPr>
        <p:scale>
          <a:sx n="76" d="100"/>
          <a:sy n="76" d="100"/>
        </p:scale>
        <p:origin x="-1194" y="-396"/>
      </p:cViewPr>
      <p:guideLst>
        <p:guide orient="horz" pos="463"/>
        <p:guide orient="horz" pos="1720"/>
        <p:guide pos="2880"/>
        <p:guide pos="159"/>
        <p:guide pos="56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CA35C-AB3F-0D44-9877-2CB12F260F89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E08E2-07CB-A548-A84E-407746EF68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16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 hasCustomPrompt="1"/>
          </p:nvPr>
        </p:nvSpPr>
        <p:spPr>
          <a:xfrm>
            <a:off x="4186918" y="706955"/>
            <a:ext cx="4453374" cy="857250"/>
          </a:xfrm>
        </p:spPr>
        <p:txBody>
          <a:bodyPr>
            <a:noAutofit/>
          </a:bodyPr>
          <a:lstStyle>
            <a:lvl1pPr>
              <a:defRPr sz="240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 smtClean="0"/>
              <a:t>Образец заголовка </a:t>
            </a:r>
            <a:br>
              <a:rPr lang="ru-RU" dirty="0" smtClean="0"/>
            </a:br>
            <a:r>
              <a:rPr lang="ru-RU" dirty="0" smtClean="0"/>
              <a:t>в две строки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877029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562190" y="402828"/>
            <a:ext cx="5840772" cy="728070"/>
          </a:xfrm>
        </p:spPr>
        <p:txBody>
          <a:bodyPr anchor="t" anchorCtr="0">
            <a:normAutofit/>
          </a:bodyPr>
          <a:lstStyle>
            <a:lvl1pPr algn="l">
              <a:defRPr sz="2000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 smtClean="0"/>
              <a:t>Образец заголовка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 две строки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2190" y="1079256"/>
            <a:ext cx="5840772" cy="413156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563034" y="1650000"/>
            <a:ext cx="8123767" cy="2944226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Calibri Light"/>
                <a:cs typeface="Calibri Light"/>
              </a:defRPr>
            </a:lvl1pPr>
            <a:lvl2pPr>
              <a:defRPr sz="1400" b="0" i="0">
                <a:latin typeface="Calibri Light"/>
                <a:cs typeface="Calibri Light"/>
              </a:defRPr>
            </a:lvl2pPr>
            <a:lvl3pPr>
              <a:defRPr sz="1400" b="0" i="0">
                <a:latin typeface="Calibri Light"/>
                <a:cs typeface="Calibri Light"/>
              </a:defRPr>
            </a:lvl3pPr>
            <a:lvl4pPr>
              <a:defRPr sz="1400" b="0" i="0">
                <a:latin typeface="Calibri Light"/>
                <a:cs typeface="Calibri Light"/>
              </a:defRPr>
            </a:lvl4pPr>
            <a:lvl5pPr>
              <a:defRPr sz="1400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endParaRPr lang="en-US" dirty="0" smtClean="0"/>
          </a:p>
          <a:p>
            <a:pPr lvl="1"/>
            <a:r>
              <a:rPr lang="en-US" dirty="0" err="1" smtClean="0"/>
              <a:t>Второй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2"/>
            <a:r>
              <a:rPr lang="en-US" dirty="0" err="1" smtClean="0"/>
              <a:t>Третий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3"/>
            <a:r>
              <a:rPr lang="en-US" dirty="0" err="1" smtClean="0"/>
              <a:t>Четвертый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4"/>
            <a:r>
              <a:rPr lang="en-US" dirty="0" err="1" smtClean="0"/>
              <a:t>Пятый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11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CF98C-178B-47AF-88C6-8C55092A973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B842-7EAE-47F6-A7CD-B98873450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377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2064276" y="2236433"/>
            <a:ext cx="5166869" cy="857250"/>
          </a:xfrm>
        </p:spPr>
        <p:txBody>
          <a:bodyPr>
            <a:normAutofit/>
          </a:bodyPr>
          <a:lstStyle>
            <a:lvl1pPr>
              <a:defRPr sz="2400">
                <a:latin typeface="Verdana"/>
                <a:cs typeface="Verdana"/>
              </a:defRPr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969094" y="206375"/>
            <a:ext cx="3717705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 </a:t>
            </a:r>
            <a:br>
              <a:rPr lang="ru-RU" dirty="0" smtClean="0"/>
            </a:br>
            <a:r>
              <a:rPr lang="ru-RU" dirty="0" smtClean="0"/>
              <a:t>в три строки</a:t>
            </a:r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</p:sldLayoutIdLst>
  <p:transition spd="med"/>
  <p:txStyles>
    <p:titleStyle>
      <a:lvl1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1pPr>
      <a:lvl2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2pPr>
      <a:lvl3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3pPr>
      <a:lvl4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4pPr>
      <a:lvl5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5pPr>
      <a:lvl6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6pPr>
      <a:lvl7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7pPr>
      <a:lvl8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8pPr>
      <a:lvl9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9pPr>
    </p:titleStyle>
    <p:bodyStyle>
      <a:lvl1pPr marL="0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1pPr>
      <a:lvl2pPr marL="257162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2pPr>
      <a:lvl3pPr marL="514325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3pPr>
      <a:lvl4pPr marL="771487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4pPr>
      <a:lvl5pPr marL="1028649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5pPr>
      <a:lvl6pPr marL="1485826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6pPr>
      <a:lvl7pPr marL="1742989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7pPr>
      <a:lvl8pPr marL="2000150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8pPr>
      <a:lvl9pPr marL="2257313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9pPr>
    </p:bodyStyle>
    <p:otherStyle>
      <a:lvl1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40441" y="27826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614" y="428848"/>
            <a:ext cx="534007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 в две строки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97940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b="0" i="0" kern="1200" baseline="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5686" y="426614"/>
            <a:ext cx="585908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217991137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05686" y="426614"/>
            <a:ext cx="585908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417489612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D1BD-0BEB-464B-9104-5773324B2285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58A9-4423-2241-B885-4157D8602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81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7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72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635B3-C2B0-A94F-BF40-36C103B64EE6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72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72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F12AA-2900-5846-91D2-F5331677FA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69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ctr" defTabSz="342884" rtl="0" eaLnBrk="1" latinLnBrk="0" hangingPunct="1"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lympiad-bigben.ru/" TargetMode="External"/><Relationship Id="rId3" Type="http://schemas.openxmlformats.org/officeDocument/2006/relationships/hyperlink" Target="https://mirglobus.com/" TargetMode="External"/><Relationship Id="rId7" Type="http://schemas.openxmlformats.org/officeDocument/2006/relationships/hyperlink" Target="https://cleve.ru/" TargetMode="External"/><Relationship Id="rId12" Type="http://schemas.openxmlformats.org/officeDocument/2006/relationships/hyperlink" Target="https://mega-talant.com/" TargetMode="External"/><Relationship Id="rId2" Type="http://schemas.openxmlformats.org/officeDocument/2006/relationships/hyperlink" Target="http://new.asou-mo.ru/index.php/ru/2015-11-30-08-14-02/2015-11-30-08-31-4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armosreg.ru/news/tvorcheskiy-festival-kapelka-neba" TargetMode="External"/><Relationship Id="rId11" Type="http://schemas.openxmlformats.org/officeDocument/2006/relationships/hyperlink" Target="http://&#1094;&#1077;&#1085;&#1090;&#1088;-&#1083;&#1077;&#1090;&#1086;&#1087;&#1080;&#1089;&#1077;&#1094;.&#1088;&#1092;/index.php/tekushchie-meropriyatiya" TargetMode="External"/><Relationship Id="rId5" Type="http://schemas.openxmlformats.org/officeDocument/2006/relationships/hyperlink" Target="http://&#1094;&#1077;&#1085;&#1090;&#1088;-&#1083;&#1077;&#1090;&#1086;&#1087;&#1080;&#1089;&#1077;&#1094;.&#1088;&#1092;/" TargetMode="External"/><Relationship Id="rId10" Type="http://schemas.openxmlformats.org/officeDocument/2006/relationships/hyperlink" Target="https://it-edu.com/ru" TargetMode="External"/><Relationship Id="rId4" Type="http://schemas.openxmlformats.org/officeDocument/2006/relationships/hyperlink" Target="https://www.gradznanij.ru/alphabet" TargetMode="External"/><Relationship Id="rId9" Type="http://schemas.openxmlformats.org/officeDocument/2006/relationships/hyperlink" Target="https://uchi.ru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186918" y="237995"/>
            <a:ext cx="4453374" cy="1326210"/>
          </a:xfrm>
        </p:spPr>
        <p:txBody>
          <a:bodyPr/>
          <a:lstStyle/>
          <a:p>
            <a:pPr indent="450215" algn="ctr">
              <a:spcAft>
                <a:spcPts val="0"/>
              </a:spcAft>
            </a:pPr>
            <a:r>
              <a:rPr lang="ru-RU" sz="1800" b="1" dirty="0">
                <a:solidFill>
                  <a:srgbClr val="000000"/>
                </a:solidFill>
                <a:latin typeface="Times New Roman"/>
              </a:rPr>
              <a:t>«Социализация детей-инвалидов и детей с ОВЗ в рамках проектно-исследовательской деятельности  на дому с использованием дистанционных образовательных технологий»</a:t>
            </a:r>
            <a:endParaRPr lang="ru-RU" sz="16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86918" y="2580466"/>
            <a:ext cx="4453374" cy="181587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r"/>
            <a:r>
              <a:rPr lang="ru-RU" sz="1600" dirty="0" err="1">
                <a:solidFill>
                  <a:schemeClr val="tx1"/>
                </a:solidFill>
              </a:rPr>
              <a:t>Салеева</a:t>
            </a:r>
            <a:r>
              <a:rPr lang="ru-RU" sz="1600" dirty="0">
                <a:solidFill>
                  <a:schemeClr val="tx1"/>
                </a:solidFill>
              </a:rPr>
              <a:t> Л. Ю.,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</a:rPr>
              <a:t>заместитель директора по УМР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</a:rPr>
              <a:t>высшей квалификационной категории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</a:rPr>
              <a:t>МОУ «Быковская СОШ № 15»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</a:rPr>
              <a:t>Раменского городского округа</a:t>
            </a:r>
          </a:p>
          <a:p>
            <a:pPr algn="r"/>
            <a:endParaRPr lang="ru-RU" sz="1600" dirty="0" smtClean="0">
              <a:solidFill>
                <a:schemeClr val="tx1"/>
              </a:solidFill>
            </a:endParaRPr>
          </a:p>
          <a:p>
            <a:pPr algn="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Название 1"/>
          <p:cNvSpPr txBox="1">
            <a:spLocks/>
          </p:cNvSpPr>
          <p:nvPr/>
        </p:nvSpPr>
        <p:spPr>
          <a:xfrm>
            <a:off x="4186918" y="1564205"/>
            <a:ext cx="445337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algn="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u="sng" kern="1200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https://ramsch15.edumsko.ru /</a:t>
            </a:r>
            <a:r>
              <a:rPr lang="ru-RU" kern="1200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endParaRPr lang="ru-RU" sz="1600" kern="1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16839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213360"/>
            <a:ext cx="7382930" cy="72807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Ваше мнение и пожелания по деятельности академической площадки и взаимодействию с Научно-методическим центром сопровождения обучения детей с ОВЗ АСОУ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31238" y="1849120"/>
            <a:ext cx="7835727" cy="2800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1">
              <a:defRPr/>
            </a:pPr>
            <a:r>
              <a:rPr lang="ru-RU" sz="2200" dirty="0" smtClean="0"/>
              <a:t> </a:t>
            </a:r>
            <a:r>
              <a:rPr lang="ru-RU" sz="2200" b="1" dirty="0" smtClean="0"/>
              <a:t>Интересующая тематика совместных мероприятий </a:t>
            </a:r>
            <a:r>
              <a:rPr lang="ru-RU" sz="2200" dirty="0" smtClean="0"/>
              <a:t>«Особенности психодиагностической и коррекционной работы с детьми с ОВЗ и инвалидностью»</a:t>
            </a:r>
          </a:p>
          <a:p>
            <a:pPr lvl="1">
              <a:defRPr/>
            </a:pPr>
            <a:r>
              <a:rPr lang="ru-RU" sz="2200" b="1" dirty="0" smtClean="0"/>
              <a:t>Новые формы взаимодействия с Центром: </a:t>
            </a:r>
            <a:r>
              <a:rPr lang="ru-RU" sz="2200" dirty="0" smtClean="0"/>
              <a:t>канал в телеграмм</a:t>
            </a:r>
          </a:p>
          <a:p>
            <a:pPr lvl="1">
              <a:defRPr/>
            </a:pPr>
            <a:r>
              <a:rPr lang="ru-RU" sz="2200" b="1" dirty="0" smtClean="0"/>
              <a:t>Инновационные направления сотрудничества </a:t>
            </a:r>
          </a:p>
          <a:p>
            <a:pPr lvl="1">
              <a:defRPr/>
            </a:pPr>
            <a:r>
              <a:rPr lang="ru-RU" sz="2200" dirty="0" smtClean="0"/>
              <a:t>Сетевые родительские собрания с определенной тематикой, например : Обзор образовательных учреждений для детей с ОВЗ – колледжей, институтов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25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72807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Актуальность, уникальность и особенности реализации направлений деятельности академической площадки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31238" y="2037238"/>
            <a:ext cx="7835727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1">
              <a:defRPr/>
            </a:pPr>
            <a:r>
              <a:rPr lang="ru-RU" sz="2200" dirty="0" smtClean="0"/>
              <a:t>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57092" y="1521051"/>
            <a:ext cx="750522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Одним из приоритетных направлений современной системы образования является формирование творческой личности, направленной на самостоятельный поиск нового, решение проблем в нестандартной ситуации. Раскрыть и развить творческие способности не только здорового, но и имеющего ограниченные возможности здоровья ребенка (в условиях дистанционного обучения) возможно, с применением в практике обучения проектно-исследовательской  технологии, что является  возможностью реальной деятельности, в которой ребенок-инвалид и ребенок с ОВЗ может не только проявить свою индивидуальность, но и обогатить ее,  реально использовать, развить познавательные возможности и потребности и пополнить собственный опыт.</a:t>
            </a:r>
          </a:p>
        </p:txBody>
      </p:sp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72807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Сотрудничество</a:t>
            </a:r>
            <a:r>
              <a:rPr lang="ru-RU" sz="2400" dirty="0" smtClean="0"/>
              <a:t>(совместные мероприятия, приглашения к взаимодействию, заключенные соглашения, договоры, др.)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284480" y="1667906"/>
            <a:ext cx="8483600" cy="2585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1">
              <a:defRPr/>
            </a:pPr>
            <a:r>
              <a:rPr lang="ru-RU" b="1" dirty="0" smtClean="0"/>
              <a:t>Муниципальное</a:t>
            </a:r>
          </a:p>
          <a:p>
            <a:pPr lvl="1">
              <a:defRPr/>
            </a:pPr>
            <a:r>
              <a:rPr lang="ru-RU" dirty="0" smtClean="0"/>
              <a:t>Соглашение о </a:t>
            </a:r>
            <a:r>
              <a:rPr lang="ru-RU" dirty="0"/>
              <a:t>совместной </a:t>
            </a:r>
            <a:r>
              <a:rPr lang="ru-RU" dirty="0" smtClean="0"/>
              <a:t>деятельности Муниципального бюджетного </a:t>
            </a:r>
            <a:r>
              <a:rPr lang="ru-RU" dirty="0"/>
              <a:t>учреждение культуры  Быковский детский филиал МУК «</a:t>
            </a:r>
            <a:r>
              <a:rPr lang="ru-RU" dirty="0" smtClean="0"/>
              <a:t>РМБ» и МОУ Быковской СОШ №15 от 01.02.2020 года</a:t>
            </a:r>
          </a:p>
          <a:p>
            <a:pPr lvl="1">
              <a:defRPr/>
            </a:pPr>
            <a:r>
              <a:rPr lang="ru-RU" b="1" dirty="0" smtClean="0"/>
              <a:t>Региональное </a:t>
            </a:r>
          </a:p>
          <a:p>
            <a:pPr lvl="1">
              <a:defRPr/>
            </a:pPr>
            <a:r>
              <a:rPr lang="ru-RU" dirty="0" smtClean="0"/>
              <a:t>Соглашение о сотрудничестве АСОУ с академической площадкой от 07.10.2020</a:t>
            </a:r>
          </a:p>
          <a:p>
            <a:pPr lvl="1">
              <a:defRPr/>
            </a:pPr>
            <a:r>
              <a:rPr lang="ru-RU" b="1" dirty="0" smtClean="0"/>
              <a:t>Межрегиональное</a:t>
            </a:r>
          </a:p>
          <a:p>
            <a:pPr lvl="1">
              <a:defRPr/>
            </a:pPr>
            <a:r>
              <a:rPr lang="ru-RU" dirty="0" smtClean="0"/>
              <a:t>Договор №599 о совместном сотрудничестве по профессиональной ориентации обучающихся МОУ Быковской СОШ №15 и ФГБУ «ВНИИКР» от 16.10.2019</a:t>
            </a:r>
          </a:p>
        </p:txBody>
      </p:sp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7"/>
            <a:ext cx="7382930" cy="1100295"/>
          </a:xfrm>
        </p:spPr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Решенные задачи и достигнутые результаты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</a:br>
            <a:r>
              <a:rPr lang="ru-RU" sz="2200" u="sng" dirty="0" smtClean="0"/>
              <a:t>Определены направления социализации детей с ОВЗ и инвалидностью</a:t>
            </a:r>
            <a:br>
              <a:rPr lang="ru-RU" sz="2200" u="sng" dirty="0" smtClean="0"/>
            </a:br>
            <a:endParaRPr lang="ru-RU" sz="2400" b="1" u="sng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31238" y="1667906"/>
            <a:ext cx="7835727" cy="21236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1">
              <a:buFont typeface="Arial" pitchFamily="34" charset="0"/>
              <a:buChar char="•"/>
              <a:defRPr/>
            </a:pPr>
            <a:endParaRPr lang="ru-RU" sz="2200" dirty="0" smtClean="0"/>
          </a:p>
          <a:p>
            <a:pPr lvl="1">
              <a:buFont typeface="Arial" pitchFamily="34" charset="0"/>
              <a:buChar char="•"/>
              <a:defRPr/>
            </a:pPr>
            <a:endParaRPr lang="ru-RU" sz="2200" dirty="0" smtClean="0"/>
          </a:p>
          <a:p>
            <a:pPr lvl="1">
              <a:buFont typeface="Arial" pitchFamily="34" charset="0"/>
              <a:buChar char="•"/>
              <a:defRPr/>
            </a:pPr>
            <a:endParaRPr lang="ru-RU" sz="2200" dirty="0" smtClean="0"/>
          </a:p>
          <a:p>
            <a:pPr lvl="1">
              <a:defRPr/>
            </a:pPr>
            <a:endParaRPr lang="ru-RU" sz="2200" dirty="0" smtClean="0"/>
          </a:p>
          <a:p>
            <a:pPr lvl="1">
              <a:buFont typeface="Arial" pitchFamily="34" charset="0"/>
              <a:buChar char="•"/>
              <a:defRPr/>
            </a:pPr>
            <a:endParaRPr lang="ru-RU" sz="2200" dirty="0" smtClean="0"/>
          </a:p>
          <a:p>
            <a:pPr lvl="1">
              <a:buFont typeface="Arial" pitchFamily="34" charset="0"/>
              <a:buChar char="•"/>
              <a:defRPr/>
            </a:pPr>
            <a:endParaRPr lang="ru-RU" sz="2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57092" y="1556088"/>
            <a:ext cx="72880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/>
              <a:t>Внеурочная работа учителя-предметника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Работа классного руководителя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Формы проведения внеурочных занятий в соответствии с индивидуальными учебными планам обучающихся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Участие в научном обществе обучающихся школы</a:t>
            </a:r>
          </a:p>
        </p:txBody>
      </p:sp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7"/>
            <a:ext cx="7382930" cy="1112821"/>
          </a:xfrm>
        </p:spPr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Решенные задачи и достигнутые результаты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</a:br>
            <a:r>
              <a:rPr lang="ru-RU" sz="2200" u="sng" dirty="0" smtClean="0"/>
              <a:t>Разработаны модели социализации детей с ОВЗ и инвалидностью</a:t>
            </a:r>
            <a:br>
              <a:rPr lang="ru-RU" sz="2200" u="sng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66160"/>
              </p:ext>
            </p:extLst>
          </p:nvPr>
        </p:nvGraphicFramePr>
        <p:xfrm>
          <a:off x="363255" y="1542644"/>
          <a:ext cx="8154444" cy="3229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7222"/>
                <a:gridCol w="407722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Дистанционное  участие детей с ОВЗ и инвалидностью в мероприятиях школы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Очное участие детей с ОВЗ и инвалидностью в мероприятиях школы</a:t>
                      </a:r>
                      <a:endParaRPr lang="ru-RU" dirty="0"/>
                    </a:p>
                  </a:txBody>
                  <a:tcPr/>
                </a:tc>
              </a:tr>
              <a:tr h="2315372">
                <a:tc>
                  <a:txBody>
                    <a:bodyPr/>
                    <a:lstStyle/>
                    <a:p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Достоинства: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работу мероприятия вовлечены большое число детей-инвалидов, снимаются психологические барьеры, дети общаются в режиме конференции между собой.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Недостатки: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отсутствие очного общения со сверстниками, технические сбои в работе Интернета,  предварительная подготовка чата общения. 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Достоинства:</a:t>
                      </a:r>
                      <a:r>
                        <a:rPr lang="ru-RU" sz="1200" dirty="0" smtClean="0"/>
                        <a:t>  полноценное общение ребенка-инвалида со сверстниками.</a:t>
                      </a:r>
                    </a:p>
                    <a:p>
                      <a:r>
                        <a:rPr lang="ru-RU" sz="1200" b="1" dirty="0" smtClean="0"/>
                        <a:t>Недостатки: </a:t>
                      </a:r>
                      <a:r>
                        <a:rPr lang="ru-RU" sz="1200" dirty="0" smtClean="0"/>
                        <a:t>психологические барьеры, удаленность от школы.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774" y="3809264"/>
            <a:ext cx="1223419" cy="913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488" y="3326046"/>
            <a:ext cx="1846541" cy="1389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325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126507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Решенные задачи и достигнутые результаты </a:t>
            </a:r>
            <a:r>
              <a:rPr lang="ru-RU" sz="2400" dirty="0" smtClean="0"/>
              <a:t>Составлена </a:t>
            </a:r>
            <a:r>
              <a:rPr lang="ru-RU" sz="2400" dirty="0"/>
              <a:t>база дистанционных олимпиад и конкурсов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57092" y="1667906"/>
            <a:ext cx="7835727" cy="178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1">
              <a:defRPr/>
            </a:pPr>
            <a:endParaRPr lang="ru-RU" sz="2200" dirty="0" smtClean="0"/>
          </a:p>
          <a:p>
            <a:pPr lvl="1">
              <a:buFont typeface="Arial" pitchFamily="34" charset="0"/>
              <a:buChar char="•"/>
              <a:defRPr/>
            </a:pPr>
            <a:endParaRPr lang="ru-RU" sz="2200" dirty="0" smtClean="0"/>
          </a:p>
          <a:p>
            <a:pPr lvl="1">
              <a:defRPr/>
            </a:pPr>
            <a:endParaRPr lang="ru-RU" sz="2200" dirty="0" smtClean="0"/>
          </a:p>
          <a:p>
            <a:pPr lvl="1">
              <a:buFont typeface="Arial" pitchFamily="34" charset="0"/>
              <a:buChar char="•"/>
              <a:defRPr/>
            </a:pPr>
            <a:endParaRPr lang="ru-RU" sz="2200" dirty="0" smtClean="0"/>
          </a:p>
          <a:p>
            <a:pPr lvl="1">
              <a:buFont typeface="Arial" pitchFamily="34" charset="0"/>
              <a:buChar char="•"/>
              <a:defRPr/>
            </a:pPr>
            <a:endParaRPr lang="ru-RU" sz="2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3360" y="1667906"/>
            <a:ext cx="86540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1400" dirty="0"/>
              <a:t>«Математика и проектирование» </a:t>
            </a:r>
            <a:r>
              <a:rPr lang="ru-RU" sz="1400" dirty="0">
                <a:hlinkClick r:id="rId2"/>
              </a:rPr>
              <a:t>http://new.asou-mo.ru/index.php/ru/2015-11-30-08-14-02/2015-11-30-08-31-47</a:t>
            </a:r>
            <a:r>
              <a:rPr lang="ru-RU" sz="1400" dirty="0"/>
              <a:t>  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400" dirty="0"/>
              <a:t>Дистанционная международная  олимпиада «Глобус» - </a:t>
            </a:r>
            <a:r>
              <a:rPr lang="ru-RU" sz="1400" dirty="0">
                <a:hlinkClick r:id="rId3"/>
              </a:rPr>
              <a:t>https://mirglobus.com/</a:t>
            </a:r>
            <a:r>
              <a:rPr lang="ru-RU" sz="1400" dirty="0"/>
              <a:t>  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400" dirty="0"/>
              <a:t>Международный турнир «Мир знаний» в центре дистанционных турниров «Град знаний» </a:t>
            </a:r>
            <a:r>
              <a:rPr lang="ru-RU" sz="1400" dirty="0">
                <a:hlinkClick r:id="rId4"/>
              </a:rPr>
              <a:t>https://www.gradznanij.ru/alphabet</a:t>
            </a:r>
            <a:r>
              <a:rPr lang="ru-RU" sz="1400" dirty="0"/>
              <a:t>  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400" dirty="0"/>
              <a:t>Всероссийский центр дистанционных олимпиад «Летописец» </a:t>
            </a:r>
            <a:r>
              <a:rPr lang="ru-RU" sz="1400" dirty="0">
                <a:hlinkClick r:id="rId5"/>
              </a:rPr>
              <a:t>http://xn----itbbaoqmljfree2cn.xn--p1ai/</a:t>
            </a:r>
            <a:r>
              <a:rPr lang="ru-RU" sz="1400" dirty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400" dirty="0"/>
              <a:t>Творческий фестиваль "Капелька неба» </a:t>
            </a:r>
            <a:r>
              <a:rPr lang="ru-RU" sz="1400" dirty="0">
                <a:hlinkClick r:id="rId6"/>
              </a:rPr>
              <a:t>http://darmosreg.ru/news/tvorcheskiy-festival-kapelka-neba</a:t>
            </a:r>
            <a:r>
              <a:rPr lang="ru-RU" sz="1400" dirty="0"/>
              <a:t> Международные олимпиады и конкурсы «Клевер» </a:t>
            </a:r>
            <a:r>
              <a:rPr lang="ru-RU" sz="1400" dirty="0">
                <a:hlinkClick r:id="rId7"/>
              </a:rPr>
              <a:t>https://cleve.ru/</a:t>
            </a:r>
            <a:r>
              <a:rPr lang="ru-RU" sz="1400" dirty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400" dirty="0"/>
              <a:t>Международная дистанционная олимпиада «</a:t>
            </a:r>
            <a:r>
              <a:rPr lang="ru-RU" sz="1400" dirty="0" err="1"/>
              <a:t>Big</a:t>
            </a:r>
            <a:r>
              <a:rPr lang="ru-RU" sz="1400" dirty="0"/>
              <a:t> </a:t>
            </a:r>
            <a:r>
              <a:rPr lang="ru-RU" sz="1400" dirty="0" err="1"/>
              <a:t>Ben</a:t>
            </a:r>
            <a:r>
              <a:rPr lang="ru-RU" sz="1400" dirty="0"/>
              <a:t>» </a:t>
            </a:r>
            <a:r>
              <a:rPr lang="ru-RU" sz="1400" dirty="0">
                <a:hlinkClick r:id="rId8"/>
              </a:rPr>
              <a:t>http://www.olympiad-bigben.ru/</a:t>
            </a:r>
            <a:r>
              <a:rPr lang="ru-RU" sz="14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400" dirty="0"/>
              <a:t>Интерактивная образовательная онлайн-платформа </a:t>
            </a:r>
            <a:r>
              <a:rPr lang="ru-RU" sz="1400" dirty="0">
                <a:hlinkClick r:id="rId9"/>
              </a:rPr>
              <a:t>https://uchi.ru/</a:t>
            </a:r>
            <a:endParaRPr lang="ru-RU" sz="1400" dirty="0"/>
          </a:p>
          <a:p>
            <a:pPr marL="514350" indent="-514350">
              <a:buFont typeface="+mj-lt"/>
              <a:buAutoNum type="arabicPeriod"/>
            </a:pPr>
            <a:r>
              <a:rPr lang="ru-RU" sz="1400" dirty="0"/>
              <a:t>Центр развития ИТ-образования </a:t>
            </a:r>
            <a:r>
              <a:rPr lang="ru-RU" sz="1400" dirty="0">
                <a:hlinkClick r:id="rId10"/>
              </a:rPr>
              <a:t>https://it-edu.com/ru</a:t>
            </a:r>
            <a:r>
              <a:rPr lang="ru-RU" sz="14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400" dirty="0"/>
              <a:t>Центр всероссийских дистанционных олимпиад - </a:t>
            </a:r>
            <a:r>
              <a:rPr lang="en-US" sz="1400" dirty="0">
                <a:hlinkClick r:id="rId11"/>
              </a:rPr>
              <a:t>http://xn----itbbaoqmljfree2cn.xn--p1ai/index.php/tekushchie-meropriyatiya</a:t>
            </a:r>
            <a:r>
              <a:rPr lang="ru-RU" sz="14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400" dirty="0"/>
              <a:t>ЦРТ «Мега-Талант» - </a:t>
            </a:r>
            <a:r>
              <a:rPr lang="en-US" sz="1400" dirty="0">
                <a:hlinkClick r:id="rId12"/>
              </a:rPr>
              <a:t>https://mega-talant.com/</a:t>
            </a:r>
            <a:r>
              <a:rPr lang="ru-RU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257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218472"/>
              </p:ext>
            </p:extLst>
          </p:nvPr>
        </p:nvGraphicFramePr>
        <p:xfrm>
          <a:off x="250524" y="1864031"/>
          <a:ext cx="8793267" cy="2756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181"/>
                <a:gridCol w="1256181"/>
                <a:gridCol w="1256181"/>
                <a:gridCol w="1256181"/>
                <a:gridCol w="1256181"/>
                <a:gridCol w="1256181"/>
                <a:gridCol w="1256181"/>
              </a:tblGrid>
              <a:tr h="428118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Мероприятия  НОО</a:t>
                      </a:r>
                      <a:endParaRPr lang="ru-RU" sz="1400" b="1" dirty="0"/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/>
                    </a:p>
                  </a:txBody>
                  <a:tcPr marT="34290" marB="34290"/>
                </a:tc>
              </a:tr>
              <a:tr h="107735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Проектная деятельность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Конкурсы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Научная Елка «</a:t>
                      </a:r>
                      <a:r>
                        <a:rPr lang="en-US" sz="1400" b="1" dirty="0" smtClean="0"/>
                        <a:t>WOW! NOW?»</a:t>
                      </a:r>
                      <a:endParaRPr lang="ru-RU" sz="1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Технопарк </a:t>
                      </a:r>
                      <a:r>
                        <a:rPr lang="ru-RU" sz="1400" b="1" dirty="0" err="1" smtClean="0"/>
                        <a:t>Сколково</a:t>
                      </a:r>
                      <a:endParaRPr lang="en-US" sz="1400" b="1" dirty="0" smtClean="0"/>
                    </a:p>
                    <a:p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Занятие «Электронная библиотека или библиотека</a:t>
                      </a:r>
                      <a:r>
                        <a:rPr lang="ru-RU" sz="1400" b="1" baseline="0" dirty="0" smtClean="0"/>
                        <a:t> без границ»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Занятия</a:t>
                      </a:r>
                      <a:r>
                        <a:rPr lang="ru-RU" sz="1400" b="1" baseline="0" dirty="0" smtClean="0"/>
                        <a:t>  на базе учреждения  </a:t>
                      </a:r>
                      <a:r>
                        <a:rPr lang="ru-RU" sz="1400" b="1" dirty="0" smtClean="0"/>
                        <a:t>ФГБУ «ВНИИКР»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Участие в методическом семинаре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Билет в Будущее</a:t>
                      </a:r>
                      <a:endParaRPr lang="ru-RU" sz="1400" b="1" dirty="0"/>
                    </a:p>
                  </a:txBody>
                  <a:tcPr marT="34290" marB="34290"/>
                </a:tc>
              </a:tr>
              <a:tr h="979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46%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70%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50%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100%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4%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19%</a:t>
                      </a:r>
                      <a:endParaRPr lang="ru-RU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54%</a:t>
                      </a:r>
                      <a:endParaRPr lang="ru-RU" sz="1400" b="1" dirty="0"/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199" y="501041"/>
            <a:ext cx="8411227" cy="97468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Решенные </a:t>
            </a:r>
            <a:r>
              <a:rPr lang="ru-RU" sz="3600" b="1" dirty="0"/>
              <a:t>задачи и достигнутые </a:t>
            </a:r>
            <a:r>
              <a:rPr lang="ru-RU" sz="3600" b="1" dirty="0" smtClean="0"/>
              <a:t>результаты</a:t>
            </a:r>
            <a:br>
              <a:rPr lang="ru-RU" sz="3600" b="1" dirty="0" smtClean="0"/>
            </a:br>
            <a:r>
              <a:rPr lang="ru-RU" sz="2200" b="1" u="sng" dirty="0" smtClean="0"/>
              <a:t>% обучающихся на дому с ОВЗ и инвалидностью охваченных мероприятиями Научного общества обучающихся</a:t>
            </a:r>
            <a:r>
              <a:rPr lang="ru-RU" b="1" u="sng" dirty="0"/>
              <a:t/>
            </a:r>
            <a:br>
              <a:rPr lang="ru-RU" b="1" u="sng" dirty="0"/>
            </a:b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3653974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2253" y="526093"/>
            <a:ext cx="8411227" cy="989556"/>
          </a:xfrm>
        </p:spPr>
        <p:txBody>
          <a:bodyPr>
            <a:normAutofit fontScale="90000"/>
          </a:bodyPr>
          <a:lstStyle/>
          <a:p>
            <a:pPr lvl="0" defTabSz="914400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>Решенные </a:t>
            </a:r>
            <a:r>
              <a:rPr lang="ru-RU" sz="3600" b="1" dirty="0"/>
              <a:t>задачи и достигнутые </a:t>
            </a:r>
            <a:r>
              <a:rPr lang="ru-RU" sz="3600" b="1" dirty="0" smtClean="0"/>
              <a:t>результаты</a:t>
            </a:r>
            <a:br>
              <a:rPr lang="ru-RU" sz="3600" b="1" dirty="0" smtClean="0"/>
            </a:br>
            <a:r>
              <a:rPr lang="ru-RU" sz="2000" b="1" u="sng" dirty="0" smtClean="0">
                <a:solidFill>
                  <a:prstClr val="black"/>
                </a:solidFill>
                <a:ea typeface="+mn-ea"/>
                <a:cs typeface="+mn-cs"/>
              </a:rPr>
              <a:t>поступление </a:t>
            </a:r>
            <a:r>
              <a:rPr lang="ru-RU" sz="2000" b="1" u="sng" dirty="0">
                <a:solidFill>
                  <a:prstClr val="black"/>
                </a:solidFill>
                <a:ea typeface="+mn-ea"/>
                <a:cs typeface="+mn-cs"/>
              </a:rPr>
              <a:t>в профессиональные учебные заведения выпускников </a:t>
            </a:r>
            <a:br>
              <a:rPr lang="ru-RU" sz="2000" b="1" u="sng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000" b="1" u="sng" dirty="0">
                <a:solidFill>
                  <a:prstClr val="black"/>
                </a:solidFill>
                <a:ea typeface="+mn-ea"/>
                <a:cs typeface="+mn-cs"/>
              </a:rPr>
              <a:t>МОУ «Быковская СОШ № 15» с 2011 по 2020 г.</a:t>
            </a:r>
            <a:r>
              <a:rPr lang="ru-RU" sz="3600" b="1" u="sng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3600" b="1" u="sng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3600" b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3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b="1" u="sng" dirty="0"/>
              <a:t/>
            </a:r>
            <a:br>
              <a:rPr lang="ru-RU" b="1" u="sng" dirty="0"/>
            </a:br>
            <a:endParaRPr lang="ru-RU" b="1" u="sng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408683"/>
              </p:ext>
            </p:extLst>
          </p:nvPr>
        </p:nvGraphicFramePr>
        <p:xfrm>
          <a:off x="0" y="1665962"/>
          <a:ext cx="9043791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4597"/>
                <a:gridCol w="3014597"/>
                <a:gridCol w="3014597"/>
              </a:tblGrid>
              <a:tr h="10153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выпускников, поступивших в вузы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(на базе 11 классов)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выпускников, поступивших в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СУЗы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(на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базе 9 и 11 классов)</a:t>
                      </a:r>
                    </a:p>
                  </a:txBody>
                  <a:tcPr marL="90879" marR="9087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выпускников, которые по болезни не смогли продолжать получать образование в профессиональных учебных заведениях</a:t>
                      </a:r>
                    </a:p>
                  </a:txBody>
                  <a:tcPr marL="90879" marR="90879"/>
                </a:tc>
              </a:tr>
              <a:tr h="4061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5+2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9-2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anchor="ctr"/>
                </a:tc>
              </a:tr>
              <a:tr h="105867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чел. принят на работу в ОУ в качестве учителя русского языка и литературы, 2020 год.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чел. Проходил профессиональную практику на базе ОУ ,2019 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130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72807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Перспективные цели и ожидаемые результаты деятельности академической площадки (2021-2023 гг.)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31238" y="2037238"/>
            <a:ext cx="7835727" cy="7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1">
              <a:buFont typeface="Arial" pitchFamily="34" charset="0"/>
              <a:buChar char="•"/>
              <a:defRPr/>
            </a:pPr>
            <a:endParaRPr lang="ru-RU" sz="2200" dirty="0"/>
          </a:p>
          <a:p>
            <a:pPr lvl="1">
              <a:defRPr/>
            </a:pPr>
            <a:endParaRPr lang="ru-RU" sz="2200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631237" y="1660751"/>
            <a:ext cx="8099403" cy="382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Апробироват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ь проведение учебных занятий с «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малочасовыми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» предметами в группах по параллелям</a:t>
            </a: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1400" b="1" dirty="0"/>
              <a:t>Апробировать</a:t>
            </a:r>
            <a:r>
              <a:rPr lang="ru-RU" sz="1400" dirty="0"/>
              <a:t> в рамках проведения учебных занятий с обучающимися на дому презентации творческих заданий по различным учебным </a:t>
            </a:r>
            <a:r>
              <a:rPr lang="ru-RU" sz="1400" dirty="0" smtClean="0"/>
              <a:t>предметам</a:t>
            </a: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1400" b="1" dirty="0"/>
              <a:t>Продолжить</a:t>
            </a:r>
            <a:r>
              <a:rPr lang="ru-RU" sz="1400" dirty="0"/>
              <a:t> практику дистанционных родительских собраний</a:t>
            </a: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1400" b="1" dirty="0"/>
              <a:t>Пополнять базу олимпиад </a:t>
            </a:r>
            <a:r>
              <a:rPr lang="ru-RU" sz="1400" dirty="0"/>
              <a:t>и конкурсов для детей с ОВЗ и инвалидностью.</a:t>
            </a: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1400" b="1" dirty="0"/>
              <a:t>Внедрить</a:t>
            </a:r>
            <a:r>
              <a:rPr lang="ru-RU" sz="1400" dirty="0"/>
              <a:t> в работу школы практику работы классных руководителей с категорией детей с ОВЗ и инвалидностью.</a:t>
            </a: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1400" b="1" dirty="0"/>
              <a:t>Увеличить процент </a:t>
            </a:r>
            <a:r>
              <a:rPr lang="ru-RU" sz="1400" dirty="0"/>
              <a:t>участников детей с ОВЗ и инвалидностью в работе Научного общества обучающихся.</a:t>
            </a: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1400" b="1" dirty="0"/>
              <a:t>Внедрить </a:t>
            </a:r>
            <a:r>
              <a:rPr lang="ru-RU" sz="1400" dirty="0"/>
              <a:t>в работу школы  разработанные модели организации проведения внеурочной деятельности в соответствии индивидуальными планами обучающихся детей на дому, </a:t>
            </a: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</a:pPr>
            <a:endParaRPr lang="ru-RU" sz="20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АСОУтитул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Городской по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8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9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2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по умолчанию.thmx</Template>
  <TotalTime>5276</TotalTime>
  <Words>768</Words>
  <Application>Microsoft Office PowerPoint</Application>
  <PresentationFormat>Экран (16:9)</PresentationFormat>
  <Paragraphs>91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ТемаАСОУтитул</vt:lpstr>
      <vt:lpstr>Специальное оформление</vt:lpstr>
      <vt:lpstr>8_Специальное оформление</vt:lpstr>
      <vt:lpstr>9_Специальное оформление</vt:lpstr>
      <vt:lpstr>1_Специальное оформление</vt:lpstr>
      <vt:lpstr>2_Специальное оформление</vt:lpstr>
      <vt:lpstr>«Социализация детей-инвалидов и детей с ОВЗ в рамках проектно-исследовательской деятельности  на дому с использованием дистанционных образовательных технологий»</vt:lpstr>
      <vt:lpstr>Актуальность, уникальность и особенности реализации направлений деятельности академической площадки</vt:lpstr>
      <vt:lpstr>Сотрудничество(совместные мероприятия, приглашения к взаимодействию, заключенные соглашения, договоры, др.)</vt:lpstr>
      <vt:lpstr>Решенные задачи и достигнутые результаты Определены направления социализации детей с ОВЗ и инвалидностью </vt:lpstr>
      <vt:lpstr>Решенные задачи и достигнутые результаты Разработаны модели социализации детей с ОВЗ и инвалидностью  </vt:lpstr>
      <vt:lpstr>Решенные задачи и достигнутые результаты Составлена база дистанционных олимпиад и конкурсов</vt:lpstr>
      <vt:lpstr> Решенные задачи и достигнутые результаты % обучающихся на дому с ОВЗ и инвалидностью охваченных мероприятиями Научного общества обучающихся </vt:lpstr>
      <vt:lpstr>   Решенные задачи и достигнутые результаты поступление в профессиональные учебные заведения выпускников  МОУ «Быковская СОШ № 15» с 2011 по 2020 г.   </vt:lpstr>
      <vt:lpstr>Перспективные цели и ожидаемые результаты деятельности академической площадки (2021-2023 гг.)</vt:lpstr>
      <vt:lpstr>Ваше мнение и пожелания по деятельности академической площадки и взаимодействию с Научно-методическим центром сопровождения обучения детей с ОВЗ АСОУ</vt:lpstr>
      <vt:lpstr>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 Skvortsova</dc:creator>
  <cp:lastModifiedBy>Лариса</cp:lastModifiedBy>
  <cp:revision>124</cp:revision>
  <dcterms:created xsi:type="dcterms:W3CDTF">2020-04-09T22:49:10Z</dcterms:created>
  <dcterms:modified xsi:type="dcterms:W3CDTF">2021-09-17T13:34:00Z</dcterms:modified>
</cp:coreProperties>
</file>