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56" r:id="rId2"/>
    <p:sldId id="26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7" r:id="rId12"/>
    <p:sldId id="258" r:id="rId13"/>
    <p:sldId id="25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8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301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110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529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41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957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86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510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84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128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638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256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74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34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009092"/>
            <a:ext cx="6004545" cy="3111623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smtClean="0"/>
              <a:t>Ловушки ЕГЭ</a:t>
            </a:r>
            <a:br>
              <a:rPr lang="ru-RU" sz="4800" b="1" dirty="0" smtClean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smtClean="0"/>
              <a:t>Особенности написания сочинения</a:t>
            </a:r>
            <a:br>
              <a:rPr lang="ru-RU" sz="4800" b="1" dirty="0" smtClean="0"/>
            </a:br>
            <a:endParaRPr lang="ru-RU" sz="4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385985"/>
            <a:ext cx="2880000" cy="216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79955" y="46531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ЕГЭ</a:t>
            </a:r>
          </a:p>
          <a:p>
            <a:r>
              <a:rPr lang="ru-RU" dirty="0" smtClean="0"/>
              <a:t>Русский язык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05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60648"/>
            <a:ext cx="8077200" cy="136815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Ловушка 4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Задание 13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1988840"/>
            <a:ext cx="7711008" cy="40309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Правописание глаголов с НЕДО-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Большинство помнят, что глагол с не пишем раздельно и всё.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88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Структура сочинения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Требования ФИПИ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147248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Напишите сочинение по прочитанному тексту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Сформулируйте </a:t>
            </a:r>
            <a:r>
              <a:rPr lang="ru-RU" dirty="0">
                <a:solidFill>
                  <a:schemeClr val="tx1"/>
                </a:solidFill>
              </a:rPr>
              <a:t>одну из проблем, поставленных автором текста.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Прокомментируйте сформулированную проблему. Включите в комментарий два примера-иллюстрации из прочитанного текста, которые, по </a:t>
            </a:r>
            <a:r>
              <a:rPr lang="ru-RU" dirty="0" smtClean="0">
                <a:solidFill>
                  <a:schemeClr val="tx1"/>
                </a:solidFill>
              </a:rPr>
              <a:t>вашему </a:t>
            </a:r>
            <a:r>
              <a:rPr lang="ru-RU" dirty="0">
                <a:solidFill>
                  <a:schemeClr val="tx1"/>
                </a:solidFill>
              </a:rPr>
              <a:t>мнению, важны для понимания проблемы исходного текста (избегайте чрезмерного цитирования). </a:t>
            </a:r>
            <a:r>
              <a:rPr lang="ru-RU" dirty="0" smtClean="0">
                <a:solidFill>
                  <a:schemeClr val="tx1"/>
                </a:solidFill>
              </a:rPr>
              <a:t>Дайте пояснение к каждому примеру-иллюстрации. Укажите </a:t>
            </a:r>
            <a:r>
              <a:rPr lang="ru-RU" dirty="0">
                <a:solidFill>
                  <a:schemeClr val="tx1"/>
                </a:solidFill>
              </a:rPr>
              <a:t>смысловую связь между </a:t>
            </a:r>
            <a:r>
              <a:rPr lang="ru-RU" dirty="0" smtClean="0">
                <a:solidFill>
                  <a:schemeClr val="tx1"/>
                </a:solidFill>
              </a:rPr>
              <a:t>примерами и проанализируйте ее.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Сформулируйте позицию автора (рассказчика).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Сформулируйте и обоснуйте свое отношение к позиции автора (рассказчика) по проблеме исходного текста.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Объем сочинения – не менее 150 слов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52796"/>
            <a:ext cx="211764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0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62068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Структура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</a:rPr>
              <a:t>сочинения по абзацам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44824"/>
            <a:ext cx="8856984" cy="460851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1 абзац</a:t>
            </a:r>
            <a:r>
              <a:rPr lang="ru-RU" dirty="0">
                <a:solidFill>
                  <a:schemeClr val="tx1"/>
                </a:solidFill>
              </a:rPr>
              <a:t> – проблема (2 предложения)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2 абзац</a:t>
            </a:r>
            <a:r>
              <a:rPr lang="ru-RU" dirty="0">
                <a:solidFill>
                  <a:schemeClr val="tx1"/>
                </a:solidFill>
              </a:rPr>
              <a:t> – комментарий  (отразить ход мыслей автора) (6 баллов) не пересказ!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1 </a:t>
            </a:r>
            <a:r>
              <a:rPr lang="ru-RU" dirty="0">
                <a:solidFill>
                  <a:schemeClr val="tx1"/>
                </a:solidFill>
              </a:rPr>
              <a:t>пример - иллюстрация + пояснение примера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2 пример - иллюстрация + пояснение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Связь между примерами  и анализ связи между </a:t>
            </a:r>
            <a:r>
              <a:rPr lang="ru-RU" dirty="0" smtClean="0">
                <a:solidFill>
                  <a:schemeClr val="tx1"/>
                </a:solidFill>
              </a:rPr>
              <a:t>примерами. 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*Комментарий должен подвести к позиции автора.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Комментарий можно разделить на три абзаца (1 </a:t>
            </a:r>
            <a:r>
              <a:rPr lang="ru-RU" dirty="0" smtClean="0">
                <a:solidFill>
                  <a:schemeClr val="tx1"/>
                </a:solidFill>
              </a:rPr>
              <a:t>абзац: 1-ый пример </a:t>
            </a:r>
            <a:r>
              <a:rPr lang="ru-RU" dirty="0">
                <a:solidFill>
                  <a:schemeClr val="tx1"/>
                </a:solidFill>
              </a:rPr>
              <a:t>+ пояснение, </a:t>
            </a:r>
            <a:r>
              <a:rPr lang="ru-RU" dirty="0" smtClean="0">
                <a:solidFill>
                  <a:schemeClr val="tx1"/>
                </a:solidFill>
              </a:rPr>
              <a:t>2 </a:t>
            </a:r>
            <a:r>
              <a:rPr lang="ru-RU" dirty="0" smtClean="0">
                <a:solidFill>
                  <a:schemeClr val="tx1"/>
                </a:solidFill>
              </a:rPr>
              <a:t>абзац: 2-ой </a:t>
            </a:r>
            <a:r>
              <a:rPr lang="ru-RU" dirty="0">
                <a:solidFill>
                  <a:schemeClr val="tx1"/>
                </a:solidFill>
              </a:rPr>
              <a:t>пример + пояснение, 3 </a:t>
            </a:r>
            <a:r>
              <a:rPr lang="ru-RU" dirty="0" smtClean="0">
                <a:solidFill>
                  <a:schemeClr val="tx1"/>
                </a:solidFill>
              </a:rPr>
              <a:t>абзац: связь </a:t>
            </a:r>
            <a:r>
              <a:rPr lang="ru-RU" dirty="0">
                <a:solidFill>
                  <a:schemeClr val="tx1"/>
                </a:solidFill>
              </a:rPr>
              <a:t>+ анализ).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3 </a:t>
            </a:r>
            <a:r>
              <a:rPr lang="ru-RU" b="1" dirty="0">
                <a:solidFill>
                  <a:schemeClr val="tx1"/>
                </a:solidFill>
              </a:rPr>
              <a:t>абзац</a:t>
            </a:r>
            <a:r>
              <a:rPr lang="ru-RU" dirty="0">
                <a:solidFill>
                  <a:schemeClr val="tx1"/>
                </a:solidFill>
              </a:rPr>
              <a:t> – позиция автора (1 – 2 предложения). Четкий прямой ответ на поставленный вопрос 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4 </a:t>
            </a:r>
            <a:r>
              <a:rPr lang="ru-RU" b="1" dirty="0">
                <a:solidFill>
                  <a:schemeClr val="tx1"/>
                </a:solidFill>
              </a:rPr>
              <a:t>абзац</a:t>
            </a:r>
            <a:r>
              <a:rPr lang="ru-RU" dirty="0">
                <a:solidFill>
                  <a:schemeClr val="tx1"/>
                </a:solidFill>
              </a:rPr>
              <a:t> – согласие с позицией автора (1-2 предложения)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5 абзац</a:t>
            </a:r>
            <a:r>
              <a:rPr lang="ru-RU" dirty="0">
                <a:solidFill>
                  <a:schemeClr val="tx1"/>
                </a:solidFill>
              </a:rPr>
              <a:t> – обоснование. Пример из литературы или жизни, новостей, жизни известных людей.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6 абзац</a:t>
            </a:r>
            <a:r>
              <a:rPr lang="ru-RU" dirty="0">
                <a:solidFill>
                  <a:schemeClr val="tx1"/>
                </a:solidFill>
              </a:rPr>
              <a:t> – вывод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886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Количество баллов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988840"/>
            <a:ext cx="6554867" cy="338437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13 б – структура</a:t>
            </a:r>
          </a:p>
          <a:p>
            <a:r>
              <a:rPr lang="ru-RU" dirty="0">
                <a:solidFill>
                  <a:schemeClr val="tx1"/>
                </a:solidFill>
              </a:rPr>
              <a:t>12 б – грамотность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Итого 25 баллов за сочинение.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Набрать достойное количество баллов без сочинения невозможно.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*(за тестовую часть – 33 балла)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245031"/>
            <a:ext cx="124697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7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47" y="188640"/>
            <a:ext cx="6554867" cy="1524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Работа с текстом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*</a:t>
            </a:r>
            <a:r>
              <a:rPr lang="ru-RU" sz="2200" dirty="0"/>
              <a:t>из </a:t>
            </a:r>
            <a:r>
              <a:rPr lang="ru-RU" sz="2200" dirty="0" err="1"/>
              <a:t>вебинара</a:t>
            </a:r>
            <a:r>
              <a:rPr lang="ru-RU" sz="2200" dirty="0"/>
              <a:t> Сениной и </a:t>
            </a:r>
            <a:r>
              <a:rPr lang="ru-RU" sz="2200" dirty="0" err="1"/>
              <a:t>Нарушевича</a:t>
            </a:r>
            <a:endParaRPr lang="ru-RU" sz="2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437" y="1846263"/>
            <a:ext cx="5949576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88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04856" cy="15240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1"/>
                </a:solidFill>
              </a:rPr>
              <a:t>Проблема </a:t>
            </a:r>
            <a:br>
              <a:rPr lang="ru-RU" sz="4000" b="1" dirty="0">
                <a:solidFill>
                  <a:schemeClr val="tx1"/>
                </a:solidFill>
              </a:rPr>
            </a:br>
            <a:r>
              <a:rPr lang="ru-RU" sz="4000" b="1" dirty="0">
                <a:solidFill>
                  <a:schemeClr val="tx1"/>
                </a:solidFill>
              </a:rPr>
              <a:t>алгоритм выявления проблемы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2204864"/>
            <a:ext cx="6554867" cy="376767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От позиции автора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Найдите позицию автора (основную мысль в тексте; чаще всего она находится в последних двух абзацах)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Выпишите ее. 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Задайте вопрос, на который ответом будет позиция автора. 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Этот вопрос и есть проблема текста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116632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50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6554867" cy="1524000"/>
          </a:xfrm>
        </p:spPr>
        <p:txBody>
          <a:bodyPr/>
          <a:lstStyle/>
          <a:p>
            <a:r>
              <a:rPr lang="ru-RU" b="1" i="1" dirty="0" smtClean="0"/>
              <a:t>Комментарий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708920"/>
            <a:ext cx="6554867" cy="376767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1 пример-иллюстрация + пояснение</a:t>
            </a:r>
          </a:p>
          <a:p>
            <a:r>
              <a:rPr lang="ru-RU" dirty="0">
                <a:solidFill>
                  <a:schemeClr val="tx1"/>
                </a:solidFill>
              </a:rPr>
              <a:t>2 пример-иллюстрация + пояснение</a:t>
            </a:r>
          </a:p>
          <a:p>
            <a:r>
              <a:rPr lang="ru-RU" dirty="0">
                <a:solidFill>
                  <a:schemeClr val="tx1"/>
                </a:solidFill>
              </a:rPr>
              <a:t>Связь между примерами</a:t>
            </a:r>
          </a:p>
          <a:p>
            <a:r>
              <a:rPr lang="ru-RU" dirty="0">
                <a:solidFill>
                  <a:schemeClr val="tx1"/>
                </a:solidFill>
              </a:rPr>
              <a:t>Анализ связи между примерами ( с 2020 года)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6732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554867" cy="122264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Важное о комментарии: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88840"/>
            <a:ext cx="7488832" cy="452546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Комментарий не должен быть пересказом</a:t>
            </a:r>
          </a:p>
          <a:p>
            <a:r>
              <a:rPr lang="ru-RU" dirty="0">
                <a:solidFill>
                  <a:schemeClr val="tx1"/>
                </a:solidFill>
              </a:rPr>
              <a:t>- Комментарий должен подводить к позиции автора</a:t>
            </a:r>
          </a:p>
          <a:p>
            <a:r>
              <a:rPr lang="ru-RU" dirty="0">
                <a:solidFill>
                  <a:schemeClr val="tx1"/>
                </a:solidFill>
              </a:rPr>
              <a:t>- Пример-иллюстрация  - это элемент текста (1 или 2 предложения, может быть и 1-2 слова, которые важны для понимания проблемы.</a:t>
            </a:r>
          </a:p>
          <a:p>
            <a:r>
              <a:rPr lang="ru-RU" dirty="0">
                <a:solidFill>
                  <a:schemeClr val="tx1"/>
                </a:solidFill>
              </a:rPr>
              <a:t>- Пояснение к примеру должно ответить на вопрос: почему выбранная цитата подводит к авторской позиции.</a:t>
            </a:r>
          </a:p>
          <a:p>
            <a:r>
              <a:rPr lang="ru-RU" dirty="0">
                <a:solidFill>
                  <a:schemeClr val="tx1"/>
                </a:solidFill>
              </a:rPr>
              <a:t>- Связь показывает, как связаны наши выбранные предложения (цитаты, кусочки текста). </a:t>
            </a:r>
          </a:p>
          <a:p>
            <a:r>
              <a:rPr lang="ru-RU" dirty="0">
                <a:solidFill>
                  <a:schemeClr val="tx1"/>
                </a:solidFill>
              </a:rPr>
              <a:t>- Анализ показывает, почему мы считаем, что эти два примера противопоставлены друг другу (уточняют друг друга и т.п.) или зачем автор их противопоставляет и т.п.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404664"/>
            <a:ext cx="1444877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17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7056784" cy="122264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Типы связи между примерами: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132856"/>
            <a:ext cx="6554867" cy="376767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Противопоставление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Дополнение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Сопоставление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Уточнение</a:t>
            </a:r>
          </a:p>
          <a:p>
            <a:r>
              <a:rPr lang="ru-RU" dirty="0">
                <a:solidFill>
                  <a:schemeClr val="tx1"/>
                </a:solidFill>
              </a:rPr>
              <a:t>Пояснение</a:t>
            </a:r>
          </a:p>
          <a:p>
            <a:r>
              <a:rPr lang="ru-RU" dirty="0">
                <a:solidFill>
                  <a:schemeClr val="tx1"/>
                </a:solidFill>
              </a:rPr>
              <a:t>Причинно-следственные</a:t>
            </a:r>
          </a:p>
          <a:p>
            <a:r>
              <a:rPr lang="ru-RU" dirty="0">
                <a:solidFill>
                  <a:schemeClr val="tx1"/>
                </a:solidFill>
              </a:rPr>
              <a:t>Детализация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Вопрос - ответ  </a:t>
            </a:r>
            <a:r>
              <a:rPr lang="ru-RU" dirty="0">
                <a:solidFill>
                  <a:schemeClr val="tx1"/>
                </a:solidFill>
              </a:rPr>
              <a:t>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471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6554867" cy="115064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Алгоритм комментирования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15952"/>
            <a:ext cx="8640960" cy="449336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1 шаг: разбить текст на </a:t>
            </a:r>
            <a:r>
              <a:rPr lang="ru-RU" dirty="0" smtClean="0">
                <a:solidFill>
                  <a:schemeClr val="tx1"/>
                </a:solidFill>
              </a:rPr>
              <a:t>два -три </a:t>
            </a:r>
            <a:r>
              <a:rPr lang="ru-RU" dirty="0">
                <a:solidFill>
                  <a:schemeClr val="tx1"/>
                </a:solidFill>
              </a:rPr>
              <a:t>смысловых центра (понять, какие фрагменты текста являются наиболее важными для иллюстрации проблемы)</a:t>
            </a:r>
          </a:p>
          <a:p>
            <a:r>
              <a:rPr lang="ru-RU" dirty="0">
                <a:solidFill>
                  <a:schemeClr val="tx1"/>
                </a:solidFill>
              </a:rPr>
              <a:t>2 шаг: выбрать из 1 фрагмента цитату, которую нужно использовать. Дать ей пояснение (объяснить значение этой цитаты для раскрытия проблемы)</a:t>
            </a:r>
          </a:p>
          <a:p>
            <a:r>
              <a:rPr lang="ru-RU" dirty="0">
                <a:solidFill>
                  <a:schemeClr val="tx1"/>
                </a:solidFill>
              </a:rPr>
              <a:t>3 шаг: используя слово-связку (это могут быть союзы: но, однако, и, тем не менее, а именно, то есть и т.д., вводные слова: напротив, в частности, с одной стороны, с другой стороны, следовательно; любые другие части речи: наконец, поэтому и т.д.) ) перейти ко второму примеру. Дать и ему пояснение.</a:t>
            </a:r>
          </a:p>
          <a:p>
            <a:r>
              <a:rPr lang="ru-RU" dirty="0">
                <a:solidFill>
                  <a:schemeClr val="tx1"/>
                </a:solidFill>
              </a:rPr>
              <a:t>4 шаг: указать связь между примерами</a:t>
            </a:r>
          </a:p>
          <a:p>
            <a:r>
              <a:rPr lang="ru-RU" dirty="0">
                <a:solidFill>
                  <a:schemeClr val="tx1"/>
                </a:solidFill>
              </a:rPr>
              <a:t>5 шаг: проанализировать ее. Например, Приведенные примеры противопоставлены друг другу и помогают автору показать различие жизненных позиций героев, а именно…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27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1" y="332656"/>
            <a:ext cx="6554867" cy="720080"/>
          </a:xfrm>
        </p:spPr>
        <p:txBody>
          <a:bodyPr/>
          <a:lstStyle/>
          <a:p>
            <a:r>
              <a:rPr lang="ru-RU" b="1" dirty="0" smtClean="0"/>
              <a:t>Немного обо мне: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996" y="1772816"/>
            <a:ext cx="6984776" cy="4414109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Меня зовут </a:t>
            </a:r>
            <a:r>
              <a:rPr lang="ru-RU" b="1" dirty="0" err="1"/>
              <a:t>Агуреева</a:t>
            </a:r>
            <a:r>
              <a:rPr lang="ru-RU" b="1" dirty="0"/>
              <a:t> Елена Владимировна</a:t>
            </a:r>
          </a:p>
          <a:p>
            <a:r>
              <a:rPr lang="ru-RU" b="1" dirty="0"/>
              <a:t>На данный момент я работаю преподавателем </a:t>
            </a:r>
            <a:r>
              <a:rPr lang="ru-RU" b="1" dirty="0" smtClean="0"/>
              <a:t>в Западном филиале </a:t>
            </a:r>
            <a:r>
              <a:rPr lang="ru-RU" b="1" dirty="0" err="1"/>
              <a:t>РАНХиГС</a:t>
            </a:r>
            <a:r>
              <a:rPr lang="ru-RU" b="1" dirty="0"/>
              <a:t> г. Калининграда</a:t>
            </a:r>
          </a:p>
          <a:p>
            <a:r>
              <a:rPr lang="ru-RU" b="1" dirty="0"/>
              <a:t>Опыт работы в образовании – 16 лет</a:t>
            </a:r>
          </a:p>
          <a:p>
            <a:r>
              <a:rPr lang="ru-RU" b="1" dirty="0"/>
              <a:t>В 2003 году окончила с отличием Кемеровский государственный университет, в 2006 году защитила кандидатскую диссертацию по специальности 10.02.01 – Русский язык</a:t>
            </a:r>
          </a:p>
          <a:p>
            <a:r>
              <a:rPr lang="ru-RU" b="1" dirty="0"/>
              <a:t>На данный момент имею 20 научных публикаций. А также 8 учебно-методических пособий по русскому языку и культуре </a:t>
            </a:r>
            <a:r>
              <a:rPr lang="ru-RU" b="1" dirty="0" smtClean="0"/>
              <a:t>речи</a:t>
            </a:r>
          </a:p>
          <a:p>
            <a:r>
              <a:rPr lang="ru-RU" b="1" dirty="0" smtClean="0"/>
              <a:t>Несколько лет сотрудничаю с образовательным центром «Просвещение», веду занятия в рамках повышения квалификации учителей</a:t>
            </a:r>
          </a:p>
          <a:p>
            <a:r>
              <a:rPr lang="ru-RU" b="1" dirty="0" smtClean="0"/>
              <a:t>Готовлю детей к Единому государственному экзамену по русскому языку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1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341"/>
            <a:ext cx="6554867" cy="790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Пример комментария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980728"/>
            <a:ext cx="5228974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36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080" y="620688"/>
            <a:ext cx="6554867" cy="107863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</a:rPr>
              <a:t>Позиция автора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060848"/>
            <a:ext cx="6554867" cy="410445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Это мнение автора текста о поднятой им проблеме и путях ее решения. Итог размышлений автора.</a:t>
            </a:r>
          </a:p>
          <a:p>
            <a:r>
              <a:rPr lang="ru-RU" dirty="0">
                <a:solidFill>
                  <a:schemeClr val="tx1"/>
                </a:solidFill>
              </a:rPr>
              <a:t>Проблема и позиция автора тесно связаны (вопрос и ответ на вопрос).</a:t>
            </a:r>
          </a:p>
          <a:p>
            <a:r>
              <a:rPr lang="ru-RU" dirty="0">
                <a:solidFill>
                  <a:schemeClr val="tx1"/>
                </a:solidFill>
              </a:rPr>
              <a:t>Авторская позиция может выражаться прямо (чаще в публицистических текстах) и косвенно (в художественных текстах)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266216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6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704856" cy="115064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Отношение к позиции автора и обоснование этого отношения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88840"/>
            <a:ext cx="6840760" cy="460851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Достаточно 1 аргумента</a:t>
            </a:r>
          </a:p>
          <a:p>
            <a:r>
              <a:rPr lang="ru-RU" dirty="0">
                <a:solidFill>
                  <a:schemeClr val="tx1"/>
                </a:solidFill>
              </a:rPr>
              <a:t>Этот аргумент может </a:t>
            </a:r>
            <a:r>
              <a:rPr lang="ru-RU" dirty="0" smtClean="0">
                <a:solidFill>
                  <a:schemeClr val="tx1"/>
                </a:solidFill>
              </a:rPr>
              <a:t>быть не из </a:t>
            </a:r>
            <a:r>
              <a:rPr lang="ru-RU" dirty="0">
                <a:solidFill>
                  <a:schemeClr val="tx1"/>
                </a:solidFill>
              </a:rPr>
              <a:t>литературного произведения</a:t>
            </a:r>
          </a:p>
          <a:p>
            <a:r>
              <a:rPr lang="ru-RU" b="1" dirty="0">
                <a:solidFill>
                  <a:schemeClr val="tx1"/>
                </a:solidFill>
              </a:rPr>
              <a:t>Это может </a:t>
            </a:r>
            <a:r>
              <a:rPr lang="ru-RU" b="1" dirty="0" smtClean="0">
                <a:solidFill>
                  <a:schemeClr val="tx1"/>
                </a:solidFill>
              </a:rPr>
              <a:t>быть: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жизненный опыт ученика,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пример </a:t>
            </a:r>
            <a:r>
              <a:rPr lang="ru-RU" dirty="0">
                <a:solidFill>
                  <a:schemeClr val="tx1"/>
                </a:solidFill>
              </a:rPr>
              <a:t>из общественной </a:t>
            </a:r>
            <a:r>
              <a:rPr lang="ru-RU" dirty="0" smtClean="0">
                <a:solidFill>
                  <a:schemeClr val="tx1"/>
                </a:solidFill>
              </a:rPr>
              <a:t>жизни,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художественное произведение,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пословица или поговорка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пример из жизни известного человека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107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6532718" cy="93610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Важное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76872"/>
            <a:ext cx="6554867" cy="441574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Ученик сначала должен выразить свое мнение (отношение к позиции автора):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Я согласен / не согласен с позицией автора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И далее обязательно нужно сформулировать свой тезис, и лишь потом обосновать свою позицию.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Я согласен с позицией автора и считаю, что….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* Нужно аргументировать не истинность тезиса, а его ценностное значение (его важность, актуальность)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135" y="404664"/>
            <a:ext cx="144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75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6620723" cy="86260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Вывод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04864"/>
            <a:ext cx="6554867" cy="419971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Виды заключения: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Обобщение основных мыслей автора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Вопросительное предложение (часто риторический вопрос)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Призыв / обращение к читателю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Использование цитат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393305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51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Спасибо за внимание!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7968" y="2276475"/>
            <a:ext cx="3592513" cy="359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67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005" y="2204864"/>
            <a:ext cx="6482859" cy="172819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Ловушки ЕГЭ по русскому языку</a:t>
            </a:r>
            <a:br>
              <a:rPr lang="ru-RU" sz="4000" b="1" dirty="0"/>
            </a:br>
            <a:r>
              <a:rPr lang="ru-RU" sz="4000" b="1" dirty="0"/>
              <a:t>(орфография)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260648"/>
            <a:ext cx="223098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7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33400"/>
            <a:ext cx="7855024" cy="13834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Ловушка 1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Задание 9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2204864"/>
            <a:ext cx="7999040" cy="381493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 ряд со словами с чередующимися гласными в корне вставляют слова с похоже звучащими корнями.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Ученику важно их видеть и не попадаться в такую ловушку.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2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311" y="260648"/>
            <a:ext cx="8077200" cy="66335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Примеры таких слов: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79959" y="1124743"/>
            <a:ext cx="6361906" cy="521365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959" y="1196752"/>
            <a:ext cx="6361905" cy="29142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959" y="4005064"/>
            <a:ext cx="6361905" cy="2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33400"/>
            <a:ext cx="7783016" cy="87937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Ловушка 2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Задание 10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1700808"/>
            <a:ext cx="7999040" cy="431899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Все слова с приставкой ПРЕ- и ПРИ-  - это одна большая ловушка.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Дети путают, какие слова можно проверить по правилу, какие нужно просто запомнить.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Забывают, что в зависимости от значения слова, будет меняться буква в приставке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893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75742"/>
            <a:ext cx="7660894" cy="56842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Список таких слов: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1700808"/>
            <a:ext cx="7999040" cy="43189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644166"/>
            <a:ext cx="5938019" cy="23471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982763"/>
            <a:ext cx="5938019" cy="40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25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3400"/>
            <a:ext cx="8215064" cy="59134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Ловушка 3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Задание 12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1580" y="1916832"/>
            <a:ext cx="7422976" cy="460702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Многие ученики пропускают второй шаг в алгоритме при решении задания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1 шаг: </a:t>
            </a:r>
            <a:r>
              <a:rPr lang="ru-RU" dirty="0" smtClean="0">
                <a:solidFill>
                  <a:schemeClr val="tx1"/>
                </a:solidFill>
              </a:rPr>
              <a:t>определить инфинитив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2 шаг</a:t>
            </a:r>
            <a:r>
              <a:rPr lang="ru-RU" dirty="0" smtClean="0">
                <a:solidFill>
                  <a:schemeClr val="tx1"/>
                </a:solidFill>
              </a:rPr>
              <a:t>: определить время глагольной формы в задании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Если прошедшее, то просто вставляем букву из окончания инфинитива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Если настоящее или будущее, то определяем спряжение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  <a:p>
            <a:r>
              <a:rPr lang="ru-RU" i="1" dirty="0" smtClean="0">
                <a:solidFill>
                  <a:schemeClr val="tx1"/>
                </a:solidFill>
              </a:rPr>
              <a:t>Например, </a:t>
            </a:r>
            <a:r>
              <a:rPr lang="ru-RU" i="1" dirty="0" err="1" smtClean="0">
                <a:solidFill>
                  <a:schemeClr val="tx1"/>
                </a:solidFill>
              </a:rPr>
              <a:t>обла</a:t>
            </a:r>
            <a:r>
              <a:rPr lang="ru-RU" i="1" dirty="0" smtClean="0">
                <a:solidFill>
                  <a:schemeClr val="tx1"/>
                </a:solidFill>
              </a:rPr>
              <a:t>…</a:t>
            </a:r>
            <a:r>
              <a:rPr lang="ru-RU" i="1" dirty="0" err="1" smtClean="0">
                <a:solidFill>
                  <a:schemeClr val="tx1"/>
                </a:solidFill>
              </a:rPr>
              <a:t>вшая</a:t>
            </a:r>
            <a:r>
              <a:rPr lang="ru-RU" i="1" dirty="0" smtClean="0">
                <a:solidFill>
                  <a:schemeClr val="tx1"/>
                </a:solidFill>
              </a:rPr>
              <a:t> – облаять, прошедшее время, значит пишу я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вид…т – видеть, настоящее время, 2 спряжение, значит </a:t>
            </a:r>
            <a:r>
              <a:rPr lang="ru-RU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пишу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И.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24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87072" cy="144016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+  </a:t>
            </a:r>
            <a:r>
              <a:rPr lang="ru-RU" sz="2400" b="1" dirty="0">
                <a:solidFill>
                  <a:schemeClr val="tx1"/>
                </a:solidFill>
              </a:rPr>
              <a:t>нужно запомнить правописание (а значит и то, что это 1 спряжение, а не 2) у следующих глаголов: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1700808"/>
            <a:ext cx="7855024" cy="431899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Не путать: </a:t>
            </a:r>
            <a:r>
              <a:rPr lang="ru-RU" dirty="0" err="1" smtClean="0"/>
              <a:t>клеИТЬ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8880"/>
            <a:ext cx="9220470" cy="213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22019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629</TotalTime>
  <Words>1088</Words>
  <Application>Microsoft Office PowerPoint</Application>
  <PresentationFormat>Экран (4:3)</PresentationFormat>
  <Paragraphs>131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Calibri</vt:lpstr>
      <vt:lpstr>Calibri Light</vt:lpstr>
      <vt:lpstr>Ретро</vt:lpstr>
      <vt:lpstr>  Ловушки ЕГЭ  Особенности написания сочинения </vt:lpstr>
      <vt:lpstr>Немного обо мне:</vt:lpstr>
      <vt:lpstr>Ловушки ЕГЭ по русскому языку (орфография)</vt:lpstr>
      <vt:lpstr>Ловушка 1 Задание 9</vt:lpstr>
      <vt:lpstr>Примеры таких слов:</vt:lpstr>
      <vt:lpstr>Ловушка 2 Задание 10</vt:lpstr>
      <vt:lpstr>Список таких слов:</vt:lpstr>
      <vt:lpstr>Ловушка 3 Задание 12</vt:lpstr>
      <vt:lpstr>+  нужно запомнить правописание (а значит и то, что это 1 спряжение, а не 2) у следующих глаголов:</vt:lpstr>
      <vt:lpstr>Ловушка 4 Задание 13</vt:lpstr>
      <vt:lpstr>Структура сочинения Требования ФИПИ</vt:lpstr>
      <vt:lpstr>Структура сочинения по абзацам</vt:lpstr>
      <vt:lpstr>Количество баллов</vt:lpstr>
      <vt:lpstr>Работа с текстом  *из вебинара Сениной и Нарушевича</vt:lpstr>
      <vt:lpstr>Проблема  алгоритм выявления проблемы</vt:lpstr>
      <vt:lpstr>Комментарий</vt:lpstr>
      <vt:lpstr>Важное о комментарии:</vt:lpstr>
      <vt:lpstr>Типы связи между примерами:</vt:lpstr>
      <vt:lpstr>Алгоритм комментирования</vt:lpstr>
      <vt:lpstr>Пример комментария</vt:lpstr>
      <vt:lpstr>Позиция автора</vt:lpstr>
      <vt:lpstr>Отношение к позиции автора и обоснование этого отношения</vt:lpstr>
      <vt:lpstr>Важное</vt:lpstr>
      <vt:lpstr>Вывод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Сочинение</dc:title>
  <dc:creator>User</dc:creator>
  <cp:lastModifiedBy>User</cp:lastModifiedBy>
  <cp:revision>36</cp:revision>
  <dcterms:created xsi:type="dcterms:W3CDTF">2021-05-08T12:56:42Z</dcterms:created>
  <dcterms:modified xsi:type="dcterms:W3CDTF">2022-05-29T17:31:24Z</dcterms:modified>
</cp:coreProperties>
</file>