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984" r:id="rId20"/>
  </p:sldMasterIdLst>
  <p:notesMasterIdLst>
    <p:notesMasterId r:id="rId44"/>
  </p:notesMasterIdLst>
  <p:sldIdLst>
    <p:sldId id="256" r:id="rId21"/>
    <p:sldId id="257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311" r:id="rId33"/>
    <p:sldId id="294" r:id="rId34"/>
    <p:sldId id="293" r:id="rId35"/>
    <p:sldId id="295" r:id="rId36"/>
    <p:sldId id="296" r:id="rId37"/>
    <p:sldId id="297" r:id="rId38"/>
    <p:sldId id="298" r:id="rId39"/>
    <p:sldId id="299" r:id="rId40"/>
    <p:sldId id="300" r:id="rId41"/>
    <p:sldId id="314" r:id="rId42"/>
    <p:sldId id="315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1D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82" autoAdjust="0"/>
  </p:normalViewPr>
  <p:slideViewPr>
    <p:cSldViewPr>
      <p:cViewPr varScale="1">
        <p:scale>
          <a:sx n="60" d="100"/>
          <a:sy n="60" d="100"/>
        </p:scale>
        <p:origin x="-16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EBE45-AD35-46C6-947F-B955BD70DDCE}" type="datetimeFigureOut">
              <a:rPr lang="ru-RU" smtClean="0"/>
              <a:t>24.11.2015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117DE-BCC6-4E3C-B43D-35F162EF18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166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pPr/>
              <a:t>9/18/2006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pPr/>
              <a:t>9/18/2006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47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 latinLnBrk="0">
              <a:defRPr lang="ru-RU"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1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6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77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48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0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0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6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25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pPr/>
              <a:t>9/18/2006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08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00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3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 latinLnBrk="0">
              <a:defRPr lang="ru-RU"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2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80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78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8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6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40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41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5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2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33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 latinLnBrk="0">
              <a:defRPr lang="ru-RU"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6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1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21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9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02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97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2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1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30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2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7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 latinLnBrk="0">
              <a:defRPr lang="ru-RU"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25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2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58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38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59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 latinLnBrk="0">
              <a:defRPr lang="ru-RU"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3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73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7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1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34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53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55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 latinLnBrk="0">
              <a:defRPr lang="ru-RU"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82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53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3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1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69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2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9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32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23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8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2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 latinLnBrk="0">
              <a:defRPr lang="ru-RU"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55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75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9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5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8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97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9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5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24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78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5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 latinLnBrk="0">
              <a:defRPr lang="ru-RU"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7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8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55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24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59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4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8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2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8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6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 latinLnBrk="0">
              <a:defRPr lang="ru-RU"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95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8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27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4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19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7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38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86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7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99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8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 latinLnBrk="0">
              <a:defRPr lang="ru-RU"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99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22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50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64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2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02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0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60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70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61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pPr/>
              <a:t>9/18/2006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53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27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 latinLnBrk="0">
              <a:defRPr lang="ru-RU"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7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4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90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6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84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1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63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2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08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307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dirty="0">
                <a:solidFill>
                  <a:srgbClr val="FFFFFF"/>
                </a:solidFill>
              </a:endParaRPr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>
                <a:solidFill>
                  <a:srgbClr val="FFCC6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dirty="0" smtClean="0"/>
              <a:t>Образовательный портал "Мой университет" Факультет "Реформа образования"</a:t>
            </a:r>
            <a:endParaRPr dirty="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4AA9119-87E1-4F96-9BE9-CE39A45E4A39}" type="slidenum">
              <a:rPr smtClean="0"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016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 smtClean="0">
                <a:solidFill>
                  <a:srgbClr val="FFFFFF"/>
                </a:solidFill>
              </a:rPr>
              <a:t>Образовательный портал "Мой университет" Факультет "Реформа образования"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3C1F1-D23C-41F5-80D4-E41BB794AA99}" type="slidenum">
              <a:rPr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25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 smtClean="0">
                <a:solidFill>
                  <a:srgbClr val="FFFFFF"/>
                </a:solidFill>
              </a:rPr>
              <a:t>Образовательный портал "Мой университет" Факультет "Реформа образования"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3BDE3-6E2F-47A5-8429-3270A4DD05C1}" type="slidenum">
              <a:rPr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719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 smtClean="0">
                <a:solidFill>
                  <a:srgbClr val="FFFFFF"/>
                </a:solidFill>
              </a:rPr>
              <a:t>Образовательный портал "Мой университет" Факультет "Реформа образования"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D875C-5DD7-4D01-81C9-5B33A503C82D}" type="slidenum">
              <a:rPr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23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 smtClean="0">
                <a:solidFill>
                  <a:srgbClr val="FFFFFF"/>
                </a:solidFill>
              </a:rPr>
              <a:t>Образовательный портал "Мой университет" Факультет "Реформа образования"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4F132-A997-413D-AABC-035D0CD19A95}" type="slidenum">
              <a:rPr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585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 smtClean="0">
                <a:solidFill>
                  <a:srgbClr val="FFFFFF"/>
                </a:solidFill>
              </a:rPr>
              <a:t>Образовательный портал "Мой университет" Факультет "Реформа образования"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8D613-A84A-4B3D-94ED-0E03CF669257}" type="slidenum">
              <a:rPr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307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 smtClean="0">
                <a:solidFill>
                  <a:srgbClr val="FFFFFF"/>
                </a:solidFill>
              </a:rPr>
              <a:t>Образовательный портал "Мой университет" Факультет "Реформа образования"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B266F-E30C-4F57-96AE-CDD6B07A0380}" type="slidenum">
              <a:rPr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855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 smtClean="0">
                <a:solidFill>
                  <a:srgbClr val="FFFFFF"/>
                </a:solidFill>
              </a:rPr>
              <a:t>Образовательный портал "Мой университет" Факультет "Реформа образования"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B6115-B600-43B0-882F-9BF6408DEFF6}" type="slidenum">
              <a:rPr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72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 smtClean="0">
                <a:solidFill>
                  <a:srgbClr val="FFFFFF"/>
                </a:solidFill>
              </a:rPr>
              <a:t>Образовательный портал "Мой университет" Факультет "Реформа образования"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3463F-9351-42C1-88E3-C82E417AA1F3}" type="slidenum">
              <a:rPr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01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 smtClean="0">
                <a:solidFill>
                  <a:srgbClr val="FFFFFF"/>
                </a:solidFill>
              </a:rPr>
              <a:t>Образовательный портал "Мой университет" Факультет "Реформа образования"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6CB74-45BA-4A77-933E-E511BC07D8B8}" type="slidenum">
              <a:rPr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965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9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 smtClean="0">
                <a:solidFill>
                  <a:srgbClr val="FFFFFF"/>
                </a:solidFill>
              </a:rPr>
              <a:t>Образовательный портал "Мой университет" Факультет "Реформа образования"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BA731-7134-4E19-8C6A-D1733DA5F915}" type="slidenum">
              <a:rPr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15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9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3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 latinLnBrk="0">
              <a:defRPr lang="ru-RU"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2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48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7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2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 latinLnBrk="0">
              <a:defRPr lang="ru-RU"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pPr/>
              <a:t>9/18/2006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9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1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44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4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64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13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 latinLnBrk="0">
              <a:defRPr lang="ru-RU"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41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98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4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77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pPr/>
              <a:t>9/18/2006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18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3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5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88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9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4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 latinLnBrk="0">
              <a:defRPr lang="ru-RU"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2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6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98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pPr/>
              <a:t>9/18/2006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8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0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4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6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1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04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46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6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 latinLnBrk="0">
              <a:defRPr lang="ru-RU"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0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77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pPr/>
              <a:t>9/18/2006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3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4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0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81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33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92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5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1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6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 latinLnBrk="0">
              <a:defRPr lang="ru-RU"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66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pPr/>
              <a:t>9/18/2006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33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9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98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1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2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92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00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97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6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pPr/>
              <a:t>9/18/2006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 latinLnBrk="0">
              <a:defRPr lang="ru-RU"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63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0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90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2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50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6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3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29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8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pPr/>
              <a:t>9/18/2006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2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 latinLnBrk="0">
              <a:defRPr lang="ru-RU"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2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0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03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9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58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66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04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3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9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pPr/>
              <a:t>9/18/2006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3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08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2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50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0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4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74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6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2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75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205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dirty="0">
                <a:solidFill>
                  <a:srgbClr val="FFFFFF"/>
                </a:solidFill>
              </a:endParaRPr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1D8BD707-D9CF-40AE-B4C6-C98DA3205C09}" type="datetimeFigureOut">
              <a:rPr smtClean="0">
                <a:solidFill>
                  <a:prstClr val="black">
                    <a:tint val="75000"/>
                  </a:prstClr>
                </a:solidFill>
              </a:rPr>
              <a:pPr/>
              <a:t>26.02.2010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B6F15528-21DE-4FAA-801E-634DDDAF4B2B}" type="slidenum">
              <a:rPr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685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4" grpId="0" build="p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8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1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30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68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70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9/18/2006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1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9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90600"/>
            <a:ext cx="9144000" cy="31239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Aft>
                <a:spcPts val="600"/>
              </a:spcAft>
            </a:pPr>
            <a:r>
              <a:rPr lang="ru-RU" sz="4800" b="1" smtClean="0">
                <a:ln w="11430"/>
                <a:solidFill>
                  <a:srgbClr val="3A1D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Times New Roman"/>
              </a:rPr>
              <a:t>Тема урока</a:t>
            </a:r>
          </a:p>
          <a:p>
            <a:pPr algn="ctr"/>
            <a:r>
              <a:rPr lang="ru-RU" sz="4800" b="1" smtClean="0">
                <a:ln w="11430"/>
                <a:solidFill>
                  <a:srgbClr val="3A1D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Times New Roman"/>
              </a:rPr>
              <a:t>Устранение пороков и дефектов древесины. Заделка сучков.</a:t>
            </a:r>
            <a:endParaRPr lang="ru-RU" sz="4800" b="1">
              <a:ln w="11430"/>
              <a:solidFill>
                <a:srgbClr val="3A1D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4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3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38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11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44428" y="177986"/>
            <a:ext cx="4873450" cy="141166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8000" b="1" dirty="0" err="1" smtClean="0">
                <a:ln w="11430"/>
                <a:solidFill>
                  <a:srgbClr val="642F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Times New Roman"/>
              </a:rPr>
              <a:t>Трещины</a:t>
            </a:r>
            <a:endParaRPr lang="uk-UA" sz="8000" b="1" dirty="0">
              <a:ln w="11430"/>
              <a:solidFill>
                <a:srgbClr val="642F0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981200"/>
            <a:ext cx="9144000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642F04"/>
                </a:solidFill>
                <a:latin typeface="Arial" pitchFamily="34" charset="0"/>
                <a:ea typeface="Times New Roman"/>
                <a:cs typeface="Arial" pitchFamily="34" charset="0"/>
              </a:rPr>
              <a:t>Трещины - порок древесины, который выражается в </a:t>
            </a:r>
            <a:r>
              <a:rPr lang="ru-RU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642F04"/>
                </a:solidFill>
                <a:latin typeface="Arial" pitchFamily="34" charset="0"/>
                <a:ea typeface="Times New Roman"/>
                <a:cs typeface="Arial" pitchFamily="34" charset="0"/>
              </a:rPr>
              <a:t>нарушении </a:t>
            </a:r>
            <a:r>
              <a:rPr lang="ru-RU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642F04"/>
                </a:solidFill>
                <a:latin typeface="Arial" pitchFamily="34" charset="0"/>
                <a:ea typeface="Times New Roman"/>
                <a:cs typeface="Arial" pitchFamily="34" charset="0"/>
              </a:rPr>
              <a:t>целостности (разрыве) древесины вдоль волокон, причиной чего может быть мороз, жара </a:t>
            </a:r>
            <a:r>
              <a:rPr lang="ru-RU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642F04"/>
                </a:solidFill>
                <a:latin typeface="Arial" pitchFamily="34" charset="0"/>
                <a:ea typeface="Times New Roman"/>
                <a:cs typeface="Arial" pitchFamily="34" charset="0"/>
              </a:rPr>
              <a:t>или</a:t>
            </a:r>
            <a:r>
              <a:rPr lang="ru-RU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642F04"/>
                </a:solidFill>
                <a:latin typeface="Arial" pitchFamily="34" charset="0"/>
                <a:ea typeface="Times New Roman"/>
                <a:cs typeface="Arial" pitchFamily="34" charset="0"/>
              </a:rPr>
              <a:t> усушка древесины. </a:t>
            </a:r>
            <a:endParaRPr lang="ru-RU" sz="3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642F04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91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54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77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83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07644" y="177986"/>
            <a:ext cx="3147016" cy="305211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8000" b="1" dirty="0" smtClean="0">
                <a:ln w="11430"/>
                <a:solidFill>
                  <a:srgbClr val="642F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Times New Roman"/>
                <a:cs typeface="Times New Roman"/>
              </a:rPr>
              <a:t>Гниль</a:t>
            </a:r>
            <a:endParaRPr sz="8000" b="1" dirty="0">
              <a:ln w="11430"/>
              <a:solidFill>
                <a:srgbClr val="642F0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uk-UA" sz="8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905000"/>
            <a:ext cx="9144000" cy="5445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3600" b="1" smtClean="0">
                <a:ln w="1905"/>
                <a:solidFill>
                  <a:srgbClr val="642F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/>
                <a:cs typeface="Arial" pitchFamily="34" charset="0"/>
              </a:rPr>
              <a:t>Гниль древесины образуется под действием дереворазрушающих грибов.</a:t>
            </a:r>
            <a:endParaRPr lang="ru-RU" sz="3600" b="1" smtClean="0">
              <a:ln w="1905"/>
              <a:solidFill>
                <a:srgbClr val="642F0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Calibri"/>
              <a:cs typeface="Arial" pitchFamily="34" charset="0"/>
            </a:endParaRPr>
          </a:p>
          <a:p>
            <a:pPr marL="571500" indent="-5715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3600" b="1" smtClean="0">
                <a:ln w="1905"/>
                <a:solidFill>
                  <a:srgbClr val="642F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/>
                <a:cs typeface="Arial" pitchFamily="34" charset="0"/>
              </a:rPr>
              <a:t>У </a:t>
            </a:r>
            <a:r>
              <a:rPr lang="ru-RU" sz="3600" b="1" smtClean="0">
                <a:ln w="1905"/>
                <a:solidFill>
                  <a:srgbClr val="642F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/>
                <a:cs typeface="Arial" pitchFamily="34" charset="0"/>
              </a:rPr>
              <a:t>начальной</a:t>
            </a:r>
            <a:r>
              <a:rPr lang="ru-RU" sz="3600" b="1" smtClean="0">
                <a:ln w="1905"/>
                <a:solidFill>
                  <a:srgbClr val="642F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/>
                <a:cs typeface="Arial" pitchFamily="34" charset="0"/>
              </a:rPr>
              <a:t> стадии появления гнили древесина приобретает необычную окраску. </a:t>
            </a:r>
            <a:r>
              <a:rPr lang="ru-RU" sz="3600" b="1" smtClean="0">
                <a:ln w="1905"/>
                <a:solidFill>
                  <a:srgbClr val="642F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/>
                <a:cs typeface="Arial" pitchFamily="34" charset="0"/>
              </a:rPr>
              <a:t>Со временем</a:t>
            </a:r>
            <a:r>
              <a:rPr lang="ru-RU" sz="3600" b="1" smtClean="0">
                <a:ln w="1905"/>
                <a:solidFill>
                  <a:srgbClr val="642F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/>
                <a:cs typeface="Arial" pitchFamily="34" charset="0"/>
              </a:rPr>
              <a:t> она превращается в </a:t>
            </a:r>
            <a:r>
              <a:rPr lang="ru-RU" sz="3600" b="1" smtClean="0">
                <a:ln w="1905"/>
                <a:solidFill>
                  <a:srgbClr val="642F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/>
                <a:cs typeface="Arial" pitchFamily="34" charset="0"/>
              </a:rPr>
              <a:t>труху</a:t>
            </a:r>
            <a:r>
              <a:rPr lang="ru-RU" sz="3600" b="1" smtClean="0">
                <a:ln w="1905"/>
                <a:solidFill>
                  <a:srgbClr val="642F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3600" b="1" smtClean="0">
              <a:ln w="1905"/>
              <a:solidFill>
                <a:srgbClr val="642F0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Calibri"/>
              <a:cs typeface="Arial" pitchFamily="34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endParaRPr lang="ru-RU" sz="3600" b="1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56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55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" y="381000"/>
            <a:ext cx="8888288" cy="53399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Aft>
                <a:spcPts val="600"/>
              </a:spcAft>
            </a:pPr>
            <a:r>
              <a:rPr lang="ru-RU" sz="4800" b="1" dirty="0" smtClean="0">
                <a:ln w="11430"/>
                <a:solidFill>
                  <a:srgbClr val="3A1D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Calibri"/>
              </a:rPr>
              <a:t>Задачи</a:t>
            </a:r>
            <a:r>
              <a:rPr lang="ru-RU" sz="4800" b="1" dirty="0" smtClean="0">
                <a:ln w="11430"/>
                <a:solidFill>
                  <a:srgbClr val="3A1D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Calibri"/>
              </a:rPr>
              <a:t> урока:</a:t>
            </a:r>
          </a:p>
          <a:p>
            <a:pPr marL="857250" indent="-857250">
              <a:buFont typeface="Arial" pitchFamily="34" charset="0"/>
              <a:buChar char="•"/>
            </a:pPr>
            <a:r>
              <a:rPr lang="ru-RU" sz="4800" b="1" dirty="0" smtClean="0">
                <a:ln w="11430"/>
                <a:solidFill>
                  <a:srgbClr val="3A1D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Calibri"/>
              </a:rPr>
              <a:t>у</a:t>
            </a:r>
            <a:r>
              <a:rPr lang="ru-RU" sz="4800" b="1" dirty="0" smtClean="0">
                <a:ln w="11430"/>
                <a:solidFill>
                  <a:srgbClr val="3A1D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Calibri"/>
              </a:rPr>
              <a:t>читься выполнять заделку сучков</a:t>
            </a:r>
          </a:p>
          <a:p>
            <a:pPr marL="857250" indent="-857250">
              <a:buFont typeface="Arial" pitchFamily="34" charset="0"/>
              <a:buChar char="•"/>
            </a:pPr>
            <a:r>
              <a:rPr lang="ru-RU" sz="4800" b="1" dirty="0" smtClean="0">
                <a:ln w="11430"/>
                <a:solidFill>
                  <a:srgbClr val="3A1D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Calibri"/>
              </a:rPr>
              <a:t> вырабатывать навыки работы стамеской, рубанком, разметочным </a:t>
            </a:r>
            <a:r>
              <a:rPr lang="ru-RU" sz="4800" b="1" dirty="0" smtClean="0">
                <a:ln w="11430"/>
                <a:solidFill>
                  <a:srgbClr val="3A1D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Calibri"/>
              </a:rPr>
              <a:t>и</a:t>
            </a:r>
            <a:r>
              <a:rPr lang="ru-RU" sz="4800" b="1" dirty="0" smtClean="0">
                <a:ln w="11430"/>
                <a:solidFill>
                  <a:srgbClr val="3A1D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Calibri"/>
              </a:rPr>
              <a:t>нструментом.</a:t>
            </a:r>
            <a:endParaRPr lang="ru-RU" sz="4800" b="1" dirty="0">
              <a:ln w="11430"/>
              <a:solidFill>
                <a:srgbClr val="3A1D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37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4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74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chemeClr val="bg1"/>
            </a:gs>
            <a:gs pos="100000">
              <a:schemeClr val="accent3">
                <a:lumMod val="75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algn="ctr">
              <a:buNone/>
            </a:pPr>
            <a:r>
              <a:rPr lang="ru-RU" sz="6600" b="1" dirty="0" smtClean="0">
                <a:ln w="50800"/>
                <a:solidFill>
                  <a:srgbClr val="FFFF00"/>
                </a:solidFill>
                <a:latin typeface="Arial Black" pitchFamily="34" charset="0"/>
              </a:rPr>
              <a:t>СУЧКИ</a:t>
            </a:r>
            <a:endParaRPr lang="uk-UA" sz="6600" b="1" dirty="0" smtClean="0">
              <a:ln w="50800"/>
              <a:solidFill>
                <a:srgbClr val="FFFF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uk-UA" sz="6600" b="1" dirty="0" smtClean="0">
                <a:ln w="50800"/>
                <a:solidFill>
                  <a:srgbClr val="FFFF00"/>
                </a:solidFill>
                <a:latin typeface="Arial Black" pitchFamily="34" charset="0"/>
              </a:rPr>
              <a:t>ТРЕЩИНЫ</a:t>
            </a:r>
            <a:endParaRPr lang="uk-UA" sz="6600" b="1" dirty="0" smtClean="0">
              <a:ln w="50800"/>
              <a:solidFill>
                <a:srgbClr val="FFFF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uk-UA" sz="6600" b="1" dirty="0" smtClean="0">
                <a:ln w="50800"/>
                <a:solidFill>
                  <a:srgbClr val="FFFF00"/>
                </a:solidFill>
                <a:latin typeface="Arial Black" pitchFamily="34" charset="0"/>
              </a:rPr>
              <a:t>ГНИЛИЗНА</a:t>
            </a:r>
          </a:p>
          <a:p>
            <a:pPr marL="0" indent="0" algn="ctr">
              <a:buNone/>
            </a:pPr>
            <a:r>
              <a:rPr lang="uk-UA" sz="6600" b="1" dirty="0" smtClean="0">
                <a:ln w="50800"/>
                <a:solidFill>
                  <a:srgbClr val="FFFF00"/>
                </a:solidFill>
                <a:latin typeface="Arial Black" pitchFamily="34" charset="0"/>
              </a:rPr>
              <a:t>ЧЕРВОТОЧИНА</a:t>
            </a:r>
            <a:endParaRPr lang="ru-RU" sz="6600" b="1" dirty="0">
              <a:ln w="50800"/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4864" y="228600"/>
            <a:ext cx="90678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7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Пороки</a:t>
            </a:r>
            <a:r>
              <a:rPr lang="uk-UA" sz="7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древесины:</a:t>
            </a:r>
            <a:endParaRPr lang="ru-RU" sz="72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623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2000" tmFilter="0, 0; .2, .5; .8, .5; 1, 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00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7" dur="2000" tmFilter="0, 0; .2, .5; .8, .5; 1, 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000" autoRev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836712"/>
            <a:ext cx="7967000" cy="51023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7200" b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Calibri"/>
                <a:cs typeface="Times New Roman"/>
              </a:rPr>
              <a:t>Проверь свои знания на компьютере!</a:t>
            </a:r>
          </a:p>
          <a:p>
            <a:pPr marR="97790">
              <a:lnSpc>
                <a:spcPct val="115000"/>
              </a:lnSpc>
              <a:tabLst>
                <a:tab pos="450215" algn="l"/>
                <a:tab pos="1527175" algn="l"/>
              </a:tabLst>
            </a:pPr>
            <a:endParaRPr lang="ru-RU" sz="72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416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8310" y="-13745"/>
            <a:ext cx="7393099" cy="618630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8800" b="1" dirty="0" smtClean="0">
                <a:ln w="11430"/>
                <a:solidFill>
                  <a:srgbClr val="642F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Times New Roman"/>
              </a:rPr>
              <a:t>Пороки</a:t>
            </a:r>
            <a:r>
              <a:rPr lang="uk-UA" sz="8800" b="1" dirty="0" smtClean="0">
                <a:ln w="11430"/>
                <a:solidFill>
                  <a:srgbClr val="642F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Times New Roman"/>
              </a:rPr>
              <a:t> </a:t>
            </a:r>
            <a:endParaRPr lang="uk-UA" sz="8800" b="1" dirty="0" smtClean="0">
              <a:ln w="11430"/>
              <a:solidFill>
                <a:srgbClr val="642F0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Times New Roman"/>
            </a:endParaRPr>
          </a:p>
          <a:p>
            <a:pPr algn="ctr">
              <a:lnSpc>
                <a:spcPct val="150000"/>
              </a:lnSpc>
            </a:pPr>
            <a:endParaRPr lang="en-US" sz="8800" b="1" dirty="0" smtClean="0">
              <a:ln w="11430"/>
              <a:solidFill>
                <a:srgbClr val="642F0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Times New Roman"/>
            </a:endParaRPr>
          </a:p>
          <a:p>
            <a:pPr algn="ctr"/>
            <a:r>
              <a:rPr lang="uk-UA" sz="8800" b="1" dirty="0" smtClean="0">
                <a:ln w="11430"/>
                <a:solidFill>
                  <a:srgbClr val="642F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Times New Roman"/>
              </a:rPr>
              <a:t> </a:t>
            </a:r>
            <a:r>
              <a:rPr lang="uk-UA" sz="8800" b="1" dirty="0" smtClean="0">
                <a:ln w="11430"/>
                <a:solidFill>
                  <a:srgbClr val="642F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Times New Roman"/>
              </a:rPr>
              <a:t>             древесины</a:t>
            </a:r>
            <a:endParaRPr sz="8800" b="1" dirty="0">
              <a:ln w="11430"/>
              <a:solidFill>
                <a:srgbClr val="642F0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68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34095" y="-1976"/>
            <a:ext cx="3094116" cy="141166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8000" b="1" dirty="0">
                <a:ln w="11430"/>
                <a:solidFill>
                  <a:srgbClr val="642F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Times New Roman"/>
                <a:cs typeface="Times New Roman"/>
              </a:rPr>
              <a:t>Сучки</a:t>
            </a:r>
            <a:endParaRPr sz="8000" b="1" dirty="0">
              <a:ln w="11430"/>
              <a:solidFill>
                <a:srgbClr val="642F0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19" y="1600200"/>
            <a:ext cx="9144000" cy="4879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3200" b="1" dirty="0" smtClean="0">
                <a:ln w="1905"/>
                <a:solidFill>
                  <a:srgbClr val="642F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/>
                <a:cs typeface="Arial" pitchFamily="34" charset="0"/>
              </a:rPr>
              <a:t>Одним из самых распространенных пороков древесины </a:t>
            </a:r>
            <a:r>
              <a:rPr lang="ru-RU" sz="3200" b="1" dirty="0" smtClean="0">
                <a:ln w="1905"/>
                <a:solidFill>
                  <a:srgbClr val="642F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/>
                <a:cs typeface="Arial" pitchFamily="34" charset="0"/>
              </a:rPr>
              <a:t>являются</a:t>
            </a:r>
            <a:r>
              <a:rPr lang="ru-RU" sz="3200" b="1" dirty="0" smtClean="0">
                <a:ln w="1905"/>
                <a:solidFill>
                  <a:srgbClr val="642F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/>
                <a:cs typeface="Arial" pitchFamily="34" charset="0"/>
              </a:rPr>
              <a:t>сучки</a:t>
            </a:r>
            <a:r>
              <a:rPr lang="ru-RU" sz="3200" b="1" dirty="0" smtClean="0">
                <a:ln w="1905"/>
                <a:solidFill>
                  <a:srgbClr val="642F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3200" b="1" dirty="0" smtClean="0">
              <a:ln w="1905"/>
              <a:solidFill>
                <a:srgbClr val="642F0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Calibri"/>
              <a:cs typeface="Arial" pitchFamily="34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/>
                <a:cs typeface="Arial" pitchFamily="34" charset="0"/>
              </a:rPr>
              <a:t>Сучки</a:t>
            </a:r>
            <a:r>
              <a:rPr lang="ru-RU" sz="3200" b="1" dirty="0" smtClean="0">
                <a:ln w="1905"/>
                <a:solidFill>
                  <a:srgbClr val="642F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/>
                <a:cs typeface="Arial" pitchFamily="34" charset="0"/>
              </a:rPr>
              <a:t> - </a:t>
            </a:r>
            <a:r>
              <a:rPr lang="ru-RU" sz="3200" b="1" dirty="0" smtClean="0">
                <a:ln w="1905"/>
                <a:solidFill>
                  <a:srgbClr val="642F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/>
                <a:cs typeface="Arial" pitchFamily="34" charset="0"/>
              </a:rPr>
              <a:t>это</a:t>
            </a:r>
            <a:r>
              <a:rPr lang="ru-RU" sz="3200" b="1" dirty="0" smtClean="0">
                <a:ln w="1905"/>
                <a:solidFill>
                  <a:srgbClr val="642F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/>
                <a:cs typeface="Arial" pitchFamily="34" charset="0"/>
              </a:rPr>
              <a:t> основа </a:t>
            </a:r>
            <a:r>
              <a:rPr lang="ru-RU" sz="3200" b="1" dirty="0" smtClean="0">
                <a:ln w="1905"/>
                <a:solidFill>
                  <a:srgbClr val="642F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/>
                <a:cs typeface="Arial" pitchFamily="34" charset="0"/>
              </a:rPr>
              <a:t>вет</a:t>
            </a:r>
            <a:r>
              <a:rPr lang="ru-RU" sz="3200" b="1" dirty="0" smtClean="0">
                <a:ln w="1905"/>
                <a:solidFill>
                  <a:srgbClr val="642F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/>
                <a:cs typeface="Arial" pitchFamily="34" charset="0"/>
              </a:rPr>
              <a:t>ок, </a:t>
            </a:r>
            <a:r>
              <a:rPr lang="ru-RU" sz="3200" b="1" dirty="0" smtClean="0">
                <a:ln w="1905"/>
                <a:solidFill>
                  <a:srgbClr val="642F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/>
                <a:cs typeface="Arial" pitchFamily="34" charset="0"/>
              </a:rPr>
              <a:t>которые</a:t>
            </a:r>
            <a:r>
              <a:rPr lang="ru-RU" sz="3200" b="1" dirty="0" smtClean="0">
                <a:ln w="1905"/>
                <a:solidFill>
                  <a:srgbClr val="642F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/>
                <a:cs typeface="Arial" pitchFamily="34" charset="0"/>
              </a:rPr>
              <a:t> выросли из ствола. </a:t>
            </a:r>
            <a:r>
              <a:rPr lang="ru-RU" sz="3200" b="1" dirty="0" smtClean="0">
                <a:ln w="1905"/>
                <a:solidFill>
                  <a:srgbClr val="642F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/>
                <a:cs typeface="Arial" pitchFamily="34" charset="0"/>
              </a:rPr>
              <a:t>О</a:t>
            </a:r>
            <a:r>
              <a:rPr lang="ru-RU" sz="3200" b="1" dirty="0" smtClean="0">
                <a:ln w="1905"/>
                <a:solidFill>
                  <a:srgbClr val="642F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/>
                <a:cs typeface="Arial" pitchFamily="34" charset="0"/>
              </a:rPr>
              <a:t>ни всегда темнее </a:t>
            </a:r>
            <a:r>
              <a:rPr lang="ru-RU" sz="3200" b="1" dirty="0" smtClean="0">
                <a:ln w="1905"/>
                <a:solidFill>
                  <a:srgbClr val="642F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/>
                <a:cs typeface="Arial" pitchFamily="34" charset="0"/>
              </a:rPr>
              <a:t>и</a:t>
            </a:r>
            <a:r>
              <a:rPr lang="ru-RU" sz="3200" b="1" dirty="0" smtClean="0">
                <a:ln w="1905"/>
                <a:solidFill>
                  <a:srgbClr val="642F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/>
                <a:cs typeface="Arial" pitchFamily="34" charset="0"/>
              </a:rPr>
              <a:t> прочнее древесины ствола, имеют вокруг себя косые волокна.</a:t>
            </a:r>
            <a:endParaRPr lang="ru-RU" sz="3200" b="1" dirty="0" smtClean="0">
              <a:ln w="1905"/>
              <a:solidFill>
                <a:srgbClr val="642F0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Calibri"/>
              <a:cs typeface="Arial" pitchFamily="34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3200" b="1" dirty="0" smtClean="0">
                <a:ln w="1905"/>
                <a:solidFill>
                  <a:srgbClr val="642F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/>
                <a:cs typeface="Arial" pitchFamily="34" charset="0"/>
              </a:rPr>
              <a:t>Отмершие</a:t>
            </a:r>
            <a:r>
              <a:rPr lang="ru-RU" sz="3200" b="1" dirty="0" smtClean="0">
                <a:ln w="1905"/>
                <a:solidFill>
                  <a:srgbClr val="642F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/>
                <a:cs typeface="Arial" pitchFamily="34" charset="0"/>
              </a:rPr>
              <a:t>сучки</a:t>
            </a:r>
            <a:r>
              <a:rPr lang="ru-RU" sz="3200" b="1" dirty="0" smtClean="0">
                <a:ln w="1905"/>
                <a:solidFill>
                  <a:srgbClr val="642F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/>
                <a:cs typeface="Arial" pitchFamily="34" charset="0"/>
              </a:rPr>
              <a:t> могут выпадать из древесины, быть гнилыми.</a:t>
            </a:r>
            <a:endParaRPr lang="ru-RU" sz="3200" b="1" dirty="0">
              <a:ln w="1905"/>
              <a:solidFill>
                <a:srgbClr val="642F0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55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85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04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303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1045" y="177985"/>
            <a:ext cx="6740949" cy="141166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8000" b="1" dirty="0" smtClean="0">
                <a:ln w="11430"/>
                <a:solidFill>
                  <a:srgbClr val="642F0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Times New Roman"/>
                <a:cs typeface="Times New Roman"/>
              </a:rPr>
              <a:t>Червоточины</a:t>
            </a:r>
            <a:endParaRPr lang="ru-RU" sz="8000" b="1" dirty="0">
              <a:ln w="11430"/>
              <a:solidFill>
                <a:srgbClr val="642F0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19" y="1600200"/>
            <a:ext cx="9144000" cy="4879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Червоточина</a:t>
            </a: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642F04"/>
                </a:solidFill>
                <a:latin typeface="Arial" pitchFamily="34" charset="0"/>
                <a:ea typeface="Times New Roman"/>
                <a:cs typeface="Arial" pitchFamily="34" charset="0"/>
              </a:rPr>
              <a:t> - </a:t>
            </a: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642F04"/>
                </a:solidFill>
                <a:latin typeface="Arial" pitchFamily="34" charset="0"/>
                <a:ea typeface="Times New Roman"/>
                <a:cs typeface="Arial" pitchFamily="34" charset="0"/>
              </a:rPr>
              <a:t>порок</a:t>
            </a: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642F04"/>
                </a:solidFill>
                <a:latin typeface="Arial" pitchFamily="34" charset="0"/>
                <a:ea typeface="Times New Roman"/>
                <a:cs typeface="Arial" pitchFamily="34" charset="0"/>
              </a:rPr>
              <a:t> древесины, который имеет вид отверстий, проделанных личинками й жучками.</a:t>
            </a:r>
            <a:endParaRPr lang="ru-RU" sz="3200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642F04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642F04"/>
                </a:solidFill>
                <a:latin typeface="Arial" pitchFamily="34" charset="0"/>
                <a:ea typeface="Times New Roman"/>
                <a:cs typeface="Arial" pitchFamily="34" charset="0"/>
              </a:rPr>
              <a:t>Особенно </a:t>
            </a: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642F04"/>
                </a:solidFill>
                <a:latin typeface="Arial" pitchFamily="34" charset="0"/>
                <a:ea typeface="Times New Roman"/>
                <a:cs typeface="Arial" pitchFamily="34" charset="0"/>
              </a:rPr>
              <a:t>по</a:t>
            </a: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642F04"/>
                </a:solidFill>
                <a:latin typeface="Arial" pitchFamily="34" charset="0"/>
                <a:ea typeface="Times New Roman"/>
                <a:cs typeface="Arial" pitchFamily="34" charset="0"/>
              </a:rPr>
              <a:t>ражается насекомыми древесина з корой.</a:t>
            </a:r>
            <a:endParaRPr lang="ru-RU" sz="3200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642F04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Червоточина </a:t>
            </a: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642F04"/>
                </a:solidFill>
                <a:latin typeface="Arial" pitchFamily="34" charset="0"/>
                <a:ea typeface="Times New Roman"/>
                <a:cs typeface="Arial" pitchFamily="34" charset="0"/>
              </a:rPr>
              <a:t>может располагаться </a:t>
            </a: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642F04"/>
                </a:solidFill>
                <a:latin typeface="Arial" pitchFamily="34" charset="0"/>
                <a:ea typeface="Times New Roman"/>
                <a:cs typeface="Arial" pitchFamily="34" charset="0"/>
              </a:rPr>
              <a:t>ка</a:t>
            </a: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642F04"/>
                </a:solidFill>
                <a:latin typeface="Arial" pitchFamily="34" charset="0"/>
                <a:ea typeface="Times New Roman"/>
                <a:cs typeface="Arial" pitchFamily="34" charset="0"/>
              </a:rPr>
              <a:t>к на поверхности стволов под корой, так и внутри древесины.</a:t>
            </a:r>
            <a:endParaRPr lang="ru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642F04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93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10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ади деревини0">
  <a:themeElements>
    <a:clrScheme name="Office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Тема44">
  <a:themeElements>
    <a:clrScheme name="Тема Office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7E700"/>
      </a:accent6>
      <a:hlink>
        <a:srgbClr val="FF0033"/>
      </a:hlink>
      <a:folHlink>
        <a:srgbClr val="3366FF"/>
      </a:folHlink>
    </a:clrScheme>
    <a:fontScheme name="Тема Offic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Вади деревини0</Template>
  <TotalTime>44</TotalTime>
  <Words>183</Words>
  <Application>Microsoft Office PowerPoint</Application>
  <PresentationFormat>Экран (4:3)</PresentationFormat>
  <Paragraphs>27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20</vt:i4>
      </vt:variant>
      <vt:variant>
        <vt:lpstr>Заголовки слайдов</vt:lpstr>
      </vt:variant>
      <vt:variant>
        <vt:i4>23</vt:i4>
      </vt:variant>
    </vt:vector>
  </HeadingPairs>
  <TitlesOfParts>
    <vt:vector size="43" baseType="lpstr">
      <vt:lpstr>Вади деревини0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Тема44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Пороки древесины: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pc4</dc:creator>
  <cp:lastModifiedBy>pc4</cp:lastModifiedBy>
  <cp:revision>6</cp:revision>
  <dcterms:created xsi:type="dcterms:W3CDTF">2015-11-24T15:46:18Z</dcterms:created>
  <dcterms:modified xsi:type="dcterms:W3CDTF">2015-11-24T16:30:51Z</dcterms:modified>
</cp:coreProperties>
</file>