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40" autoAdjust="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3AE92-9A53-4747-A168-1CD9FBABDCF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D65E0-C0E0-47E3-A3F7-6848DCF5A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709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D65E0-C0E0-47E3-A3F7-6848DCF5AF1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271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D65E0-C0E0-47E3-A3F7-6848DCF5AF1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23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4524E85-92FA-4363-8FF3-6ABF41CCE54E}" type="datetimeFigureOut">
              <a:rPr lang="ru-RU" smtClean="0"/>
              <a:t>02.02.2018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B691D08-BE71-48E3-88FC-64BB3D1E33C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486600" cy="129614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ТСО в современной школе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36377"/>
            <a:ext cx="3550636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32" y="2420888"/>
            <a:ext cx="3600399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505468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348880"/>
            <a:ext cx="3816423" cy="37444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Таким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подводя итог выше изложенному, можно сделать вывод: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технических средств обучения на уроках в начальной школе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средств,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позволяющее интенсифицировать образовательный процесс, активизировать познавательную деятельность, увеличить эффективность проведения урока.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Итог:</a:t>
            </a:r>
            <a:endParaRPr lang="ru-RU" sz="40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12649"/>
            <a:ext cx="2685878" cy="194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740618"/>
            <a:ext cx="2690086" cy="1791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Управляющая кнопка: назад 5">
            <a:hlinkClick r:id="rId4" action="ppaction://hlinksldjump" highlightClick="1"/>
          </p:cNvPr>
          <p:cNvSpPr/>
          <p:nvPr/>
        </p:nvSpPr>
        <p:spPr>
          <a:xfrm>
            <a:off x="8267463" y="6093295"/>
            <a:ext cx="783580" cy="69061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942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924944"/>
            <a:ext cx="7344816" cy="34563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1)Использование ТСО в современной школе;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2) Содержание;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3) Основные требования к ТСО;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4) Использование ТСО в современной школе;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5)Дидактические возможности ТСО;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6)Понятие интерактивной доски и её возможности;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7)Типы интерактивных досок;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8)Технические средства по функциональному назначению;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9)Способы применения технических средств;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10)Итог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4016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Содержание:</a:t>
            </a:r>
            <a:endParaRPr lang="ru-RU" sz="40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308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7" y="2636912"/>
            <a:ext cx="7524824" cy="158417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i="1" dirty="0"/>
              <a:t> </a:t>
            </a:r>
            <a:r>
              <a:rPr lang="en-US" sz="9600" b="1" i="1" dirty="0" smtClean="0"/>
              <a:t>I</a:t>
            </a:r>
            <a:r>
              <a:rPr lang="ru-RU" sz="9600" b="1" i="1" dirty="0" smtClean="0"/>
              <a:t>.Функциональные</a:t>
            </a:r>
            <a:r>
              <a:rPr lang="ru-RU" sz="9600" i="1" dirty="0" smtClean="0"/>
              <a:t>.  </a:t>
            </a:r>
            <a:r>
              <a:rPr lang="ru-RU" sz="8000" dirty="0" smtClean="0"/>
              <a:t>Способность </a:t>
            </a:r>
            <a:r>
              <a:rPr lang="ru-RU" sz="8000" dirty="0"/>
              <a:t>аппаратуры обеспечивать необходимые режимы работы. </a:t>
            </a:r>
          </a:p>
          <a:p>
            <a:pPr marL="0" indent="0">
              <a:buNone/>
            </a:pPr>
            <a:r>
              <a:rPr lang="ru-RU" sz="9600" b="1" i="1" dirty="0" smtClean="0"/>
              <a:t>II. Педагогические</a:t>
            </a:r>
            <a:r>
              <a:rPr lang="ru-RU" sz="9600" dirty="0"/>
              <a:t>. </a:t>
            </a:r>
            <a:r>
              <a:rPr lang="ru-RU" sz="8000" dirty="0"/>
              <a:t>Соответствие возможностей технических средств тем формам и методам учебно-воспитательного процесса, которые согласуются с современными требованиями к обучению и воспитанию учащихся. </a:t>
            </a:r>
          </a:p>
          <a:p>
            <a:pPr marL="0" indent="0">
              <a:buNone/>
            </a:pPr>
            <a:r>
              <a:rPr lang="ru-RU" sz="9600" b="1" dirty="0" smtClean="0"/>
              <a:t>III. Эргономические</a:t>
            </a:r>
            <a:r>
              <a:rPr lang="ru-RU" sz="8000" dirty="0"/>
              <a:t>. </a:t>
            </a:r>
            <a:r>
              <a:rPr lang="ru-RU" sz="8000" dirty="0" smtClean="0"/>
              <a:t>Удобства </a:t>
            </a:r>
            <a:r>
              <a:rPr lang="ru-RU" sz="8000" dirty="0"/>
              <a:t>и безопасность эксплуатации ТСО, уровень шума, удобства транспортировки, ремонта, минимальное количество операций при подготовке их к работе. </a:t>
            </a:r>
          </a:p>
          <a:p>
            <a:pPr marL="0" indent="0">
              <a:buNone/>
            </a:pPr>
            <a:r>
              <a:rPr lang="ru-RU" sz="9600" b="1" dirty="0" smtClean="0"/>
              <a:t>IV. Эстетические</a:t>
            </a:r>
            <a:r>
              <a:rPr lang="ru-RU" sz="9600" b="1" dirty="0"/>
              <a:t>. </a:t>
            </a:r>
            <a:r>
              <a:rPr lang="ru-RU" sz="8000" dirty="0"/>
              <a:t>Товарный вид, гармония формы, масштаб, соразмерность, целостность композиции. </a:t>
            </a:r>
          </a:p>
          <a:p>
            <a:pPr marL="0" indent="0">
              <a:buNone/>
            </a:pPr>
            <a:r>
              <a:rPr lang="ru-RU" sz="9600" b="1" dirty="0" smtClean="0"/>
              <a:t>V. Экономические</a:t>
            </a:r>
            <a:r>
              <a:rPr lang="ru-RU" sz="9600" b="1" dirty="0"/>
              <a:t>. </a:t>
            </a:r>
            <a:r>
              <a:rPr lang="ru-RU" sz="8000" dirty="0"/>
              <a:t>Относительно невысокая стоимость при высоком качестве и долговечности.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7643192" cy="1080120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ТСО: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8126141" y="6021288"/>
            <a:ext cx="826392" cy="75438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457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736304"/>
            <a:ext cx="8208912" cy="3861048"/>
          </a:xfrm>
        </p:spPr>
        <p:txBody>
          <a:bodyPr>
            <a:normAutofit fontScale="55000" lnSpcReduction="20000"/>
          </a:bodyPr>
          <a:lstStyle/>
          <a:p>
            <a:pPr marL="3681413" indent="-2870200">
              <a:buNone/>
              <a:tabLst>
                <a:tab pos="3681413" algn="l"/>
                <a:tab pos="6902450" algn="l"/>
              </a:tabLst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Наряду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целями, содержанием,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формами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методами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обучения, 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обучения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одним из </a:t>
            </a:r>
            <a:r>
              <a:rPr lang="ru-RU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компонентов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дидактической системы.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</a:t>
            </a:r>
            <a:r>
              <a:rPr lang="ru-RU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широкий спектр высокоэффективных технических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средств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ТСО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информационные,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программированного 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обучения, контроля знаний, тренажеры и комбинированные.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ТСО в современной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школе: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17775"/>
            <a:ext cx="3672408" cy="2813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Управляющая кнопка: назад 4">
            <a:hlinkClick r:id="rId4" action="ppaction://hlinksldjump" highlightClick="1"/>
          </p:cNvPr>
          <p:cNvSpPr/>
          <p:nvPr/>
        </p:nvSpPr>
        <p:spPr>
          <a:xfrm>
            <a:off x="8191252" y="6021288"/>
            <a:ext cx="826392" cy="75438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144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564904"/>
            <a:ext cx="7408333" cy="23042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источником информации; </a:t>
            </a:r>
          </a:p>
          <a:p>
            <a:pPr marL="0" indent="0">
              <a:buNone/>
            </a:pP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рационализируют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преподнесения учебного материла; </a:t>
            </a:r>
          </a:p>
          <a:p>
            <a:pPr marL="0" indent="0">
              <a:buNone/>
            </a:pP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наглядности; </a:t>
            </a:r>
          </a:p>
          <a:p>
            <a:pPr marL="0" indent="0">
              <a:buNone/>
            </a:pP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конкретизируют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понятия, явления и события; </a:t>
            </a:r>
          </a:p>
          <a:p>
            <a:pPr marL="0" indent="0">
              <a:buNone/>
            </a:pP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организуют и направляют восприятие; </a:t>
            </a:r>
          </a:p>
          <a:p>
            <a:pPr marL="0" indent="0">
              <a:buNone/>
            </a:pP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удовлетворяют запросы учащихся по различным направлениям и интересам; </a:t>
            </a:r>
          </a:p>
          <a:p>
            <a:pPr marL="0" indent="0">
              <a:buNone/>
            </a:pP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делают доступным для учащихся тот материал, который без них не доступен; </a:t>
            </a:r>
          </a:p>
          <a:p>
            <a:pPr marL="0" indent="0">
              <a:buNone/>
            </a:pP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усиливают интерес учащихся к учёбе; </a:t>
            </a:r>
          </a:p>
          <a:p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80920" cy="125272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возможности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ТСО: 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126141" y="6021288"/>
            <a:ext cx="826392" cy="75438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494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276872"/>
            <a:ext cx="4248472" cy="4320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воспроизводить информацию в формате, доступном всем учащимся.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доске электронным маркером как мышью, преподаватель может быстро и наглядно показать тот или иной прием работы. Наибольший эффект может получить преподаватель, использующий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возможности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доски.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интерактивной доски и её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возможности: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780928"/>
            <a:ext cx="2664296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8244408" y="6093296"/>
            <a:ext cx="855588" cy="75908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316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060848"/>
            <a:ext cx="3312368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35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Типы:</a:t>
            </a:r>
            <a:r>
              <a:rPr lang="ru-RU" sz="22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Доски, фиксирующие сопротивление поверхности при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прикосновении;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фиксирующие электромагнитные импульсы;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Лазерные доски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</a:t>
            </a:r>
            <a:r>
              <a:rPr lang="ru-RU" sz="4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интерактивных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досок: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852934"/>
            <a:ext cx="5020620" cy="3687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8321752" y="6309320"/>
            <a:ext cx="783580" cy="69061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6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2492896"/>
            <a:ext cx="6768751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Контролирующие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-подготовка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печатных раздаточных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уровня знаний с использованием тестовых заданий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мультимедийное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объяснения нового материала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практическое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учебных заданий.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252728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по функциональному назначению:</a:t>
            </a:r>
            <a:endParaRPr lang="ru-RU" sz="40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172400" y="6036019"/>
            <a:ext cx="783580" cy="69061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424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2204864"/>
            <a:ext cx="3672407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применения технических средств обучения, которые в качестве аудиовизуальных средств могут воздействовать на различные органы чувств, несомненна.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обучения позволяют выйти за рамки учебной аудитории; сделать видимым то, что невозможно увидеть невооруженным глазом, имитировать любые ситуации.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технических средств: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560" y="2636912"/>
            <a:ext cx="2524125" cy="18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85" y="4603612"/>
            <a:ext cx="2619375" cy="18775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268" y="2996952"/>
            <a:ext cx="2400267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Управляющая кнопка: назад 6">
            <a:hlinkClick r:id="rId5" action="ppaction://hlinksldjump" highlightClick="1"/>
          </p:cNvPr>
          <p:cNvSpPr/>
          <p:nvPr/>
        </p:nvSpPr>
        <p:spPr>
          <a:xfrm>
            <a:off x="8254665" y="6036019"/>
            <a:ext cx="783580" cy="69061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578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204</TotalTime>
  <Words>316</Words>
  <Application>Microsoft Office PowerPoint</Application>
  <PresentationFormat>Экран (4:3)</PresentationFormat>
  <Paragraphs>34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Использование ТСО в современной школе</vt:lpstr>
      <vt:lpstr>Содержание:</vt:lpstr>
      <vt:lpstr>  Основные требования к ТСО:</vt:lpstr>
      <vt:lpstr>Использование ТСО в современной школе:</vt:lpstr>
      <vt:lpstr>Дидактические возможности ТСО: </vt:lpstr>
      <vt:lpstr>Понятие интерактивной доски и её возможности:</vt:lpstr>
      <vt:lpstr>Типы интерактивных досок:</vt:lpstr>
      <vt:lpstr>Технические средства по функциональному назначению:</vt:lpstr>
      <vt:lpstr>Способы применения технических средств: </vt:lpstr>
      <vt:lpstr>Итог: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ТСО в современной школе</dc:title>
  <dc:creator>student</dc:creator>
  <cp:lastModifiedBy>student</cp:lastModifiedBy>
  <cp:revision>25</cp:revision>
  <dcterms:created xsi:type="dcterms:W3CDTF">2018-02-01T03:54:35Z</dcterms:created>
  <dcterms:modified xsi:type="dcterms:W3CDTF">2018-02-02T07:33:28Z</dcterms:modified>
</cp:coreProperties>
</file>