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16DE0-7416-4D37-B1BF-BC254587AB01}" type="datetimeFigureOut">
              <a:rPr lang="ru-RU"/>
              <a:pPr>
                <a:defRPr/>
              </a:pPr>
              <a:t>18.11.2018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423DC-9D2C-419F-AD60-D5BF134510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7D865-DDAE-42C4-8D9F-3A50646F144D}" type="datetimeFigureOut">
              <a:rPr lang="ru-RU"/>
              <a:pPr>
                <a:defRPr/>
              </a:pPr>
              <a:t>18.11.2018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F00F2-41B0-44BA-AEC6-D9E624DB1A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40DD9-2BD5-4448-97A0-86B27280E0E7}" type="datetimeFigureOut">
              <a:rPr lang="ru-RU"/>
              <a:pPr>
                <a:defRPr/>
              </a:pPr>
              <a:t>18.11.2018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2EC92-412B-4869-BBAB-13CEE71E1CE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406F71F-408F-4B30-8449-69B708EA36F5}" type="datetimeFigureOut">
              <a:rPr lang="ru-RU"/>
              <a:pPr>
                <a:defRPr/>
              </a:pPr>
              <a:t>18.11.2018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1AF12-089C-4834-BEFE-7BE029E5B3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83401-8E56-4EB6-A806-8A2662CE8899}" type="datetimeFigureOut">
              <a:rPr lang="ru-RU"/>
              <a:pPr>
                <a:defRPr/>
              </a:pPr>
              <a:t>18.11.2018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DB183-461F-4A07-9668-CF9E61254AC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FC889-73B6-49FB-BA3C-85267B467DDE}" type="datetimeFigureOut">
              <a:rPr lang="ru-RU"/>
              <a:pPr>
                <a:defRPr/>
              </a:pPr>
              <a:t>18.11.2018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9D973-31AB-4211-9CFF-41E21142D0B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F127D-F8B9-435C-8809-7BDC6D74F229}" type="datetimeFigureOut">
              <a:rPr lang="ru-RU"/>
              <a:pPr>
                <a:defRPr/>
              </a:pPr>
              <a:t>18.11.2018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4D52F-2D72-4480-B0DF-F520DF7A90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A070E5B-5299-45F0-A6DE-6E19D496E2EE}" type="datetimeFigureOut">
              <a:rPr lang="ru-RU"/>
              <a:pPr>
                <a:defRPr/>
              </a:pPr>
              <a:t>18.11.2018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3E455-8565-45D1-8BFF-834052B984A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FCAD-DB1F-4E28-9A92-AC1F9B3BF809}" type="datetimeFigureOut">
              <a:rPr lang="ru-RU"/>
              <a:pPr>
                <a:defRPr/>
              </a:pPr>
              <a:t>18.11.2018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16C71-4ED4-4D2E-8884-5B08BED5EF6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424CE2A-D046-47A4-9027-AD41D881023B}" type="datetimeFigureOut">
              <a:rPr lang="ru-RU"/>
              <a:pPr>
                <a:defRPr/>
              </a:pPr>
              <a:t>18.11.2018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D0026-5910-442A-AB02-A9E82C04850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8D63F47-C06C-4520-8DC6-48C34EB89134}" type="datetimeFigureOut">
              <a:rPr lang="ru-RU"/>
              <a:pPr>
                <a:defRPr/>
              </a:pPr>
              <a:t>18.11.2018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2F627-07F5-4368-947F-A6D3C147B47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096AB0-3C01-4C0E-AA9C-A583A0569300}" type="datetimeFigureOut">
              <a:rPr lang="ru-RU"/>
              <a:pPr>
                <a:defRPr/>
              </a:pPr>
              <a:t>18.11.2018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itchFamily="18" charset="0"/>
              </a:defRPr>
            </a:lvl1pPr>
          </a:lstStyle>
          <a:p>
            <a:pPr>
              <a:defRPr/>
            </a:pPr>
            <a:fld id="{00A6D7A7-8FD1-4851-912E-3EE69AD9BF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14" r:id="rId4"/>
    <p:sldLayoutId id="2147483815" r:id="rId5"/>
    <p:sldLayoutId id="2147483822" r:id="rId6"/>
    <p:sldLayoutId id="2147483816" r:id="rId7"/>
    <p:sldLayoutId id="2147483823" r:id="rId8"/>
    <p:sldLayoutId id="2147483824" r:id="rId9"/>
    <p:sldLayoutId id="2147483817" r:id="rId10"/>
    <p:sldLayoutId id="21474838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88" y="571500"/>
            <a:ext cx="7143750" cy="207168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4000" dirty="0" smtClean="0">
                <a:solidFill>
                  <a:srgbClr val="FF0000"/>
                </a:solidFill>
              </a:rPr>
              <a:t>      Классификация         речевых ошибок</a:t>
            </a:r>
          </a:p>
        </p:txBody>
      </p:sp>
      <p:sp>
        <p:nvSpPr>
          <p:cNvPr id="81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643438"/>
            <a:ext cx="6172200" cy="1731962"/>
          </a:xfrm>
        </p:spPr>
        <p:txBody>
          <a:bodyPr/>
          <a:lstStyle/>
          <a:p>
            <a:pPr algn="r" eaLnBrk="1" hangingPunct="1"/>
            <a:r>
              <a:rPr lang="ru-RU" alt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г.Сергиев Посад, МБОУ «СОШ № 21»</a:t>
            </a:r>
          </a:p>
          <a:p>
            <a:pPr algn="r" eaLnBrk="1" hangingPunct="1"/>
            <a:r>
              <a:rPr lang="ru-RU" alt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Пинчук Татьяна Владимировна</a:t>
            </a:r>
          </a:p>
          <a:p>
            <a:pPr algn="r" eaLnBrk="1" hangingPunct="1"/>
            <a:r>
              <a:rPr lang="ru-RU" alt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Решетняк Галина Николаевна</a:t>
            </a:r>
          </a:p>
          <a:p>
            <a:pPr eaLnBrk="1" hangingPunct="1"/>
            <a:endParaRPr lang="ru-RU" altLang="ru-RU" sz="2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z="2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Перечень наиболее распространённых речевых ошибок</a:t>
            </a:r>
            <a:endParaRPr lang="ru-RU" dirty="0"/>
          </a:p>
        </p:txBody>
      </p:sp>
      <p:sp>
        <p:nvSpPr>
          <p:cNvPr id="35843" name="Содержимое 2"/>
          <p:cNvSpPr>
            <a:spLocks noGrp="1"/>
          </p:cNvSpPr>
          <p:nvPr>
            <p:ph sz="quarter" idx="1"/>
          </p:nvPr>
        </p:nvSpPr>
        <p:spPr>
          <a:xfrm>
            <a:off x="500063" y="1571625"/>
            <a:ext cx="81153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Неоправданное повторение одного и того же слова: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3600" b="1" i="1" dirty="0" smtClean="0">
                <a:latin typeface="Times New Roman" pitchFamily="18" charset="0"/>
                <a:cs typeface="Times New Roman" pitchFamily="18" charset="0"/>
              </a:rPr>
              <a:t>  «Земляника смело представился ревизору. Земляника стремился показать своё ревностное отношение к делу».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Перечень наиболее распространённых речевых ошибок</a:t>
            </a:r>
            <a:endParaRPr lang="ru-RU" dirty="0"/>
          </a:p>
        </p:txBody>
      </p:sp>
      <p:sp>
        <p:nvSpPr>
          <p:cNvPr id="3686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Употребление слова (или выражения) иной стилевой окраски: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latin typeface="Times New Roman" pitchFamily="18" charset="0"/>
                <a:cs typeface="Times New Roman" pitchFamily="18" charset="0"/>
              </a:rPr>
              <a:t>  «Попечитель богоугодных заведений подмазывается к Хлестакову».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Перечень наиболее распространённых речевых ошибок</a:t>
            </a:r>
            <a:endParaRPr lang="ru-RU" dirty="0"/>
          </a:p>
        </p:txBody>
      </p:sp>
      <p:sp>
        <p:nvSpPr>
          <p:cNvPr id="3789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Неудачное употребление экспрессивного, эмоционально окрашенного средства:</a:t>
            </a:r>
            <a:endParaRPr lang="ru-RU" altLang="ru-RU" sz="4000" b="1" u="sng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4000" b="1" i="1" dirty="0" smtClean="0">
                <a:latin typeface="Times New Roman" pitchFamily="18" charset="0"/>
                <a:cs typeface="Times New Roman" pitchFamily="18" charset="0"/>
              </a:rPr>
              <a:t>«У Олега Кошевого были дружки – </a:t>
            </a:r>
            <a:r>
              <a:rPr lang="ru-RU" altLang="ru-RU" sz="4000" b="1" i="1" dirty="0" err="1" smtClean="0">
                <a:latin typeface="Times New Roman" pitchFamily="18" charset="0"/>
                <a:cs typeface="Times New Roman" pitchFamily="18" charset="0"/>
              </a:rPr>
              <a:t>Земнухов</a:t>
            </a:r>
            <a:r>
              <a:rPr lang="ru-RU" altLang="ru-RU" sz="4000" b="1" i="1" dirty="0" smtClean="0">
                <a:latin typeface="Times New Roman" pitchFamily="18" charset="0"/>
                <a:cs typeface="Times New Roman" pitchFamily="18" charset="0"/>
              </a:rPr>
              <a:t> и Тюленин».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Перечень наиболее распространённых речевых ошибок</a:t>
            </a:r>
            <a:endParaRPr lang="ru-RU" dirty="0"/>
          </a:p>
        </p:txBody>
      </p:sp>
      <p:sp>
        <p:nvSpPr>
          <p:cNvPr id="3891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43863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Неоправданное употребление просторечных и диалектных: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/>
              <a:t>  </a:t>
            </a:r>
            <a:r>
              <a:rPr lang="ru-RU" altLang="ru-RU" sz="4000" b="1" i="1" dirty="0" smtClean="0"/>
              <a:t>«На пришкольном участке мы посадили капусту, морковь, бураки».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Перечень наиболее распространённых речевых ошибок</a:t>
            </a:r>
            <a:endParaRPr lang="ru-RU" dirty="0"/>
          </a:p>
        </p:txBody>
      </p:sp>
      <p:sp>
        <p:nvSpPr>
          <p:cNvPr id="39939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00988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Смешение лексики разных исторических эпох:</a:t>
            </a:r>
          </a:p>
          <a:p>
            <a:pPr eaLnBrk="1" hangingPunct="1">
              <a:defRPr/>
            </a:pPr>
            <a:endParaRPr lang="ru-RU" altLang="ru-RU" sz="4000" b="1" u="sng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4000" b="1" i="1" dirty="0" smtClean="0">
                <a:latin typeface="Times New Roman" pitchFamily="18" charset="0"/>
                <a:cs typeface="Times New Roman" pitchFamily="18" charset="0"/>
              </a:rPr>
              <a:t>«На богатырях кольчуга, брюки, варежки».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Перечень наиболее распространённых речевых ошибок</a:t>
            </a:r>
            <a:endParaRPr lang="ru-RU" dirty="0"/>
          </a:p>
        </p:txBody>
      </p:sp>
      <p:sp>
        <p:nvSpPr>
          <p:cNvPr id="4096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Неудачное употребление личных и указательных местоимений: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4000" b="1" i="1" dirty="0" smtClean="0">
                <a:latin typeface="Times New Roman" pitchFamily="18" charset="0"/>
                <a:cs typeface="Times New Roman" pitchFamily="18" charset="0"/>
              </a:rPr>
              <a:t>«Мартын Павлович накинул на голову барса мешок. Он вмиг очутился на звере верхом».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Перечень наиболее распространённых речевых ошибок</a:t>
            </a:r>
            <a:endParaRPr lang="ru-RU" dirty="0"/>
          </a:p>
        </p:txBody>
      </p:sp>
      <p:sp>
        <p:nvSpPr>
          <p:cNvPr id="4198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72425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Нарушение </a:t>
            </a:r>
            <a:r>
              <a:rPr lang="ru-RU" altLang="ru-RU" sz="36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видо-временной</a:t>
            </a:r>
            <a:r>
              <a:rPr lang="ru-RU" alt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соотнесённости глагольных форм: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3600" b="1" i="1" dirty="0" smtClean="0">
                <a:latin typeface="Times New Roman" pitchFamily="18" charset="0"/>
                <a:cs typeface="Times New Roman" pitchFamily="18" charset="0"/>
              </a:rPr>
              <a:t>   «Когда Пугачёв выходил из избы и сел в карету, то Гринёв долго смотрел ему вслед».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3600" b="1" i="1" dirty="0" smtClean="0">
                <a:latin typeface="Times New Roman" pitchFamily="18" charset="0"/>
                <a:cs typeface="Times New Roman" pitchFamily="18" charset="0"/>
              </a:rPr>
              <a:t>	 «Брат сидел за столом и раскрашивает картинки».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Перечень наиболее распространённых речевых ошибок</a:t>
            </a:r>
            <a:endParaRPr lang="ru-RU" dirty="0"/>
          </a:p>
        </p:txBody>
      </p:sp>
      <p:sp>
        <p:nvSpPr>
          <p:cNvPr id="4301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Бедность и однообразие синтаксических конструкций: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4000" b="1" i="1" dirty="0" smtClean="0">
                <a:latin typeface="Times New Roman" pitchFamily="18" charset="0"/>
                <a:cs typeface="Times New Roman" pitchFamily="18" charset="0"/>
              </a:rPr>
              <a:t>«Ватник был грубо заштопан. Сапоги были почти новые. Носки изъедены молью».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Перечень наиболее распространённых речевых ошибок</a:t>
            </a:r>
            <a:endParaRPr lang="ru-RU" dirty="0"/>
          </a:p>
        </p:txBody>
      </p:sp>
      <p:sp>
        <p:nvSpPr>
          <p:cNvPr id="4403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43863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Неудачный порядок слов: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4000" b="1" i="1" dirty="0" smtClean="0">
                <a:latin typeface="Times New Roman" pitchFamily="18" charset="0"/>
                <a:cs typeface="Times New Roman" pitchFamily="18" charset="0"/>
              </a:rPr>
              <a:t>«Есть немало произведений, повествующих о детстве автора, в мировой литературе».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63" y="428625"/>
            <a:ext cx="8286750" cy="12330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Неудачно подобранные выразительно-изобразительные средства:</a:t>
            </a:r>
          </a:p>
          <a:p>
            <a:pPr>
              <a:defRPr/>
            </a:pP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Учитель – нужная, справедливая и </a:t>
            </a:r>
            <a:r>
              <a:rPr lang="ru-RU" sz="4000" b="1" i="1" u="sng" dirty="0">
                <a:latin typeface="Times New Roman" pitchFamily="18" charset="0"/>
                <a:cs typeface="Times New Roman" pitchFamily="18" charset="0"/>
              </a:rPr>
              <a:t>мучительная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 профессия».</a:t>
            </a:r>
          </a:p>
          <a:p>
            <a:pPr>
              <a:defRPr/>
            </a:pP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	«Трудно определить </a:t>
            </a:r>
            <a:r>
              <a:rPr lang="ru-RU" sz="4000" b="1" i="1" u="sng" dirty="0">
                <a:latin typeface="Times New Roman" pitchFamily="18" charset="0"/>
                <a:cs typeface="Times New Roman" pitchFamily="18" charset="0"/>
              </a:rPr>
              <a:t>литературное сердце 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произведения «Мертвые души».</a:t>
            </a:r>
          </a:p>
          <a:p>
            <a:pPr>
              <a:defRPr/>
            </a:pP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4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4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4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i="1" dirty="0"/>
          </a:p>
          <a:p>
            <a:pPr>
              <a:defRPr/>
            </a:pPr>
            <a:endParaRPr lang="ru-RU" i="1" dirty="0"/>
          </a:p>
          <a:p>
            <a:pPr>
              <a:defRPr/>
            </a:pPr>
            <a:endParaRPr lang="ru-RU" i="1" dirty="0"/>
          </a:p>
          <a:p>
            <a:pPr>
              <a:defRPr/>
            </a:pPr>
            <a:endParaRPr lang="ru-RU" i="1" dirty="0"/>
          </a:p>
          <a:p>
            <a:pPr>
              <a:defRPr/>
            </a:pPr>
            <a:endParaRPr lang="ru-RU" i="1" dirty="0"/>
          </a:p>
          <a:p>
            <a:pPr>
              <a:defRPr/>
            </a:pPr>
            <a:endParaRPr lang="ru-RU" i="1" dirty="0"/>
          </a:p>
          <a:p>
            <a:pPr>
              <a:defRPr/>
            </a:pPr>
            <a:endParaRPr lang="ru-RU" i="1" dirty="0"/>
          </a:p>
          <a:p>
            <a:pPr>
              <a:defRPr/>
            </a:pPr>
            <a:endParaRPr lang="ru-RU" i="1" dirty="0"/>
          </a:p>
          <a:p>
            <a:pPr>
              <a:defRPr/>
            </a:pPr>
            <a:endParaRPr lang="ru-RU" i="1" dirty="0"/>
          </a:p>
          <a:p>
            <a:pPr>
              <a:defRPr/>
            </a:pPr>
            <a:endParaRPr lang="ru-RU" i="1" dirty="0"/>
          </a:p>
          <a:p>
            <a:pPr>
              <a:defRPr/>
            </a:pPr>
            <a:endParaRPr lang="ru-RU" i="1" dirty="0"/>
          </a:p>
          <a:p>
            <a:pPr>
              <a:defRPr/>
            </a:pPr>
            <a:endParaRPr lang="ru-RU" i="1" dirty="0"/>
          </a:p>
          <a:p>
            <a:pPr>
              <a:defRPr/>
            </a:pPr>
            <a:endParaRPr lang="ru-RU" i="1" dirty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7467600" cy="7858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sz="quarter" idx="1"/>
          </p:nvPr>
        </p:nvSpPr>
        <p:spPr>
          <a:xfrm>
            <a:off x="428625" y="1285875"/>
            <a:ext cx="7467600" cy="44735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/>
              <a:t>	</a:t>
            </a:r>
            <a:r>
              <a:rPr lang="ru-RU" sz="4000" b="1" u="sng" dirty="0" smtClean="0">
                <a:solidFill>
                  <a:srgbClr val="C00000"/>
                </a:solidFill>
              </a:rPr>
              <a:t>Ошибка</a:t>
            </a:r>
            <a:r>
              <a:rPr lang="ru-RU" sz="4000" b="1" dirty="0" smtClean="0">
                <a:solidFill>
                  <a:srgbClr val="C00000"/>
                </a:solidFill>
              </a:rPr>
              <a:t> - </a:t>
            </a: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нарушение требования правильности речи, нарушение норм литературного языка. О ней мы говорим: </a:t>
            </a:r>
            <a:r>
              <a:rPr lang="ru-RU" altLang="ru-RU" sz="4000" b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 сказать нельзя, это неправильно.</a:t>
            </a:r>
            <a:r>
              <a:rPr lang="ru-RU" altLang="ru-RU" sz="4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4400" dirty="0" smtClean="0"/>
              <a:t/>
            </a:r>
            <a:br>
              <a:rPr lang="ru-RU" altLang="ru-RU" sz="4400" dirty="0" smtClean="0"/>
            </a:br>
            <a:endParaRPr lang="ru-RU" altLang="ru-RU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u="sng" dirty="0" smtClean="0">
                <a:solidFill>
                  <a:srgbClr val="C00000"/>
                </a:solidFill>
              </a:rPr>
              <a:t> 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sz="quarter" idx="1"/>
          </p:nvPr>
        </p:nvSpPr>
        <p:spPr>
          <a:xfrm>
            <a:off x="500063" y="785813"/>
            <a:ext cx="7929562" cy="5715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Недочёт – </a:t>
            </a:r>
            <a:r>
              <a:rPr lang="ru-RU" alt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нарушение рекомендаций, связанных с понятием хорошей речи. Недочёт  оценивают с позиций «хуже или лучше» сказано или написано. 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Другими словами, недочёт – это негрубая ошибка, шероховатость речи. Так можно сказать, но лучше сказать иначе.</a:t>
            </a:r>
          </a:p>
          <a:p>
            <a:pPr algn="just" eaLnBrk="1" hangingPunct="1">
              <a:defRPr/>
            </a:pPr>
            <a:endParaRPr lang="ru-RU" altLang="ru-RU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357188"/>
            <a:ext cx="7467600" cy="1428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229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50"/>
            <a:ext cx="8291513" cy="5616575"/>
          </a:xfrm>
        </p:spPr>
        <p:txBody>
          <a:bodyPr/>
          <a:lstStyle/>
          <a:p>
            <a:pPr lvl="1" eaLnBrk="1" hangingPunct="1">
              <a:buFont typeface="Wingdings 2" pitchFamily="18" charset="2"/>
              <a:buNone/>
              <a:defRPr/>
            </a:pP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</a:rPr>
              <a:t>		Речевые ошибки </a:t>
            </a: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возникают как следствие неправильного или неудачного употребления слов или синтаксических конструкций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Содержимое 2"/>
          <p:cNvSpPr>
            <a:spLocks noGrp="1"/>
          </p:cNvSpPr>
          <p:nvPr>
            <p:ph sz="quarter" idx="1"/>
          </p:nvPr>
        </p:nvSpPr>
        <p:spPr>
          <a:xfrm>
            <a:off x="468313" y="333375"/>
            <a:ext cx="8135937" cy="48736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alt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Речевые ошибки можно разделить на ошибки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alt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4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словоупотреблении</a:t>
            </a:r>
            <a:r>
              <a:rPr lang="ru-RU" altLang="ru-RU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alt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altLang="ru-RU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altLang="ru-RU" sz="4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строении текста</a:t>
            </a:r>
          </a:p>
          <a:p>
            <a:pPr algn="ctr" eaLnBrk="1" hangingPunct="1">
              <a:defRPr/>
            </a:pPr>
            <a:endParaRPr lang="ru-RU" altLang="ru-RU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Перечень наиболее распространённых речевых ошибок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174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71625"/>
            <a:ext cx="8147050" cy="4902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Употребление слова в несвойственном ему значении: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altLang="ru-RU" sz="4000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ru-RU" sz="4000" b="1" i="1" dirty="0" err="1" smtClean="0">
                <a:latin typeface="Times New Roman" pitchFamily="18" charset="0"/>
                <a:cs typeface="Times New Roman" pitchFamily="18" charset="0"/>
              </a:rPr>
              <a:t>Троекуров</a:t>
            </a:r>
            <a:r>
              <a:rPr lang="ru-RU" altLang="ru-RU" sz="4000" b="1" i="1" dirty="0" smtClean="0">
                <a:latin typeface="Times New Roman" pitchFamily="18" charset="0"/>
                <a:cs typeface="Times New Roman" pitchFamily="18" charset="0"/>
              </a:rPr>
              <a:t> был роскошный помещик».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i="1" dirty="0" smtClean="0">
                <a:latin typeface="Times New Roman" pitchFamily="18" charset="0"/>
                <a:cs typeface="Times New Roman" pitchFamily="18" charset="0"/>
              </a:rPr>
              <a:t>   «Брови его удивительно поднялись вверх».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Перечень наиболее распространённых речевых ошибок</a:t>
            </a:r>
            <a:endParaRPr lang="ru-RU" dirty="0"/>
          </a:p>
        </p:txBody>
      </p:sp>
      <p:sp>
        <p:nvSpPr>
          <p:cNvPr id="3277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86738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Нарушение лексической сочетаемости: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4000" b="1" i="1" dirty="0" smtClean="0">
                <a:latin typeface="Times New Roman" pitchFamily="18" charset="0"/>
                <a:cs typeface="Times New Roman" pitchFamily="18" charset="0"/>
              </a:rPr>
              <a:t>«Мальчик сделал подвиг», «Остапа поймали в плен», «Гринёв попал в несчастье».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Перечень наиболее распространённых речевых ошибок</a:t>
            </a:r>
            <a:endParaRPr lang="ru-RU" dirty="0"/>
          </a:p>
        </p:txBody>
      </p:sp>
      <p:sp>
        <p:nvSpPr>
          <p:cNvPr id="3379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Употребление лишнего слова (плеоназм):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4000" b="1" i="1" dirty="0" smtClean="0">
                <a:latin typeface="Times New Roman" pitchFamily="18" charset="0"/>
                <a:cs typeface="Times New Roman" pitchFamily="18" charset="0"/>
              </a:rPr>
              <a:t>  «Показался взрослый мужчина». «Мокрый дождь льёт с утра». «Прогресс науки движется вперёд».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Перечень наиболее распространённых речевых ошибок</a:t>
            </a:r>
            <a:endParaRPr lang="ru-RU" dirty="0"/>
          </a:p>
        </p:txBody>
      </p:sp>
      <p:sp>
        <p:nvSpPr>
          <p:cNvPr id="34819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2955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3600" b="1" dirty="0" smtClean="0">
                <a:solidFill>
                  <a:schemeClr val="accent2">
                    <a:lumMod val="50000"/>
                  </a:schemeClr>
                </a:solidFill>
              </a:rPr>
              <a:t>	Употребление рядом (или близко) однокоренных слов (тавтология) 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3600" b="1" dirty="0" smtClean="0"/>
              <a:t> </a:t>
            </a:r>
            <a:r>
              <a:rPr lang="ru-RU" altLang="ru-RU" sz="3600" b="1" i="1" dirty="0" smtClean="0">
                <a:latin typeface="Times New Roman" pitchFamily="18" charset="0"/>
                <a:cs typeface="Times New Roman" pitchFamily="18" charset="0"/>
              </a:rPr>
              <a:t>«Поэт написал многочисленное число произведений».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3600" b="1" i="1" dirty="0" smtClean="0">
                <a:latin typeface="Times New Roman" pitchFamily="18" charset="0"/>
                <a:cs typeface="Times New Roman" pitchFamily="18" charset="0"/>
              </a:rPr>
              <a:t> «Множество преград преграждает ему путь».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248</TotalTime>
  <Words>165</Words>
  <Application>Microsoft Office PowerPoint</Application>
  <PresentationFormat>Экран (4:3)</PresentationFormat>
  <Paragraphs>75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Эркер</vt:lpstr>
      <vt:lpstr>      Классификация         речевых ошибок</vt:lpstr>
      <vt:lpstr>Слайд 2</vt:lpstr>
      <vt:lpstr> </vt:lpstr>
      <vt:lpstr>Слайд 4</vt:lpstr>
      <vt:lpstr>Слайд 5</vt:lpstr>
      <vt:lpstr>   Перечень наиболее распространённых речевых ошибок </vt:lpstr>
      <vt:lpstr>Перечень наиболее распространённых речевых ошибок</vt:lpstr>
      <vt:lpstr>Перечень наиболее распространённых речевых ошибок</vt:lpstr>
      <vt:lpstr>Перечень наиболее распространённых речевых ошибок</vt:lpstr>
      <vt:lpstr>Перечень наиболее распространённых речевых ошибок</vt:lpstr>
      <vt:lpstr>Перечень наиболее распространённых речевых ошибок</vt:lpstr>
      <vt:lpstr>Перечень наиболее распространённых речевых ошибок</vt:lpstr>
      <vt:lpstr>Перечень наиболее распространённых речевых ошибок</vt:lpstr>
      <vt:lpstr>Перечень наиболее распространённых речевых ошибок</vt:lpstr>
      <vt:lpstr>Перечень наиболее распространённых речевых ошибок</vt:lpstr>
      <vt:lpstr>Перечень наиболее распространённых речевых ошибок</vt:lpstr>
      <vt:lpstr>Перечень наиболее распространённых речевых ошибок</vt:lpstr>
      <vt:lpstr>Перечень наиболее распространённых речевых ошибок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ПОДГОТОВКИ УЧАЩИХСЯ К ВЫПОЛНЕНИЮЧАСТИ В.</dc:title>
  <dc:creator>Надежда</dc:creator>
  <cp:lastModifiedBy>Serg</cp:lastModifiedBy>
  <cp:revision>32</cp:revision>
  <dcterms:created xsi:type="dcterms:W3CDTF">2012-04-03T07:57:30Z</dcterms:created>
  <dcterms:modified xsi:type="dcterms:W3CDTF">2018-11-18T20:47:34Z</dcterms:modified>
</cp:coreProperties>
</file>