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heme/theme5.xml" ContentType="application/vnd.openxmlformats-officedocument.theme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gs/tag241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notesSlides/notesSlide7.xml" ContentType="application/vnd.openxmlformats-officedocument.presentationml.notesSlide+xml"/>
  <Override PartName="/ppt/slides/slide88.xml" ContentType="application/vnd.openxmlformats-officedocument.presentationml.slide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tags/tag112.xml" ContentType="application/vnd.openxmlformats-officedocument.presentationml.tags+xml"/>
  <Default Extension="png" ContentType="image/png"/>
  <Override PartName="/ppt/slideLayouts/slideLayout118.xml" ContentType="application/vnd.openxmlformats-officedocument.presentationml.slideLayout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Layouts/slideLayout65.xml" ContentType="application/vnd.openxmlformats-officedocument.presentationml.slideLayout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.xml" ContentType="application/vnd.openxmlformats-officedocument.presentationml.tags+xml"/>
  <Override PartName="/ppt/slideLayouts/slideLayout21.xml" ContentType="application/vnd.openxmlformats-officedocument.presentationml.slideLayout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slideLayouts/slideLayout121.xml" ContentType="application/vnd.openxmlformats-officedocument.presentationml.slideLayout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slideMasters/slideMaster5.xml" ContentType="application/vnd.openxmlformats-officedocument.presentationml.slideMaster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98.xml" ContentType="application/vnd.openxmlformats-officedocument.presentationml.tags+xml"/>
  <Override PartName="/ppt/slideLayouts/slideLayout37.xml" ContentType="application/vnd.openxmlformats-officedocument.presentationml.slideLayout+xml"/>
  <Override PartName="/ppt/tags/tag207.xml" ContentType="application/vnd.openxmlformats-officedocument.presentationml.tags+xml"/>
  <Override PartName="/ppt/slideLayouts/slideLayout84.xml" ContentType="application/vnd.openxmlformats-officedocument.presentationml.slideLayout+xml"/>
  <Override PartName="/ppt/tags/tag254.xml" ContentType="application/vnd.openxmlformats-officedocument.presentationml.tags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slideLayouts/slideLayout40.xml" ContentType="application/vnd.openxmlformats-officedocument.presentationml.slideLayout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slides/slide79.xml" ContentType="application/vnd.openxmlformats-officedocument.presentationml.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slideLayouts/slideLayout109.xml" ContentType="application/vnd.openxmlformats-officedocument.presentationml.slideLayout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slides/slide35.xml" ContentType="application/vnd.openxmlformats-officedocument.presentationml.slide+xml"/>
  <Override PartName="/ppt/slides/slide82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slideLayouts/slideLayout112.xml" ContentType="application/vnd.openxmlformats-officedocument.presentationml.slideLayout+xml"/>
  <Override PartName="/ppt/tags/tag251.xml" ContentType="application/vnd.openxmlformats-officedocument.presentationml.tags+xml"/>
  <Override PartName="/ppt/tags/tag26.xml" ContentType="application/vnd.openxmlformats-officedocument.presentationml.tags+xml"/>
  <Override PartName="/ppt/slideLayouts/slideLayout12.xml" ContentType="application/vnd.openxmlformats-officedocument.presentationml.slideLayout+xml"/>
  <Override PartName="/ppt/tags/tag73.xml" ContentType="application/vnd.openxmlformats-officedocument.presentationml.tags+xml"/>
  <Override PartName="/ppt/theme/theme17.xml" ContentType="application/vnd.openxmlformats-officedocument.theme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slides/slide98.xml" ContentType="application/vnd.openxmlformats-officedocument.presentationml.slide+xml"/>
  <Override PartName="/ppt/tags/tag51.xml" ContentType="application/vnd.openxmlformats-officedocument.presentationml.tags+xml"/>
  <Override PartName="/ppt/theme/theme9.xml" ContentType="application/vnd.openxmlformats-officedocument.theme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100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slideLayouts/slideLayout20.xml" ContentType="application/vnd.openxmlformats-officedocument.presentationml.slideLayout+xml"/>
  <Override PartName="/ppt/tags/tag92.xml" ContentType="application/vnd.openxmlformats-officedocument.presentationml.tags+xml"/>
  <Override PartName="/ppt/slideLayouts/slideLayout31.xml" ContentType="application/vnd.openxmlformats-officedocument.presentationml.slideLayout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heme/theme14.xml" ContentType="application/vnd.openxmlformats-officedocument.them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tags/tag141.xml" ContentType="application/vnd.openxmlformats-officedocument.presentationml.tags+xml"/>
  <Override PartName="/ppt/slideLayouts/slideLayout58.xml" ContentType="application/vnd.openxmlformats-officedocument.presentationml.slideLayout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notesSlides/notesSlide3.xml" ContentType="application/vnd.openxmlformats-officedocument.presentationml.notesSlide+xml"/>
  <Default Extension="bin" ContentType="application/vnd.ms-office.legacyDiagramTex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217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Layouts/slideLayout25.xml" ContentType="application/vnd.openxmlformats-officedocument.presentationml.slideLayout+xml"/>
  <Override PartName="/ppt/tags/tag206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ags/tag253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slideLayouts/slideLayout14.xml" ContentType="application/vnd.openxmlformats-officedocument.presentationml.slideLayout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slideLayouts/slideLayout50.xml" ContentType="application/vnd.openxmlformats-officedocument.presentationml.slideLayout+xml"/>
  <Override PartName="/ppt/tags/tag220.xml" ContentType="application/vnd.openxmlformats-officedocument.presentationml.tags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slideLayouts/slideLayout99.xml" ContentType="application/vnd.openxmlformats-officedocument.presentationml.slideLayout+xml"/>
  <Override PartName="/ppt/slides/slide78.xml" ContentType="application/vnd.openxmlformats-officedocument.presentationml.slide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ags/tag102.xml" ContentType="application/vnd.openxmlformats-officedocument.presentationml.tags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slideLayouts/slideLayout44.xml" ContentType="application/vnd.openxmlformats-officedocument.presentationml.slideLayout+xml"/>
  <Override PartName="/ppt/tags/tag225.xml" ContentType="application/vnd.openxmlformats-officedocument.presentationml.tags+xml"/>
  <Override PartName="/ppt/slideLayouts/slideLayout91.xml" ContentType="application/vnd.openxmlformats-officedocument.presentationml.slideLayout+xml"/>
  <Override PartName="/ppt/tags/tag272.xml" ContentType="application/vnd.openxmlformats-officedocument.presentationml.tags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tags/tag47.xml" ContentType="application/vnd.openxmlformats-officedocument.presentationml.tags+xml"/>
  <Override PartName="/ppt/slideLayouts/slideLayout22.xml" ContentType="application/vnd.openxmlformats-officedocument.presentationml.slideLayout+xml"/>
  <Override PartName="/ppt/tags/tag94.xml" ContentType="application/vnd.openxmlformats-officedocument.presentationml.tags+xml"/>
  <Override PartName="/ppt/slideLayouts/slideLayout33.xml" ContentType="application/vnd.openxmlformats-officedocument.presentationml.slideLayout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heme/theme16.xml" ContentType="application/vnd.openxmlformats-officedocument.theme+xml"/>
  <Override PartName="/ppt/slideLayouts/slideLayout111.xml" ContentType="application/vnd.openxmlformats-officedocument.presentationml.slideLayou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heme/theme8.xml" ContentType="application/vnd.openxmlformats-officedocument.theme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slides/slide97.xml" ContentType="application/vnd.openxmlformats-officedocument.presentationml.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ags/tag132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219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27.xml" ContentType="application/vnd.openxmlformats-officedocument.presentationml.slideLayout+xml"/>
  <Override PartName="/ppt/tags/tag208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ags/tag255.xml" ContentType="application/vnd.openxmlformats-officedocument.presentationml.tags+xml"/>
  <Override PartName="/ppt/slides/slide53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222.xml" ContentType="application/vnd.openxmlformats-officedocument.presentationml.tags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slideLayouts/slideLayout30.xml" ContentType="application/vnd.openxmlformats-officedocument.presentationml.slideLayout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slideLayouts/slideLayout35.xml" ContentType="application/vnd.openxmlformats-officedocument.presentationml.slideLayout+xml"/>
  <Override PartName="/ppt/tags/tag205.xml" ContentType="application/vnd.openxmlformats-officedocument.presentationml.tags+xml"/>
  <Override PartName="/ppt/slideLayouts/slideLayout82.xml" ContentType="application/vnd.openxmlformats-officedocument.presentationml.slideLayout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slides/slide99.xml" ContentType="application/vnd.openxmlformats-officedocument.presentationml.slide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slides/slide77.xml" ContentType="application/vnd.openxmlformats-officedocument.presentationml.slide+xml"/>
  <Override PartName="/ppt/tags/tag30.xml" ContentType="application/vnd.openxmlformats-officedocument.presentationml.tags+xml"/>
  <Override PartName="/ppt/slideLayouts/slideLayout98.xml" ContentType="application/vnd.openxmlformats-officedocument.presentationml.slideLayout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slideLayouts/slideLayout29.xml" ContentType="application/vnd.openxmlformats-officedocument.presentationml.slideLayout+xml"/>
  <Override PartName="/ppt/tags/tag170.xml" ContentType="application/vnd.openxmlformats-officedocument.presentationml.tags+xml"/>
  <Override PartName="/ppt/slideLayouts/slideLayout76.xml" ContentType="application/vnd.openxmlformats-officedocument.presentationml.slideLayout+xml"/>
  <Override PartName="/ppt/slides/slide55.xml" ContentType="application/vnd.openxmlformats-officedocument.presentationml.slide+xml"/>
  <Override PartName="/ppt/tags/tag101.xml" ContentType="application/vnd.openxmlformats-officedocument.presentationml.tags+xml"/>
  <Override PartName="/ppt/slideLayouts/slideLayout107.xml" ContentType="application/vnd.openxmlformats-officedocument.presentationml.slideLayout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tags/tag68.xml" ContentType="application/vnd.openxmlformats-officedocument.presentationml.tags+xml"/>
  <Override PartName="/ppt/slideLayouts/slideLayout54.xml" ContentType="application/vnd.openxmlformats-officedocument.presentationml.slideLayout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10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heme/theme15.xml" ContentType="application/vnd.openxmlformats-officedocument.theme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tags/tag142.xml" ContentType="application/vnd.openxmlformats-officedocument.presentationml.tags+xml"/>
  <Override PartName="/ppt/theme/theme7.xml" ContentType="application/vnd.openxmlformats-officedocument.theme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tags/tag87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slideMasters/slideMaster13.xml" ContentType="application/vnd.openxmlformats-officedocument.presentationml.slideMaster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slides/slide68.xml" ContentType="application/vnd.openxmlformats-officedocument.presentationml.slide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tags/tag300.xml" ContentType="application/vnd.openxmlformats-officedocument.presentationml.tags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Layouts/slideLayout45.xml" ContentType="application/vnd.openxmlformats-officedocument.presentationml.slideLayout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slideLayouts/slideLayout92.xml" ContentType="application/vnd.openxmlformats-officedocument.presentationml.slideLayout+xml"/>
  <Override PartName="/ppt/tags/tag262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slideLayouts/slideLayout23.xml" ContentType="application/vnd.openxmlformats-officedocument.presentationml.slideLayout+xml"/>
  <Override PartName="/ppt/tags/tag199.xml" ContentType="application/vnd.openxmlformats-officedocument.presentationml.tags+xml"/>
  <Override PartName="/ppt/slideLayouts/slideLayout70.xml" ContentType="application/vnd.openxmlformats-officedocument.presentationml.slideLayout+xml"/>
  <Override PartName="/ppt/tags/tag177.xml" ContentType="application/vnd.openxmlformats-officedocument.presentationml.tags+xml"/>
  <Override PartName="/ppt/slideLayouts/slideLayout101.xml" ContentType="application/vnd.openxmlformats-officedocument.presentationml.slideLayout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7.xml" ContentType="application/vnd.openxmlformats-officedocument.presentationml.slide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slideLayouts/slideLayout39.xml" ContentType="application/vnd.openxmlformats-officedocument.presentationml.slideLayout+xml"/>
  <Override PartName="/ppt/tags/tag209.xml" ContentType="application/vnd.openxmlformats-officedocument.presentationml.tags+xml"/>
  <Override PartName="/ppt/slideLayouts/slideLayout86.xml" ContentType="application/vnd.openxmlformats-officedocument.presentationml.slideLayout+xml"/>
  <Override PartName="/ppt/tags/tag256.xml" ContentType="application/vnd.openxmlformats-officedocument.presentationml.tags+xml"/>
  <Override PartName="/ppt/slides/slide18.xml" ContentType="application/vnd.openxmlformats-officedocument.presentationml.slide+xml"/>
  <Override PartName="/ppt/slides/slide65.xml" ContentType="application/vnd.openxmlformats-officedocument.presentationml.slide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ags/tag111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56.xml" ContentType="application/vnd.openxmlformats-officedocument.presentationml.tags+xml"/>
  <Override PartName="/ppt/slideLayouts/slideLayout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2"/>
    <p:sldMasterId id="2147483650" r:id="rId3"/>
    <p:sldMasterId id="2147483651" r:id="rId4"/>
    <p:sldMasterId id="2147483696" r:id="rId5"/>
    <p:sldMasterId id="2147483709" r:id="rId6"/>
    <p:sldMasterId id="2147483723" r:id="rId7"/>
    <p:sldMasterId id="2147483736" r:id="rId8"/>
    <p:sldMasterId id="2147483738" r:id="rId9"/>
    <p:sldMasterId id="2147483740" r:id="rId10"/>
    <p:sldMasterId id="2147483748" r:id="rId11"/>
    <p:sldMasterId id="2147483755" r:id="rId12"/>
    <p:sldMasterId id="2147483762" r:id="rId13"/>
    <p:sldMasterId id="2147483769" r:id="rId14"/>
    <p:sldMasterId id="2147483776" r:id="rId15"/>
    <p:sldMasterId id="2147483783" r:id="rId16"/>
    <p:sldMasterId id="2147483790" r:id="rId17"/>
    <p:sldMasterId id="2147483809" r:id="rId18"/>
  </p:sldMasterIdLst>
  <p:notesMasterIdLst>
    <p:notesMasterId r:id="rId121"/>
  </p:notesMasterIdLst>
  <p:sldIdLst>
    <p:sldId id="257" r:id="rId19"/>
    <p:sldId id="357" r:id="rId20"/>
    <p:sldId id="267" r:id="rId21"/>
    <p:sldId id="315" r:id="rId22"/>
    <p:sldId id="290" r:id="rId23"/>
    <p:sldId id="335" r:id="rId24"/>
    <p:sldId id="350" r:id="rId25"/>
    <p:sldId id="276" r:id="rId26"/>
    <p:sldId id="351" r:id="rId27"/>
    <p:sldId id="349" r:id="rId28"/>
    <p:sldId id="334" r:id="rId29"/>
    <p:sldId id="358" r:id="rId30"/>
    <p:sldId id="274" r:id="rId31"/>
    <p:sldId id="275" r:id="rId32"/>
    <p:sldId id="291" r:id="rId33"/>
    <p:sldId id="333" r:id="rId34"/>
    <p:sldId id="316" r:id="rId35"/>
    <p:sldId id="277" r:id="rId36"/>
    <p:sldId id="296" r:id="rId37"/>
    <p:sldId id="297" r:id="rId38"/>
    <p:sldId id="298" r:id="rId39"/>
    <p:sldId id="302" r:id="rId40"/>
    <p:sldId id="359" r:id="rId41"/>
    <p:sldId id="317" r:id="rId42"/>
    <p:sldId id="318" r:id="rId43"/>
    <p:sldId id="305" r:id="rId44"/>
    <p:sldId id="352" r:id="rId45"/>
    <p:sldId id="283" r:id="rId46"/>
    <p:sldId id="282" r:id="rId47"/>
    <p:sldId id="268" r:id="rId48"/>
    <p:sldId id="286" r:id="rId49"/>
    <p:sldId id="306" r:id="rId50"/>
    <p:sldId id="353" r:id="rId51"/>
    <p:sldId id="354" r:id="rId52"/>
    <p:sldId id="284" r:id="rId53"/>
    <p:sldId id="364" r:id="rId54"/>
    <p:sldId id="324" r:id="rId55"/>
    <p:sldId id="323" r:id="rId56"/>
    <p:sldId id="292" r:id="rId57"/>
    <p:sldId id="293" r:id="rId58"/>
    <p:sldId id="294" r:id="rId59"/>
    <p:sldId id="295" r:id="rId60"/>
    <p:sldId id="366" r:id="rId61"/>
    <p:sldId id="287" r:id="rId62"/>
    <p:sldId id="288" r:id="rId63"/>
    <p:sldId id="289" r:id="rId64"/>
    <p:sldId id="307" r:id="rId65"/>
    <p:sldId id="308" r:id="rId66"/>
    <p:sldId id="309" r:id="rId67"/>
    <p:sldId id="331" r:id="rId68"/>
    <p:sldId id="367" r:id="rId69"/>
    <p:sldId id="310" r:id="rId70"/>
    <p:sldId id="311" r:id="rId71"/>
    <p:sldId id="356" r:id="rId72"/>
    <p:sldId id="312" r:id="rId73"/>
    <p:sldId id="313" r:id="rId74"/>
    <p:sldId id="368" r:id="rId75"/>
    <p:sldId id="303" r:id="rId76"/>
    <p:sldId id="373" r:id="rId77"/>
    <p:sldId id="304" r:id="rId78"/>
    <p:sldId id="374" r:id="rId79"/>
    <p:sldId id="36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69" r:id="rId94"/>
    <p:sldId id="325" r:id="rId95"/>
    <p:sldId id="326" r:id="rId96"/>
    <p:sldId id="327" r:id="rId97"/>
    <p:sldId id="330" r:id="rId98"/>
    <p:sldId id="328" r:id="rId99"/>
    <p:sldId id="329" r:id="rId100"/>
    <p:sldId id="362" r:id="rId101"/>
    <p:sldId id="363" r:id="rId102"/>
    <p:sldId id="370" r:id="rId103"/>
    <p:sldId id="376" r:id="rId104"/>
    <p:sldId id="300" r:id="rId105"/>
    <p:sldId id="377" r:id="rId106"/>
    <p:sldId id="301" r:id="rId107"/>
    <p:sldId id="378" r:id="rId108"/>
    <p:sldId id="379" r:id="rId109"/>
    <p:sldId id="380" r:id="rId110"/>
    <p:sldId id="381" r:id="rId111"/>
    <p:sldId id="382" r:id="rId112"/>
    <p:sldId id="361" r:id="rId113"/>
    <p:sldId id="371" r:id="rId114"/>
    <p:sldId id="321" r:id="rId115"/>
    <p:sldId id="322" r:id="rId116"/>
    <p:sldId id="332" r:id="rId117"/>
    <p:sldId id="372" r:id="rId118"/>
    <p:sldId id="314" r:id="rId119"/>
    <p:sldId id="320" r:id="rId1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0C0C0"/>
    <a:srgbClr val="DDDDDD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08" autoAdjust="0"/>
  </p:normalViewPr>
  <p:slideViewPr>
    <p:cSldViewPr>
      <p:cViewPr>
        <p:scale>
          <a:sx n="50" d="100"/>
          <a:sy n="50" d="100"/>
        </p:scale>
        <p:origin x="-1152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117" Type="http://schemas.openxmlformats.org/officeDocument/2006/relationships/slide" Target="slides/slide99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84" Type="http://schemas.openxmlformats.org/officeDocument/2006/relationships/slide" Target="slides/slide66.xml"/><Relationship Id="rId89" Type="http://schemas.openxmlformats.org/officeDocument/2006/relationships/slide" Target="slides/slide71.xml"/><Relationship Id="rId112" Type="http://schemas.openxmlformats.org/officeDocument/2006/relationships/slide" Target="slides/slide94.xml"/><Relationship Id="rId16" Type="http://schemas.openxmlformats.org/officeDocument/2006/relationships/slideMaster" Target="slideMasters/slideMaster15.xml"/><Relationship Id="rId107" Type="http://schemas.openxmlformats.org/officeDocument/2006/relationships/slide" Target="slides/slide89.xml"/><Relationship Id="rId11" Type="http://schemas.openxmlformats.org/officeDocument/2006/relationships/slideMaster" Target="slideMasters/slideMaster10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74" Type="http://schemas.openxmlformats.org/officeDocument/2006/relationships/slide" Target="slides/slide56.xml"/><Relationship Id="rId79" Type="http://schemas.openxmlformats.org/officeDocument/2006/relationships/slide" Target="slides/slide61.xml"/><Relationship Id="rId102" Type="http://schemas.openxmlformats.org/officeDocument/2006/relationships/slide" Target="slides/slide84.xml"/><Relationship Id="rId123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61" Type="http://schemas.openxmlformats.org/officeDocument/2006/relationships/slide" Target="slides/slide43.xml"/><Relationship Id="rId82" Type="http://schemas.openxmlformats.org/officeDocument/2006/relationships/slide" Target="slides/slide64.xml"/><Relationship Id="rId90" Type="http://schemas.openxmlformats.org/officeDocument/2006/relationships/slide" Target="slides/slide72.xml"/><Relationship Id="rId95" Type="http://schemas.openxmlformats.org/officeDocument/2006/relationships/slide" Target="slides/slide77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3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77" Type="http://schemas.openxmlformats.org/officeDocument/2006/relationships/slide" Target="slides/slide59.xml"/><Relationship Id="rId100" Type="http://schemas.openxmlformats.org/officeDocument/2006/relationships/slide" Target="slides/slide82.xml"/><Relationship Id="rId105" Type="http://schemas.openxmlformats.org/officeDocument/2006/relationships/slide" Target="slides/slide87.xml"/><Relationship Id="rId113" Type="http://schemas.openxmlformats.org/officeDocument/2006/relationships/slide" Target="slides/slide95.xml"/><Relationship Id="rId118" Type="http://schemas.openxmlformats.org/officeDocument/2006/relationships/slide" Target="slides/slide100.xml"/><Relationship Id="rId126" Type="http://schemas.microsoft.com/office/2006/relationships/legacyDocTextInfo" Target="legacyDocTextInfo.bin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80" Type="http://schemas.openxmlformats.org/officeDocument/2006/relationships/slide" Target="slides/slide62.xml"/><Relationship Id="rId85" Type="http://schemas.openxmlformats.org/officeDocument/2006/relationships/slide" Target="slides/slide67.xml"/><Relationship Id="rId93" Type="http://schemas.openxmlformats.org/officeDocument/2006/relationships/slide" Target="slides/slide75.xml"/><Relationship Id="rId98" Type="http://schemas.openxmlformats.org/officeDocument/2006/relationships/slide" Target="slides/slide80.xml"/><Relationship Id="rId121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12" Type="http://schemas.openxmlformats.org/officeDocument/2006/relationships/slideMaster" Target="slideMasters/slideMaster11.xml"/><Relationship Id="rId17" Type="http://schemas.openxmlformats.org/officeDocument/2006/relationships/slideMaster" Target="slideMasters/slideMaster16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103" Type="http://schemas.openxmlformats.org/officeDocument/2006/relationships/slide" Target="slides/slide85.xml"/><Relationship Id="rId108" Type="http://schemas.openxmlformats.org/officeDocument/2006/relationships/slide" Target="slides/slide90.xml"/><Relationship Id="rId116" Type="http://schemas.openxmlformats.org/officeDocument/2006/relationships/slide" Target="slides/slide98.xml"/><Relationship Id="rId124" Type="http://schemas.openxmlformats.org/officeDocument/2006/relationships/theme" Target="theme/theme1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slide" Target="slides/slide57.xml"/><Relationship Id="rId83" Type="http://schemas.openxmlformats.org/officeDocument/2006/relationships/slide" Target="slides/slide65.xml"/><Relationship Id="rId88" Type="http://schemas.openxmlformats.org/officeDocument/2006/relationships/slide" Target="slides/slide70.xml"/><Relationship Id="rId91" Type="http://schemas.openxmlformats.org/officeDocument/2006/relationships/slide" Target="slides/slide73.xml"/><Relationship Id="rId96" Type="http://schemas.openxmlformats.org/officeDocument/2006/relationships/slide" Target="slides/slide78.xml"/><Relationship Id="rId111" Type="http://schemas.openxmlformats.org/officeDocument/2006/relationships/slide" Target="slides/slide9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Master" Target="slideMasters/slideMaster14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6" Type="http://schemas.openxmlformats.org/officeDocument/2006/relationships/slide" Target="slides/slide88.xml"/><Relationship Id="rId114" Type="http://schemas.openxmlformats.org/officeDocument/2006/relationships/slide" Target="slides/slide96.xml"/><Relationship Id="rId119" Type="http://schemas.openxmlformats.org/officeDocument/2006/relationships/slide" Target="slides/slide101.xml"/><Relationship Id="rId10" Type="http://schemas.openxmlformats.org/officeDocument/2006/relationships/slideMaster" Target="slideMasters/slideMaster9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slide" Target="slides/slide60.xml"/><Relationship Id="rId81" Type="http://schemas.openxmlformats.org/officeDocument/2006/relationships/slide" Target="slides/slide63.xml"/><Relationship Id="rId86" Type="http://schemas.openxmlformats.org/officeDocument/2006/relationships/slide" Target="slides/slide68.xml"/><Relationship Id="rId94" Type="http://schemas.openxmlformats.org/officeDocument/2006/relationships/slide" Target="slides/slide76.xml"/><Relationship Id="rId99" Type="http://schemas.openxmlformats.org/officeDocument/2006/relationships/slide" Target="slides/slide81.xml"/><Relationship Id="rId101" Type="http://schemas.openxmlformats.org/officeDocument/2006/relationships/slide" Target="slides/slide83.xml"/><Relationship Id="rId122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3" Type="http://schemas.openxmlformats.org/officeDocument/2006/relationships/slideMaster" Target="slideMasters/slideMaster12.xml"/><Relationship Id="rId18" Type="http://schemas.openxmlformats.org/officeDocument/2006/relationships/slideMaster" Target="slideMasters/slideMaster17.xml"/><Relationship Id="rId39" Type="http://schemas.openxmlformats.org/officeDocument/2006/relationships/slide" Target="slides/slide21.xml"/><Relationship Id="rId109" Type="http://schemas.openxmlformats.org/officeDocument/2006/relationships/slide" Target="slides/slide9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6" Type="http://schemas.openxmlformats.org/officeDocument/2006/relationships/slide" Target="slides/slide58.xml"/><Relationship Id="rId97" Type="http://schemas.openxmlformats.org/officeDocument/2006/relationships/slide" Target="slides/slide79.xml"/><Relationship Id="rId104" Type="http://schemas.openxmlformats.org/officeDocument/2006/relationships/slide" Target="slides/slide86.xml"/><Relationship Id="rId120" Type="http://schemas.openxmlformats.org/officeDocument/2006/relationships/slide" Target="slides/slide102.xml"/><Relationship Id="rId125" Type="http://schemas.openxmlformats.org/officeDocument/2006/relationships/tableStyles" Target="tableStyles.xml"/><Relationship Id="rId7" Type="http://schemas.openxmlformats.org/officeDocument/2006/relationships/slideMaster" Target="slideMasters/slideMaster6.xml"/><Relationship Id="rId71" Type="http://schemas.openxmlformats.org/officeDocument/2006/relationships/slide" Target="slides/slide53.xml"/><Relationship Id="rId92" Type="http://schemas.openxmlformats.org/officeDocument/2006/relationships/slide" Target="slides/slide74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11.xml"/><Relationship Id="rId24" Type="http://schemas.openxmlformats.org/officeDocument/2006/relationships/slide" Target="slides/slide6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66" Type="http://schemas.openxmlformats.org/officeDocument/2006/relationships/slide" Target="slides/slide48.xml"/><Relationship Id="rId87" Type="http://schemas.openxmlformats.org/officeDocument/2006/relationships/slide" Target="slides/slide69.xml"/><Relationship Id="rId110" Type="http://schemas.openxmlformats.org/officeDocument/2006/relationships/slide" Target="slides/slide92.xml"/><Relationship Id="rId115" Type="http://schemas.openxmlformats.org/officeDocument/2006/relationships/slide" Target="slides/slide97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8ECD2-4A85-4F1D-BE69-90D2B04B3039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A62E6-1B65-4366-B33B-988375091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33AB8-5F00-4DB1-9AD5-55A9ADE2CBA6}" type="slidenum">
              <a:rPr lang="ru-RU"/>
              <a:pPr/>
              <a:t>6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ctr">
              <a:lnSpc>
                <a:spcPct val="70000"/>
              </a:lnSpc>
              <a:buClr>
                <a:schemeClr val="bg2"/>
              </a:buClr>
              <a:buFont typeface="Wingdings" pitchFamily="2" charset="2"/>
              <a:buNone/>
            </a:pPr>
            <a:endParaRPr lang="ru-RU" sz="1100">
              <a:solidFill>
                <a:schemeClr val="bg2"/>
              </a:solidFill>
            </a:endParaRPr>
          </a:p>
          <a:p>
            <a:pPr marL="228600" indent="-228600" algn="ctr">
              <a:lnSpc>
                <a:spcPct val="7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ru-RU" sz="1100">
                <a:solidFill>
                  <a:schemeClr val="bg2"/>
                </a:solidFill>
              </a:rPr>
              <a:t>уволенные и сокращенные гражданские лица, зарегистрированные в службе занятости;</a:t>
            </a:r>
          </a:p>
          <a:p>
            <a:pPr marL="228600" indent="-228600" algn="ctr">
              <a:lnSpc>
                <a:spcPct val="70000"/>
              </a:lnSpc>
              <a:buClr>
                <a:schemeClr val="bg2"/>
              </a:buClr>
              <a:buFont typeface="Wingdings" pitchFamily="2" charset="2"/>
              <a:buNone/>
            </a:pPr>
            <a:endParaRPr lang="ru-RU" sz="1100">
              <a:solidFill>
                <a:schemeClr val="bg2"/>
              </a:solidFill>
            </a:endParaRPr>
          </a:p>
          <a:p>
            <a:pPr marL="228600" indent="-228600" algn="ctr">
              <a:lnSpc>
                <a:spcPct val="7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ru-RU" sz="1100">
                <a:solidFill>
                  <a:schemeClr val="bg2"/>
                </a:solidFill>
              </a:rPr>
              <a:t>лица, имеющие медицинские ограничения для получения регулярного образования в стационарах;</a:t>
            </a:r>
          </a:p>
          <a:p>
            <a:pPr marL="228600" indent="-228600" algn="ctr"/>
            <a:endParaRPr lang="ru-RU">
              <a:solidFill>
                <a:schemeClr val="bg2"/>
              </a:solidFill>
            </a:endParaRPr>
          </a:p>
          <a:p>
            <a:pPr marL="228600" indent="-228600" algn="ctr"/>
            <a:r>
              <a:rPr lang="ru-RU">
                <a:solidFill>
                  <a:schemeClr val="bg2"/>
                </a:solidFill>
              </a:rPr>
              <a:t> менеджеры различного уровня, работающие на предприятиях всех форм собственности;</a:t>
            </a:r>
          </a:p>
          <a:p>
            <a:pPr marL="228600" indent="-228600" algn="ctr"/>
            <a:endParaRPr lang="ru-RU">
              <a:solidFill>
                <a:schemeClr val="bg2"/>
              </a:solidFill>
            </a:endParaRPr>
          </a:p>
          <a:p>
            <a:pPr marL="228600" indent="-228600" algn="ctr"/>
            <a:r>
              <a:rPr lang="ru-RU">
                <a:solidFill>
                  <a:schemeClr val="bg2"/>
                </a:solidFill>
              </a:rPr>
              <a:t> лица, отбывающие наказание в местах лишения свободы.</a:t>
            </a:r>
          </a:p>
          <a:p>
            <a:pPr marL="228600" indent="-228600">
              <a:lnSpc>
                <a:spcPct val="70000"/>
              </a:lnSpc>
              <a:buClr>
                <a:schemeClr val="bg2"/>
              </a:buClr>
              <a:buFont typeface="Wingdings" pitchFamily="2" charset="2"/>
              <a:buNone/>
            </a:pPr>
            <a:endParaRPr lang="ru-RU" sz="1100">
              <a:solidFill>
                <a:schemeClr val="bg2"/>
              </a:solidFill>
            </a:endParaRPr>
          </a:p>
          <a:p>
            <a:pPr marL="228600" indent="-228600"/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ctr">
              <a:lnSpc>
                <a:spcPct val="70000"/>
              </a:lnSpc>
              <a:buClr>
                <a:schemeClr val="bg2"/>
              </a:buClr>
              <a:buFont typeface="Wingdings" pitchFamily="2" charset="2"/>
              <a:buNone/>
            </a:pPr>
            <a:endParaRPr lang="ru-RU" sz="1100">
              <a:solidFill>
                <a:schemeClr val="bg2"/>
              </a:solidFill>
            </a:endParaRPr>
          </a:p>
          <a:p>
            <a:pPr marL="228600" indent="-228600" algn="ctr">
              <a:lnSpc>
                <a:spcPct val="70000"/>
              </a:lnSpc>
              <a:buClr>
                <a:schemeClr val="bg2"/>
              </a:buClr>
              <a:buFont typeface="Wingdings" pitchFamily="2" charset="2"/>
              <a:buNone/>
            </a:pPr>
            <a:endParaRPr lang="ru-RU" sz="1100">
              <a:solidFill>
                <a:schemeClr val="bg2"/>
              </a:solidFill>
            </a:endParaRPr>
          </a:p>
          <a:p>
            <a:pPr marL="228600" indent="-228600" algn="ctr">
              <a:lnSpc>
                <a:spcPct val="70000"/>
              </a:lnSpc>
              <a:buClr>
                <a:schemeClr val="bg2"/>
              </a:buClr>
              <a:buFont typeface="Wingdings" pitchFamily="2" charset="2"/>
              <a:buNone/>
            </a:pPr>
            <a:endParaRPr lang="ru-RU" sz="1100">
              <a:solidFill>
                <a:schemeClr val="bg2"/>
              </a:solidFill>
            </a:endParaRPr>
          </a:p>
          <a:p>
            <a:pPr marL="228600" indent="-228600" algn="ctr"/>
            <a:endParaRPr lang="ru-RU">
              <a:solidFill>
                <a:schemeClr val="bg2"/>
              </a:solidFill>
            </a:endParaRPr>
          </a:p>
          <a:p>
            <a:pPr marL="228600" indent="-228600" algn="ctr"/>
            <a:r>
              <a:rPr lang="ru-RU">
                <a:solidFill>
                  <a:schemeClr val="bg2"/>
                </a:solidFill>
              </a:rPr>
              <a:t> 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Первая модель имела задачу свести к минимуму взаимоотношения студента и педагога, при этом график был жесткий.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Первая модель имела задачу свести к минимуму взаимоотношения студента и педагога, при этом график был жесткий.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3 модель – хотя взаимодействие проходило не синхронно – это не приводило к какм бы то ни было проблемам.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3 модель – хотя взаимодействие проходило не синхронно – это не приводило к какм бы то ни было проблемам.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800"/>
              <a:t>1. </a:t>
            </a:r>
            <a:r>
              <a:rPr lang="en-US" sz="800"/>
              <a:t>www.</a:t>
            </a:r>
            <a:r>
              <a:rPr lang="ru-RU" sz="800"/>
              <a:t>it-study.ru</a:t>
            </a:r>
            <a:br>
              <a:rPr lang="ru-RU" sz="800"/>
            </a:br>
            <a:r>
              <a:rPr lang="ru-RU" sz="800"/>
              <a:t>Название: Центр дистанционного обучения IT-STUDY.ru</a:t>
            </a:r>
            <a:br>
              <a:rPr lang="ru-RU" sz="800"/>
            </a:br>
            <a:r>
              <a:rPr lang="ru-RU" sz="800"/>
              <a:t>Описание: Предоставляются программы по обучению и переподготовке по компьютерным специальностям, интернет-рекламе, менеджменту, экономике. Обучение полностью дистанционно, с применением интернет технологий. </a:t>
            </a:r>
            <a:br>
              <a:rPr lang="ru-RU" sz="800"/>
            </a:br>
            <a:endParaRPr lang="en-US" sz="800"/>
          </a:p>
          <a:p>
            <a:pPr>
              <a:lnSpc>
                <a:spcPct val="80000"/>
              </a:lnSpc>
            </a:pPr>
            <a:r>
              <a:rPr lang="ru-RU" sz="800"/>
              <a:t>2. www.cdo.ru</a:t>
            </a:r>
            <a:br>
              <a:rPr lang="ru-RU" sz="800"/>
            </a:br>
            <a:r>
              <a:rPr lang="ru-RU" sz="800"/>
              <a:t>Название: Центр дистанционного обучения Академии Народного Хозяйства при Правительстве РФ </a:t>
            </a:r>
            <a:br>
              <a:rPr lang="ru-RU" sz="800"/>
            </a:br>
            <a:r>
              <a:rPr lang="ru-RU" sz="800"/>
              <a:t>Описание: Предоставляются услуги дистанционной переподготовки по специальностям : «общий маркетинг», «маркетинг», «экономика», «управление персоналом» и т.д</a:t>
            </a:r>
            <a:br>
              <a:rPr lang="ru-RU" sz="800"/>
            </a:br>
            <a:endParaRPr lang="en-US" sz="800"/>
          </a:p>
          <a:p>
            <a:pPr>
              <a:lnSpc>
                <a:spcPct val="80000"/>
              </a:lnSpc>
            </a:pPr>
            <a:r>
              <a:rPr lang="ru-RU" sz="800"/>
              <a:t>3. www.tantal-rim.com </a:t>
            </a:r>
            <a:br>
              <a:rPr lang="ru-RU" sz="800"/>
            </a:br>
            <a:r>
              <a:rPr lang="ru-RU" sz="800"/>
              <a:t>Название: Русский институт управления</a:t>
            </a:r>
            <a:br>
              <a:rPr lang="ru-RU" sz="800"/>
            </a:br>
            <a:r>
              <a:rPr lang="ru-RU" sz="800"/>
              <a:t>Описание: Предоставляются программы по обучению и переподготовке по маркетингу, менеджменту, экономике, юриспруденции, управлению персоналом. Обучение очень схоже с обычным дневным, с той лишь разницей, что проходит на основе интернет технологий. </a:t>
            </a:r>
            <a:br>
              <a:rPr lang="ru-RU" sz="800"/>
            </a:br>
            <a:r>
              <a:rPr lang="ru-RU" sz="800"/>
              <a:t/>
            </a:r>
            <a:br>
              <a:rPr lang="ru-RU" sz="800"/>
            </a:br>
            <a:r>
              <a:rPr lang="ru-RU" sz="800"/>
              <a:t>4. www.ido.ru</a:t>
            </a:r>
            <a:br>
              <a:rPr lang="ru-RU" sz="800"/>
            </a:br>
            <a:r>
              <a:rPr lang="ru-RU" sz="800"/>
              <a:t>Название: Институт дистанционного образования МЭСИ </a:t>
            </a:r>
            <a:br>
              <a:rPr lang="ru-RU" sz="800"/>
            </a:br>
            <a:r>
              <a:rPr lang="ru-RU" sz="800"/>
              <a:t>Описание: институт производит обучение по специальностям: менеджмент, бухгалтерский учет, финансы и кредит, юриспруденция. Как правило обучение осуществляется по средаствам отправки учебного материала по почте, но есть возможность и работы через интернет. </a:t>
            </a:r>
            <a:br>
              <a:rPr lang="ru-RU" sz="800"/>
            </a:br>
            <a:r>
              <a:rPr lang="ru-RU" sz="800"/>
              <a:t/>
            </a:r>
            <a:br>
              <a:rPr lang="ru-RU" sz="800"/>
            </a:br>
            <a:r>
              <a:rPr lang="ru-RU" sz="800"/>
              <a:t>5. www.link.msk.ru</a:t>
            </a:r>
            <a:br>
              <a:rPr lang="ru-RU" sz="800"/>
            </a:br>
            <a:r>
              <a:rPr lang="ru-RU" sz="800"/>
              <a:t>Название: дистанционного обучениям "ЛИНК"</a:t>
            </a:r>
            <a:br>
              <a:rPr lang="ru-RU" sz="800"/>
            </a:br>
            <a:r>
              <a:rPr lang="ru-RU" sz="800"/>
              <a:t>Описание: является международным центором дистанционного обучения, один из самых крупных представителей подобного рода. Предлагает пройти обучение по специальностям в области: менеджмента, финансов, экономики, маркетинга и т.д. Единственным минусом является почти полное отсутствие использования Интернета. </a:t>
            </a:r>
            <a:br>
              <a:rPr lang="ru-RU" sz="800"/>
            </a:br>
            <a:r>
              <a:rPr lang="ru-RU" sz="800"/>
              <a:t/>
            </a:r>
            <a:br>
              <a:rPr lang="ru-RU" sz="800"/>
            </a:br>
            <a:r>
              <a:rPr lang="ru-RU" sz="800"/>
              <a:t>6. www.businesslearning.ru</a:t>
            </a:r>
            <a:br>
              <a:rPr lang="ru-RU" sz="800"/>
            </a:br>
            <a:r>
              <a:rPr lang="ru-RU" sz="800"/>
              <a:t>Название: Система дистанционного бизнес-образования</a:t>
            </a:r>
            <a:br>
              <a:rPr lang="ru-RU" sz="800"/>
            </a:br>
            <a:r>
              <a:rPr lang="ru-RU" sz="800"/>
              <a:t>Описание: предлагаются курсы в области: права, маркетинга, менеджмента. Программа даст возможность узнать многое в управлении деятельности предприятия, получить навыки финансового аназиза, поможет в дальнейшем прогнозировать различные ситуации в бизнесе. </a:t>
            </a:r>
            <a:br>
              <a:rPr lang="ru-RU" sz="800"/>
            </a:br>
            <a:endParaRPr lang="ru-RU" sz="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10" Type="http://schemas.openxmlformats.org/officeDocument/2006/relationships/image" Target="../media/image12.jpeg"/><Relationship Id="rId4" Type="http://schemas.openxmlformats.org/officeDocument/2006/relationships/tags" Target="../tags/tag240.xml"/><Relationship Id="rId9" Type="http://schemas.openxmlformats.org/officeDocument/2006/relationships/slideMaster" Target="../slideMasters/slideMaster1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slideMaster" Target="../slideMasters/slideMaster17.xml"/><Relationship Id="rId5" Type="http://schemas.openxmlformats.org/officeDocument/2006/relationships/tags" Target="../tags/tag249.xml"/><Relationship Id="rId4" Type="http://schemas.openxmlformats.org/officeDocument/2006/relationships/tags" Target="../tags/tag248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9" Type="http://schemas.openxmlformats.org/officeDocument/2006/relationships/slideMaster" Target="../slideMasters/slideMaster1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7" Type="http://schemas.openxmlformats.org/officeDocument/2006/relationships/slideMaster" Target="../slideMasters/slideMaster17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9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5" Type="http://schemas.openxmlformats.org/officeDocument/2006/relationships/slideMaster" Target="../slideMasters/slideMaster17.xml"/><Relationship Id="rId4" Type="http://schemas.openxmlformats.org/officeDocument/2006/relationships/tags" Target="../tags/tag27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4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81.xml"/><Relationship Id="rId7" Type="http://schemas.openxmlformats.org/officeDocument/2006/relationships/slideMaster" Target="../slideMasters/slideMaster17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tags" Target="../tags/tag292.xml"/><Relationship Id="rId3" Type="http://schemas.openxmlformats.org/officeDocument/2006/relationships/tags" Target="../tags/tag287.xml"/><Relationship Id="rId7" Type="http://schemas.openxmlformats.org/officeDocument/2006/relationships/tags" Target="../tags/tag291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slideMaster" Target="../slideMasters/slideMaster17.xml"/><Relationship Id="rId5" Type="http://schemas.openxmlformats.org/officeDocument/2006/relationships/tags" Target="../tags/tag289.xml"/><Relationship Id="rId10" Type="http://schemas.openxmlformats.org/officeDocument/2006/relationships/tags" Target="../tags/tag294.xml"/><Relationship Id="rId4" Type="http://schemas.openxmlformats.org/officeDocument/2006/relationships/tags" Target="../tags/tag288.xml"/><Relationship Id="rId9" Type="http://schemas.openxmlformats.org/officeDocument/2006/relationships/tags" Target="../tags/tag29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slideMaster" Target="../slideMasters/slideMaster17.xml"/><Relationship Id="rId5" Type="http://schemas.openxmlformats.org/officeDocument/2006/relationships/tags" Target="../tags/tag299.xml"/><Relationship Id="rId4" Type="http://schemas.openxmlformats.org/officeDocument/2006/relationships/tags" Target="../tags/tag29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3" Type="http://schemas.openxmlformats.org/officeDocument/2006/relationships/tags" Target="../tags/tag302.xml"/><Relationship Id="rId7" Type="http://schemas.openxmlformats.org/officeDocument/2006/relationships/tags" Target="../tags/tag306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9" Type="http://schemas.openxmlformats.org/officeDocument/2006/relationships/slideMaster" Target="../slideMasters/slideMaster1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9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6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83.xml"/><Relationship Id="rId4" Type="http://schemas.openxmlformats.org/officeDocument/2006/relationships/tags" Target="../tags/tag18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88.xml"/><Relationship Id="rId4" Type="http://schemas.openxmlformats.org/officeDocument/2006/relationships/tags" Target="../tags/tag18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4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4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207.xml"/><Relationship Id="rId4" Type="http://schemas.openxmlformats.org/officeDocument/2006/relationships/tags" Target="../tags/tag20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0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10.xml"/><Relationship Id="rId1" Type="http://schemas.openxmlformats.org/officeDocument/2006/relationships/tags" Target="../tags/tag209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4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26.xml"/><Relationship Id="rId1" Type="http://schemas.openxmlformats.org/officeDocument/2006/relationships/tags" Target="../tags/tag22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28.xml"/><Relationship Id="rId1" Type="http://schemas.openxmlformats.org/officeDocument/2006/relationships/tags" Target="../tags/tag22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74034-08A8-434B-B829-4D699D779DF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08425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2CC3-9285-4E8C-898D-77FD55E46E8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4688584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 preserve="1">
  <p:cSld name="twoColTx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 rot="10800000" flipH="1">
            <a:off x="0" y="1550999"/>
            <a:ext cx="9144000" cy="530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86" name="Shape 286"/>
          <p:cNvSpPr/>
          <p:nvPr/>
        </p:nvSpPr>
        <p:spPr>
          <a:xfrm rot="10800000">
            <a:off x="4526627" y="1551358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000000">
              <a:alpha val="7843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9" name="Shape 289"/>
          <p:cNvSpPr/>
          <p:nvPr/>
        </p:nvSpPr>
        <p:spPr>
          <a:xfrm flipH="1">
            <a:off x="4526627" y="761799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 preserve="1">
  <p:cSld name="titleOnly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 rot="10800000" flipH="1">
            <a:off x="0" y="1550999"/>
            <a:ext cx="9144000" cy="530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93" name="Shape 293"/>
          <p:cNvSpPr/>
          <p:nvPr/>
        </p:nvSpPr>
        <p:spPr>
          <a:xfrm flipH="1">
            <a:off x="4526627" y="761799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5" name="Shape 295"/>
          <p:cNvSpPr/>
          <p:nvPr/>
        </p:nvSpPr>
        <p:spPr>
          <a:xfrm rot="10800000">
            <a:off x="4526627" y="1551358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000000">
              <a:alpha val="7843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 preserve="1">
  <p:cSld name="CAPTION_ONLY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 rot="10800000" flipH="1">
            <a:off x="0" y="5883599"/>
            <a:ext cx="9144000" cy="97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98" name="Shape 298"/>
          <p:cNvSpPr/>
          <p:nvPr/>
        </p:nvSpPr>
        <p:spPr>
          <a:xfrm flipH="1">
            <a:off x="4526627" y="5094446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99" name="Shape 299"/>
          <p:cNvSpPr/>
          <p:nvPr/>
        </p:nvSpPr>
        <p:spPr>
          <a:xfrm rot="10800000">
            <a:off x="4526627" y="5884005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000000">
              <a:alpha val="7843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idx="1"/>
          </p:nvPr>
        </p:nvSpPr>
        <p:spPr>
          <a:xfrm>
            <a:off x="457200" y="5895635"/>
            <a:ext cx="8229600" cy="6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152400" algn="l" rtl="0">
              <a:spcBef>
                <a:spcPts val="0"/>
              </a:spcBef>
              <a:buSzPct val="100000"/>
              <a:buFont typeface="Georgia"/>
              <a:buNone/>
              <a:defRPr sz="2400" i="1">
                <a:solidFill>
                  <a:srgbClr val="30182B"/>
                </a:solidFill>
              </a:defRPr>
            </a:lvl1pPr>
            <a:lvl2pPr marL="0" indent="152400" algn="l" rtl="0">
              <a:spcBef>
                <a:spcPts val="0"/>
              </a:spcBef>
              <a:buSzPct val="100000"/>
              <a:buFont typeface="Georgia"/>
              <a:buNone/>
              <a:defRPr sz="2400" i="1">
                <a:solidFill>
                  <a:srgbClr val="30182B"/>
                </a:solidFill>
              </a:defRPr>
            </a:lvl2pPr>
            <a:lvl3pPr marL="0" indent="152400" algn="l" rtl="0">
              <a:spcBef>
                <a:spcPts val="0"/>
              </a:spcBef>
              <a:buSzPct val="100000"/>
              <a:buFont typeface="Georgia"/>
              <a:buNone/>
              <a:defRPr sz="2400" i="1">
                <a:solidFill>
                  <a:srgbClr val="30182B"/>
                </a:solidFill>
              </a:defRPr>
            </a:lvl3pPr>
            <a:lvl4pPr marL="0" indent="152400" algn="l" rtl="0">
              <a:spcBef>
                <a:spcPts val="0"/>
              </a:spcBef>
              <a:buSzPct val="100000"/>
              <a:buFont typeface="Georgia"/>
              <a:buNone/>
              <a:defRPr sz="2400" i="1">
                <a:solidFill>
                  <a:srgbClr val="30182B"/>
                </a:solidFill>
              </a:defRPr>
            </a:lvl4pPr>
            <a:lvl5pPr marL="0" indent="152400" algn="l" rtl="0">
              <a:spcBef>
                <a:spcPts val="0"/>
              </a:spcBef>
              <a:buSzPct val="100000"/>
              <a:buFont typeface="Georgia"/>
              <a:buNone/>
              <a:defRPr sz="2400" i="1">
                <a:solidFill>
                  <a:srgbClr val="30182B"/>
                </a:solidFill>
              </a:defRPr>
            </a:lvl5pPr>
            <a:lvl6pPr marL="0" indent="152400" algn="l" rtl="0">
              <a:spcBef>
                <a:spcPts val="0"/>
              </a:spcBef>
              <a:buSzPct val="100000"/>
              <a:buFont typeface="Georgia"/>
              <a:buNone/>
              <a:defRPr sz="2400" i="1">
                <a:solidFill>
                  <a:srgbClr val="30182B"/>
                </a:solidFill>
              </a:defRPr>
            </a:lvl6pPr>
            <a:lvl7pPr marL="0" indent="152400" algn="l" rtl="0">
              <a:spcBef>
                <a:spcPts val="0"/>
              </a:spcBef>
              <a:buSzPct val="100000"/>
              <a:buFont typeface="Georgia"/>
              <a:buNone/>
              <a:defRPr sz="2400" i="1">
                <a:solidFill>
                  <a:srgbClr val="30182B"/>
                </a:solidFill>
              </a:defRPr>
            </a:lvl7pPr>
            <a:lvl8pPr marL="0" indent="152400" algn="l" rtl="0">
              <a:spcBef>
                <a:spcPts val="0"/>
              </a:spcBef>
              <a:buSzPct val="100000"/>
              <a:buFont typeface="Georgia"/>
              <a:buNone/>
              <a:defRPr sz="2400" i="1">
                <a:solidFill>
                  <a:srgbClr val="30182B"/>
                </a:solidFill>
              </a:defRPr>
            </a:lvl8pPr>
            <a:lvl9pPr marL="0" indent="152400" algn="l" rtl="0">
              <a:spcBef>
                <a:spcPts val="0"/>
              </a:spcBef>
              <a:buSzPct val="100000"/>
              <a:buFont typeface="Georgia"/>
              <a:buNone/>
              <a:defRPr sz="2400" i="1">
                <a:solidFill>
                  <a:srgbClr val="30182B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6676" y="101675"/>
            <a:ext cx="9134130" cy="673972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08" name="Shape 308"/>
          <p:cNvSpPr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 preserve="1">
  <p:cSld name="tx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marL="742950" indent="-285750" rtl="0">
              <a:buNone/>
              <a:defRPr/>
            </a:lvl2pPr>
            <a:lvl3pPr marL="1143000" indent="-228600" rtl="0">
              <a:buNone/>
              <a:defRPr/>
            </a:lvl3pPr>
            <a:lvl4pPr marL="1600200" indent="-228600"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 preserve="1">
  <p:cSld name="twoColTx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5" name="Shape 315"/>
          <p:cNvSpPr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 preserve="1">
  <p:cSld name="titleOnly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 preserve="1">
  <p:cSld name="CAPTION_ONLY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1pPr>
            <a:lvl2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2pPr>
            <a:lvl3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3pPr>
            <a:lvl4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4pPr>
            <a:lvl5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5pPr>
            <a:lvl6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6pPr>
            <a:lvl7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7pPr>
            <a:lvl8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8pPr>
            <a:lvl9pPr marL="0" indent="114300" algn="ctr" rtl="0"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181850" y="609600"/>
            <a:ext cx="150495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2667000" y="609600"/>
            <a:ext cx="436245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59D51-478C-4162-929B-BA28949E968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8914764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fld id="{A8B8E7D2-F905-46E3-BDD3-0258335A3216}" type="datetime1">
              <a:rPr lang="en-US" smtClean="0"/>
              <a:pPr/>
              <a:t>12/16/2012</a:t>
            </a:fld>
            <a:endParaRPr lang="en-US" sz="1600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fld id="{D4B5ADC2-7248-4799-8E52-477E151C3E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785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3938BEC-55E3-4F9D-B5C5-76D23951C04A}" type="datetime1">
              <a:rPr lang="en-US" smtClean="0"/>
              <a:pPr/>
              <a:t>12/16/2012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6680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FB568A0-62B0-4129-95C4-7270BF844D61}" type="datetime1">
              <a:rPr lang="en-US" smtClean="0"/>
              <a:pPr/>
              <a:t>12/16/2012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107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rtlCol="0"/>
          <a:lstStyle>
            <a:lvl1pPr>
              <a:defRPr/>
            </a:lvl1pPr>
          </a:lstStyle>
          <a:p>
            <a:fld id="{A1D7F31A-E594-408B-8114-4F8438303DA3}" type="datetime1">
              <a:rPr lang="en-US" smtClean="0"/>
              <a:pPr/>
              <a:t>12/16/2012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235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  <p:custDataLst>
              <p:tags r:id="rId2"/>
            </p:custDataLst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  <p:custDataLst>
              <p:tags r:id="rId3"/>
            </p:custDataLst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  <p:custDataLst>
              <p:tags r:id="rId4"/>
            </p:custDataLst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rtlCol="0"/>
          <a:lstStyle>
            <a:lvl1pPr>
              <a:defRPr/>
            </a:lvl1pPr>
          </a:lstStyle>
          <a:p>
            <a:fld id="{AD978398-2A5A-4309-94C2-82E465C1DCF8}" type="datetime1">
              <a:rPr lang="en-US" smtClean="0"/>
              <a:pPr/>
              <a:t>12/16/2012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  <p:custDataLst>
              <p:tags r:id="rId8"/>
            </p:custDataLst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71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3938BEC-55E3-4F9D-B5C5-76D23951C04A}" type="datetime1">
              <a:rPr lang="en-US" smtClean="0"/>
              <a:pPr/>
              <a:t>12/16/2012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984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48B58F6-778A-46C2-BFC0-8FD9B04A99E8}" type="datetime1">
              <a:rPr lang="en-US" smtClean="0"/>
              <a:pPr/>
              <a:t>12/16/2012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225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582642-796A-4F9D-819A-815BA4A8918E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5182466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1"/>
            </p:custDataLst>
          </p:nvPr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fld id="{33938BEC-55E3-4F9D-B5C5-76D23951C04A}" type="datetime1">
              <a:rPr lang="en-US" smtClean="0"/>
              <a:pPr/>
              <a:t>12/16/2012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  <p:custDataLst>
              <p:tags r:id="rId9"/>
            </p:custDataLst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>
                <a:solidFill>
                  <a:srgbClr val="FFFFFF"/>
                </a:solidFill>
              </a:defRPr>
            </a:lvl1pPr>
          </a:lstStyle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  <p:custDataLst>
              <p:tags r:id="rId10"/>
            </p:custDataLst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1970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3938BEC-55E3-4F9D-B5C5-76D23951C04A}" type="datetime1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4027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B142F-9452-4824-8E67-B1EBCAC88FD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6742497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33938BEC-55E3-4F9D-B5C5-76D23951C04A}" type="datetime1">
              <a:rPr lang="en-US" smtClean="0"/>
              <a:pPr/>
              <a:t>12/16/2012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59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Сектор дистанционного образования учебно-инновационной службы, 4 корп. 409 ауд., тел. 49-32-33 (доб. 1152)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2F96D-D9FD-4DC8-AF69-A21C947B5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AD5B97F-148A-4197-89E6-AE34CF540E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750F9-F967-4AB0-8741-EA39E92FC5C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023905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F2567-C331-4C23-A5EF-2B4342405FE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227766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209800" y="1600200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524500" y="1600200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DB62E-1698-4C62-882A-D5EA30FB296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74020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A596E-7ED6-4C03-A057-662936550B7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136254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0781-4BB1-41F5-AB90-13AA7F2D1D5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648477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F96BE-4A27-442E-8965-044EF83367B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716361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2CCAC-FB30-4287-96F9-C66667BB725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45595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860B2-C760-40F4-B0BB-3E466E8D381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828994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1036B-8AF4-4A7F-B720-70FB63A08C7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405260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EF039-E9D7-4A68-BB17-384EF9BE23C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908372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067550" y="533400"/>
            <a:ext cx="161925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2209800" y="533400"/>
            <a:ext cx="470535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CCD39-D4A3-4367-A157-735D5CABEBD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89153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CB752-2FFC-491A-8EF3-16DA616B748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691564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57E3-20D5-4505-9B87-720A75C7D87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050267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52CD7-11CD-4442-81FA-6249514C67C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418410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53F52-C449-4B2E-B33C-47D80C68050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589789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8D0FA-182A-4161-BA9A-F1401C10185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097308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E71D-0A5B-43AE-86DB-98FB548BE12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964292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C077A-4B9A-456D-890A-1B73732658D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9274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DCAE4-FBBE-4D66-915B-7D53C9DAD8E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980759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95D78-77CF-442A-B826-ACF33F402A9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951209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7927B-F9AE-487F-BF9F-98C579524BC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18584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5AB20-F66D-4B4C-9C20-263CF439BDD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676295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800850" y="990600"/>
            <a:ext cx="2114550" cy="5135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990600"/>
            <a:ext cx="6191250" cy="513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5B071-F474-4D23-9008-4C43D6AC5A7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156471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667000" y="1676400"/>
            <a:ext cx="29337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753100" y="1676400"/>
            <a:ext cx="29337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EAEBC-4E8E-4340-80BF-3D72154117E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294014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7BB33-E152-437F-B130-5A75E5A3E03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960573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AEEC5-7B9B-468A-B767-9D4C39424E4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2280481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4691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0" y="4662139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Shape 10"/>
          <p:cNvSpPr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2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4572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4572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4572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4572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4572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4572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4572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4572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l" rtl="0">
              <a:spcBef>
                <a:spcPts val="0"/>
              </a:spcBef>
              <a:buClr>
                <a:srgbClr val="2388DB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2388DB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190500" algn="l" rtl="0">
              <a:spcBef>
                <a:spcPts val="0"/>
              </a:spcBef>
              <a:buClr>
                <a:srgbClr val="2388DB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2388DB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190500" algn="l" rtl="0">
              <a:spcBef>
                <a:spcPts val="0"/>
              </a:spcBef>
              <a:buClr>
                <a:srgbClr val="2388DB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2388DB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190500" algn="l" rtl="0">
              <a:spcBef>
                <a:spcPts val="0"/>
              </a:spcBef>
              <a:buClr>
                <a:srgbClr val="2388DB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2388DB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190500" algn="l" rtl="0">
              <a:spcBef>
                <a:spcPts val="0"/>
              </a:spcBef>
              <a:buClr>
                <a:srgbClr val="2388DB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2388DB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190500" algn="l" rtl="0">
              <a:spcBef>
                <a:spcPts val="0"/>
              </a:spcBef>
              <a:buClr>
                <a:srgbClr val="2388DB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2388DB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190500" algn="l" rtl="0">
              <a:spcBef>
                <a:spcPts val="0"/>
              </a:spcBef>
              <a:buClr>
                <a:srgbClr val="2388DB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2388DB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190500" algn="l" rtl="0">
              <a:spcBef>
                <a:spcPts val="0"/>
              </a:spcBef>
              <a:buClr>
                <a:srgbClr val="2388DB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2388DB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190500" algn="l" rtl="0">
              <a:spcBef>
                <a:spcPts val="0"/>
              </a:spcBef>
              <a:buClr>
                <a:srgbClr val="2388DB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2388DB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buNone/>
              <a:defRPr sz="3600"/>
            </a:lvl1pPr>
            <a:lvl2pPr rtl="0">
              <a:buNone/>
              <a:defRPr sz="3600"/>
            </a:lvl2pPr>
            <a:lvl3pPr rtl="0">
              <a:buNone/>
              <a:defRPr sz="3600"/>
            </a:lvl3pPr>
            <a:lvl4pPr rtl="0">
              <a:buNone/>
              <a:defRPr sz="3600"/>
            </a:lvl4pPr>
            <a:lvl5pPr rtl="0">
              <a:buNone/>
              <a:defRPr sz="3600"/>
            </a:lvl5pPr>
            <a:lvl6pPr rtl="0">
              <a:buNone/>
              <a:defRPr sz="3600"/>
            </a:lvl6pPr>
            <a:lvl7pPr rtl="0">
              <a:buNone/>
              <a:defRPr sz="3600"/>
            </a:lvl7pPr>
            <a:lvl8pPr rtl="0">
              <a:buNone/>
              <a:defRPr sz="3600"/>
            </a:lvl8pPr>
            <a:lvl9pPr rtl="0">
              <a:buNone/>
              <a:defRPr sz="36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14300" algn="l" rtl="0">
              <a:spcBef>
                <a:spcPts val="0"/>
              </a:spcBef>
              <a:buSzPct val="100000"/>
              <a:buFont typeface="Arial"/>
              <a:buNone/>
              <a:defRPr sz="1800" b="0">
                <a:solidFill>
                  <a:srgbClr val="2388DB"/>
                </a:solidFill>
              </a:defRPr>
            </a:lvl1pPr>
            <a:lvl2pPr marL="0" indent="114300" algn="l" rtl="0">
              <a:spcBef>
                <a:spcPts val="0"/>
              </a:spcBef>
              <a:buSzPct val="100000"/>
              <a:buFont typeface="Arial"/>
              <a:buNone/>
              <a:defRPr sz="1800" b="0">
                <a:solidFill>
                  <a:srgbClr val="2388DB"/>
                </a:solidFill>
              </a:defRPr>
            </a:lvl2pPr>
            <a:lvl3pPr marL="0" indent="114300" algn="l" rtl="0">
              <a:spcBef>
                <a:spcPts val="0"/>
              </a:spcBef>
              <a:buSzPct val="100000"/>
              <a:buFont typeface="Arial"/>
              <a:buNone/>
              <a:defRPr sz="1800" b="0">
                <a:solidFill>
                  <a:srgbClr val="2388DB"/>
                </a:solidFill>
              </a:defRPr>
            </a:lvl3pPr>
            <a:lvl4pPr marL="0" indent="114300" algn="l" rtl="0">
              <a:spcBef>
                <a:spcPts val="0"/>
              </a:spcBef>
              <a:buSzPct val="100000"/>
              <a:buFont typeface="Arial"/>
              <a:buNone/>
              <a:defRPr sz="1800" b="0">
                <a:solidFill>
                  <a:srgbClr val="2388DB"/>
                </a:solidFill>
              </a:defRPr>
            </a:lvl4pPr>
            <a:lvl5pPr marL="0" indent="114300" algn="l" rtl="0">
              <a:spcBef>
                <a:spcPts val="0"/>
              </a:spcBef>
              <a:buSzPct val="100000"/>
              <a:buFont typeface="Arial"/>
              <a:buNone/>
              <a:defRPr sz="1800" b="0">
                <a:solidFill>
                  <a:srgbClr val="2388DB"/>
                </a:solidFill>
              </a:defRPr>
            </a:lvl5pPr>
            <a:lvl6pPr marL="0" indent="114300" algn="l" rtl="0">
              <a:spcBef>
                <a:spcPts val="0"/>
              </a:spcBef>
              <a:buSzPct val="100000"/>
              <a:buFont typeface="Arial"/>
              <a:buNone/>
              <a:defRPr sz="1800" b="0">
                <a:solidFill>
                  <a:srgbClr val="2388DB"/>
                </a:solidFill>
              </a:defRPr>
            </a:lvl6pPr>
            <a:lvl7pPr marL="0" indent="114300" algn="l" rtl="0">
              <a:spcBef>
                <a:spcPts val="0"/>
              </a:spcBef>
              <a:buSzPct val="100000"/>
              <a:buFont typeface="Arial"/>
              <a:buNone/>
              <a:defRPr sz="1800" b="0">
                <a:solidFill>
                  <a:srgbClr val="2388DB"/>
                </a:solidFill>
              </a:defRPr>
            </a:lvl7pPr>
            <a:lvl8pPr marL="0" indent="114300" algn="l" rtl="0">
              <a:spcBef>
                <a:spcPts val="0"/>
              </a:spcBef>
              <a:buSzPct val="100000"/>
              <a:buFont typeface="Arial"/>
              <a:buNone/>
              <a:defRPr sz="1800" b="0">
                <a:solidFill>
                  <a:srgbClr val="2388DB"/>
                </a:solidFill>
              </a:defRPr>
            </a:lvl8pPr>
            <a:lvl9pPr marL="0" indent="114300" algn="l" rtl="0">
              <a:spcBef>
                <a:spcPts val="0"/>
              </a:spcBef>
              <a:buSzPct val="100000"/>
              <a:buFont typeface="Arial"/>
              <a:buNone/>
              <a:defRPr sz="1800" b="0">
                <a:solidFill>
                  <a:srgbClr val="2388DB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5845828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cut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2388DB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72035" y="311039"/>
            <a:ext cx="8399999" cy="4440899"/>
          </a:xfrm>
          <a:prstGeom prst="roundRect">
            <a:avLst>
              <a:gd name="adj" fmla="val 365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372035" y="4904401"/>
            <a:ext cx="8399999" cy="1206600"/>
          </a:xfrm>
          <a:prstGeom prst="roundRect">
            <a:avLst>
              <a:gd name="adj" fmla="val 1524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ctrTitle"/>
          </p:nvPr>
        </p:nvSpPr>
        <p:spPr>
          <a:xfrm>
            <a:off x="685800" y="630810"/>
            <a:ext cx="7772400" cy="378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2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8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4572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8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4572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8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4572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8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4572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8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4572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8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4572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8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4572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8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4572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8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subTitle" idx="1"/>
          </p:nvPr>
        </p:nvSpPr>
        <p:spPr>
          <a:xfrm>
            <a:off x="685800" y="5195894"/>
            <a:ext cx="7772400" cy="61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190500" algn="l" rtl="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333333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190500" algn="l" rtl="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333333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190500" algn="l" rtl="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333333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190500" algn="l" rtl="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333333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190500" algn="l" rtl="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333333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190500" algn="l" rtl="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333333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190500" algn="l" rtl="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333333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190500" algn="l" rtl="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333333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190500" algn="l" rtl="0"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333333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 preserve="1">
  <p:cSld name="tx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372035" y="1550894"/>
            <a:ext cx="8399999" cy="51705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2" name="Shape 42"/>
          <p:cNvSpPr/>
          <p:nvPr/>
        </p:nvSpPr>
        <p:spPr>
          <a:xfrm rot="10800000" flipH="1">
            <a:off x="372035" y="-120"/>
            <a:ext cx="8399999" cy="13998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buNone/>
              <a:defRPr>
                <a:solidFill>
                  <a:srgbClr val="800000"/>
                </a:solidFill>
              </a:defRPr>
            </a:lvl1pPr>
            <a:lvl2pPr rtl="0">
              <a:buNone/>
              <a:defRPr>
                <a:solidFill>
                  <a:srgbClr val="800000"/>
                </a:solidFill>
              </a:defRPr>
            </a:lvl2pPr>
            <a:lvl3pPr rtl="0">
              <a:buNone/>
              <a:defRPr>
                <a:solidFill>
                  <a:srgbClr val="800000"/>
                </a:solidFill>
              </a:defRPr>
            </a:lvl3pPr>
            <a:lvl4pPr rtl="0">
              <a:buNone/>
              <a:defRPr>
                <a:solidFill>
                  <a:srgbClr val="800000"/>
                </a:solidFill>
              </a:defRPr>
            </a:lvl4pPr>
            <a:lvl5pPr rtl="0">
              <a:buNone/>
              <a:defRPr>
                <a:solidFill>
                  <a:srgbClr val="800000"/>
                </a:solidFill>
              </a:defRPr>
            </a:lvl5pPr>
            <a:lvl6pPr rtl="0">
              <a:buNone/>
              <a:defRPr>
                <a:solidFill>
                  <a:srgbClr val="800000"/>
                </a:solidFill>
              </a:defRPr>
            </a:lvl6pPr>
            <a:lvl7pPr rtl="0">
              <a:buNone/>
              <a:defRPr>
                <a:solidFill>
                  <a:srgbClr val="800000"/>
                </a:solidFill>
              </a:defRPr>
            </a:lvl7pPr>
            <a:lvl8pPr rtl="0">
              <a:buNone/>
              <a:defRPr>
                <a:solidFill>
                  <a:srgbClr val="800000"/>
                </a:solidFill>
              </a:defRPr>
            </a:lvl8pPr>
            <a:lvl9pPr rtl="0">
              <a:buNone/>
              <a:defRPr>
                <a:solidFill>
                  <a:srgbClr val="800000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58909-15E3-4953-8DE5-7CBCBB83ABE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1031028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 preserve="1">
  <p:cSld name="twoColTx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372035" y="1550894"/>
            <a:ext cx="4114800" cy="51705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7" name="Shape 47"/>
          <p:cNvSpPr/>
          <p:nvPr/>
        </p:nvSpPr>
        <p:spPr>
          <a:xfrm rot="10800000" flipH="1">
            <a:off x="372035" y="-120"/>
            <a:ext cx="8399999" cy="13998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buNone/>
              <a:defRPr>
                <a:solidFill>
                  <a:srgbClr val="800000"/>
                </a:solidFill>
              </a:defRPr>
            </a:lvl1pPr>
            <a:lvl2pPr rtl="0">
              <a:buNone/>
              <a:defRPr>
                <a:solidFill>
                  <a:srgbClr val="800000"/>
                </a:solidFill>
              </a:defRPr>
            </a:lvl2pPr>
            <a:lvl3pPr rtl="0">
              <a:buNone/>
              <a:defRPr>
                <a:solidFill>
                  <a:srgbClr val="800000"/>
                </a:solidFill>
              </a:defRPr>
            </a:lvl3pPr>
            <a:lvl4pPr rtl="0">
              <a:buNone/>
              <a:defRPr>
                <a:solidFill>
                  <a:srgbClr val="800000"/>
                </a:solidFill>
              </a:defRPr>
            </a:lvl4pPr>
            <a:lvl5pPr rtl="0">
              <a:buNone/>
              <a:defRPr>
                <a:solidFill>
                  <a:srgbClr val="800000"/>
                </a:solidFill>
              </a:defRPr>
            </a:lvl5pPr>
            <a:lvl6pPr rtl="0">
              <a:buNone/>
              <a:defRPr>
                <a:solidFill>
                  <a:srgbClr val="800000"/>
                </a:solidFill>
              </a:defRPr>
            </a:lvl6pPr>
            <a:lvl7pPr rtl="0">
              <a:buNone/>
              <a:defRPr>
                <a:solidFill>
                  <a:srgbClr val="800000"/>
                </a:solidFill>
              </a:defRPr>
            </a:lvl7pPr>
            <a:lvl8pPr rtl="0">
              <a:buNone/>
              <a:defRPr>
                <a:solidFill>
                  <a:srgbClr val="800000"/>
                </a:solidFill>
              </a:defRPr>
            </a:lvl8pPr>
            <a:lvl9pPr rtl="0">
              <a:buNone/>
              <a:defRPr>
                <a:solidFill>
                  <a:srgbClr val="800000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25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0" name="Shape 50"/>
          <p:cNvSpPr/>
          <p:nvPr/>
        </p:nvSpPr>
        <p:spPr>
          <a:xfrm>
            <a:off x="4657164" y="1550894"/>
            <a:ext cx="4114800" cy="51705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idx="2"/>
          </p:nvPr>
        </p:nvSpPr>
        <p:spPr>
          <a:xfrm>
            <a:off x="4761353" y="1600200"/>
            <a:ext cx="3925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 preserve="1">
  <p:cSld name="title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372035" y="1550894"/>
            <a:ext cx="8399999" cy="51705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372035" y="-120"/>
            <a:ext cx="8399999" cy="13998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buNone/>
              <a:defRPr>
                <a:solidFill>
                  <a:srgbClr val="800000"/>
                </a:solidFill>
              </a:defRPr>
            </a:lvl1pPr>
            <a:lvl2pPr rtl="0">
              <a:buNone/>
              <a:defRPr>
                <a:solidFill>
                  <a:srgbClr val="800000"/>
                </a:solidFill>
              </a:defRPr>
            </a:lvl2pPr>
            <a:lvl3pPr rtl="0">
              <a:buNone/>
              <a:defRPr>
                <a:solidFill>
                  <a:srgbClr val="800000"/>
                </a:solidFill>
              </a:defRPr>
            </a:lvl3pPr>
            <a:lvl4pPr rtl="0">
              <a:buNone/>
              <a:defRPr>
                <a:solidFill>
                  <a:srgbClr val="800000"/>
                </a:solidFill>
              </a:defRPr>
            </a:lvl4pPr>
            <a:lvl5pPr rtl="0">
              <a:buNone/>
              <a:defRPr>
                <a:solidFill>
                  <a:srgbClr val="800000"/>
                </a:solidFill>
              </a:defRPr>
            </a:lvl5pPr>
            <a:lvl6pPr rtl="0">
              <a:buNone/>
              <a:defRPr>
                <a:solidFill>
                  <a:srgbClr val="800000"/>
                </a:solidFill>
              </a:defRPr>
            </a:lvl6pPr>
            <a:lvl7pPr rtl="0">
              <a:buNone/>
              <a:defRPr>
                <a:solidFill>
                  <a:srgbClr val="800000"/>
                </a:solidFill>
              </a:defRPr>
            </a:lvl7pPr>
            <a:lvl8pPr rtl="0">
              <a:buNone/>
              <a:defRPr>
                <a:solidFill>
                  <a:srgbClr val="800000"/>
                </a:solidFill>
              </a:defRPr>
            </a:lvl8pPr>
            <a:lvl9pPr rtl="0">
              <a:buNone/>
              <a:defRPr>
                <a:solidFill>
                  <a:srgbClr val="800000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 preserve="1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372035" y="5702203"/>
            <a:ext cx="8399999" cy="86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l" rtl="0">
              <a:spcBef>
                <a:spcPts val="0"/>
              </a:spcBef>
              <a:buSzPct val="100000"/>
              <a:buFont typeface="Arial"/>
              <a:buNone/>
              <a:defRPr sz="2400" b="1">
                <a:solidFill>
                  <a:srgbClr val="FFFFFF"/>
                </a:solidFill>
              </a:defRPr>
            </a:lvl1pPr>
            <a:lvl2pPr marL="0" indent="152400" algn="l" rtl="0">
              <a:spcBef>
                <a:spcPts val="0"/>
              </a:spcBef>
              <a:buSzPct val="100000"/>
              <a:buFont typeface="Arial"/>
              <a:buNone/>
              <a:defRPr sz="2400" b="1">
                <a:solidFill>
                  <a:srgbClr val="FFFFFF"/>
                </a:solidFill>
              </a:defRPr>
            </a:lvl2pPr>
            <a:lvl3pPr marL="0" indent="152400" algn="l" rtl="0">
              <a:spcBef>
                <a:spcPts val="0"/>
              </a:spcBef>
              <a:buSzPct val="100000"/>
              <a:buFont typeface="Arial"/>
              <a:buNone/>
              <a:defRPr sz="2400" b="1">
                <a:solidFill>
                  <a:srgbClr val="FFFFFF"/>
                </a:solidFill>
              </a:defRPr>
            </a:lvl3pPr>
            <a:lvl4pPr marL="0" indent="152400" algn="l" rtl="0">
              <a:spcBef>
                <a:spcPts val="0"/>
              </a:spcBef>
              <a:buSzPct val="100000"/>
              <a:buFont typeface="Arial"/>
              <a:buNone/>
              <a:defRPr sz="2400" b="1">
                <a:solidFill>
                  <a:srgbClr val="FFFFFF"/>
                </a:solidFill>
              </a:defRPr>
            </a:lvl4pPr>
            <a:lvl5pPr marL="0" indent="152400" algn="l" rtl="0">
              <a:spcBef>
                <a:spcPts val="0"/>
              </a:spcBef>
              <a:buSzPct val="100000"/>
              <a:buFont typeface="Arial"/>
              <a:buNone/>
              <a:defRPr sz="2400" b="1">
                <a:solidFill>
                  <a:srgbClr val="FFFFFF"/>
                </a:solidFill>
              </a:defRPr>
            </a:lvl5pPr>
            <a:lvl6pPr marL="0" indent="152400" algn="l" rtl="0">
              <a:spcBef>
                <a:spcPts val="0"/>
              </a:spcBef>
              <a:buSzPct val="100000"/>
              <a:buFont typeface="Arial"/>
              <a:buNone/>
              <a:defRPr sz="2400" b="1">
                <a:solidFill>
                  <a:srgbClr val="FFFFFF"/>
                </a:solidFill>
              </a:defRPr>
            </a:lvl6pPr>
            <a:lvl7pPr marL="0" indent="152400" algn="l" rtl="0">
              <a:spcBef>
                <a:spcPts val="0"/>
              </a:spcBef>
              <a:buSzPct val="100000"/>
              <a:buFont typeface="Arial"/>
              <a:buNone/>
              <a:defRPr sz="2400" b="1">
                <a:solidFill>
                  <a:srgbClr val="FFFFFF"/>
                </a:solidFill>
              </a:defRPr>
            </a:lvl7pPr>
            <a:lvl8pPr marL="0" indent="152400" algn="l" rtl="0">
              <a:spcBef>
                <a:spcPts val="0"/>
              </a:spcBef>
              <a:buSzPct val="100000"/>
              <a:buFont typeface="Arial"/>
              <a:buNone/>
              <a:defRPr sz="2400" b="1">
                <a:solidFill>
                  <a:srgbClr val="FFFFFF"/>
                </a:solidFill>
              </a:defRPr>
            </a:lvl8pPr>
            <a:lvl9pPr marL="0" indent="152400" algn="l" rtl="0">
              <a:spcBef>
                <a:spcPts val="0"/>
              </a:spcBef>
              <a:buSzPct val="100000"/>
              <a:buFont typeface="Arial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8" name="Shape 58"/>
          <p:cNvSpPr/>
          <p:nvPr/>
        </p:nvSpPr>
        <p:spPr>
          <a:xfrm>
            <a:off x="372035" y="311039"/>
            <a:ext cx="8399999" cy="5158200"/>
          </a:xfrm>
          <a:prstGeom prst="roundRect">
            <a:avLst>
              <a:gd name="adj" fmla="val 2776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372035" y="314112"/>
            <a:ext cx="8399999" cy="6229800"/>
          </a:xfrm>
          <a:prstGeom prst="roundRect">
            <a:avLst>
              <a:gd name="adj" fmla="val 225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0" y="1600200"/>
            <a:ext cx="9144000" cy="36576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grpSp>
        <p:nvGrpSpPr>
          <p:cNvPr id="2" name="Shape 66"/>
          <p:cNvGrpSpPr/>
          <p:nvPr/>
        </p:nvGrpSpPr>
        <p:grpSpPr>
          <a:xfrm>
            <a:off x="0" y="-1438"/>
            <a:ext cx="1827407" cy="6859503"/>
            <a:chOff x="0" y="-1438"/>
            <a:chExt cx="798029" cy="6859503"/>
          </a:xfrm>
        </p:grpSpPr>
        <p:sp>
          <p:nvSpPr>
            <p:cNvPr id="67" name="Shape 67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E95">
                <a:alpha val="2000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E95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grpSp>
        <p:nvGrpSpPr>
          <p:cNvPr id="3" name="Shape 69"/>
          <p:cNvGrpSpPr/>
          <p:nvPr/>
        </p:nvGrpSpPr>
        <p:grpSpPr>
          <a:xfrm flipH="1">
            <a:off x="7316591" y="0"/>
            <a:ext cx="1827407" cy="6859503"/>
            <a:chOff x="0" y="-1438"/>
            <a:chExt cx="798029" cy="6859503"/>
          </a:xfrm>
        </p:grpSpPr>
        <p:sp>
          <p:nvSpPr>
            <p:cNvPr id="70" name="Shape 70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E95">
                <a:alpha val="2000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E95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sp>
        <p:nvSpPr>
          <p:cNvPr id="72" name="Shape 72"/>
          <p:cNvSpPr>
            <a:spLocks noGrp="1"/>
          </p:cNvSpPr>
          <p:nvPr>
            <p:ph type="ctrTitle"/>
          </p:nvPr>
        </p:nvSpPr>
        <p:spPr>
          <a:xfrm>
            <a:off x="685800" y="2090913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1pPr>
            <a:lvl2pPr marL="0" indent="304800" algn="ctr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2pPr>
            <a:lvl3pPr marL="0" indent="304800" algn="ctr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3pPr>
            <a:lvl4pPr marL="0" indent="304800" algn="ctr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4pPr>
            <a:lvl5pPr marL="0" indent="304800" algn="ctr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5pPr>
            <a:lvl6pPr marL="0" indent="304800" algn="ctr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6pPr>
            <a:lvl7pPr marL="0" indent="304800" algn="ctr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7pPr>
            <a:lvl8pPr marL="0" indent="304800" algn="ctr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8pPr>
            <a:lvl9pPr marL="0" indent="304800" algn="ctr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87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ctr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1pPr>
            <a:lvl2pPr marL="0" indent="152400" algn="ctr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2pPr>
            <a:lvl3pPr marL="0" indent="152400" algn="ctr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3pPr>
            <a:lvl4pPr marL="0" indent="152400" algn="ctr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4pPr>
            <a:lvl5pPr marL="0" indent="152400" algn="ctr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5pPr>
            <a:lvl6pPr marL="0" indent="152400" algn="ctr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6pPr>
            <a:lvl7pPr marL="0" indent="152400" algn="ctr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7pPr>
            <a:lvl8pPr marL="0" indent="152400" algn="ctr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8pPr>
            <a:lvl9pPr marL="0" indent="152400" algn="ctr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 preserve="1">
  <p:cSld name="tx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rgbClr val="5C6E95">
              <a:alpha val="20000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grpSp>
        <p:nvGrpSpPr>
          <p:cNvPr id="2" name="Shape 76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77" name="Shape 77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E95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grpSp>
        <p:nvGrpSpPr>
          <p:cNvPr id="3" name="Shape 79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80" name="Shape 8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E95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sp>
        <p:nvSpPr>
          <p:cNvPr id="82" name="Shape 82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rgbClr val="000000">
              <a:alpha val="14901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 preserve="1">
  <p:cSld name="twoColTx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rgbClr val="5C6E95">
              <a:alpha val="20000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grpSp>
        <p:nvGrpSpPr>
          <p:cNvPr id="2" name="Shape 87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88" name="Shape 88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E95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E95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grpSp>
        <p:nvGrpSpPr>
          <p:cNvPr id="3" name="Shape 90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91" name="Shape 9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E95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sp>
        <p:nvSpPr>
          <p:cNvPr id="93" name="Shape 93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rgbClr val="000000">
              <a:alpha val="14901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 preserve="1">
  <p:cSld name="title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rgbClr val="5C6E95">
              <a:alpha val="20000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grpSp>
        <p:nvGrpSpPr>
          <p:cNvPr id="2" name="Shape 99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100" name="Shape 10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E95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E95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grpSp>
        <p:nvGrpSpPr>
          <p:cNvPr id="3" name="Shape 102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103" name="Shape 10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E95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E95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sp>
        <p:nvSpPr>
          <p:cNvPr id="105" name="Shape 105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rgbClr val="000000">
              <a:alpha val="14901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 preserve="1">
  <p:cSld name="CAPTION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rgbClr val="5C6E95">
              <a:alpha val="20000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grpSp>
        <p:nvGrpSpPr>
          <p:cNvPr id="2" name="Shape 109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110" name="Shape 11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E95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E95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grpSp>
        <p:nvGrpSpPr>
          <p:cNvPr id="3" name="Shape 112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113" name="Shape 11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E95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E95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sp>
        <p:nvSpPr>
          <p:cNvPr id="115" name="Shape 115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rgbClr val="000000">
              <a:alpha val="14901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14300" algn="ctr" rtl="0">
              <a:spcBef>
                <a:spcPts val="0"/>
              </a:spcBef>
              <a:buSzPct val="100000"/>
              <a:buFont typeface="Trebuchet MS"/>
              <a:buNone/>
              <a:defRPr sz="1800">
                <a:solidFill>
                  <a:srgbClr val="ACB4C2"/>
                </a:solidFill>
              </a:defRPr>
            </a:lvl1pPr>
            <a:lvl2pPr marL="0" indent="114300" algn="ctr" rtl="0">
              <a:spcBef>
                <a:spcPts val="0"/>
              </a:spcBef>
              <a:buSzPct val="100000"/>
              <a:buFont typeface="Trebuchet MS"/>
              <a:buNone/>
              <a:defRPr sz="1800">
                <a:solidFill>
                  <a:srgbClr val="ACB4C2"/>
                </a:solidFill>
              </a:defRPr>
            </a:lvl2pPr>
            <a:lvl3pPr marL="0" indent="114300" algn="ctr" rtl="0">
              <a:spcBef>
                <a:spcPts val="0"/>
              </a:spcBef>
              <a:buSzPct val="100000"/>
              <a:buFont typeface="Trebuchet MS"/>
              <a:buNone/>
              <a:defRPr sz="1800">
                <a:solidFill>
                  <a:srgbClr val="ACB4C2"/>
                </a:solidFill>
              </a:defRPr>
            </a:lvl3pPr>
            <a:lvl4pPr marL="0" indent="114300" algn="ctr" rtl="0">
              <a:spcBef>
                <a:spcPts val="0"/>
              </a:spcBef>
              <a:buSzPct val="100000"/>
              <a:buFont typeface="Trebuchet MS"/>
              <a:buNone/>
              <a:defRPr sz="1800">
                <a:solidFill>
                  <a:srgbClr val="ACB4C2"/>
                </a:solidFill>
              </a:defRPr>
            </a:lvl4pPr>
            <a:lvl5pPr marL="0" indent="114300" algn="ctr" rtl="0">
              <a:spcBef>
                <a:spcPts val="0"/>
              </a:spcBef>
              <a:buSzPct val="100000"/>
              <a:buFont typeface="Trebuchet MS"/>
              <a:buNone/>
              <a:defRPr sz="1800">
                <a:solidFill>
                  <a:srgbClr val="ACB4C2"/>
                </a:solidFill>
              </a:defRPr>
            </a:lvl5pPr>
            <a:lvl6pPr marL="0" indent="114300" algn="ctr" rtl="0">
              <a:spcBef>
                <a:spcPts val="0"/>
              </a:spcBef>
              <a:buSzPct val="100000"/>
              <a:buFont typeface="Trebuchet MS"/>
              <a:buNone/>
              <a:defRPr sz="1800">
                <a:solidFill>
                  <a:srgbClr val="ACB4C2"/>
                </a:solidFill>
              </a:defRPr>
            </a:lvl6pPr>
            <a:lvl7pPr marL="0" indent="114300" algn="ctr" rtl="0">
              <a:spcBef>
                <a:spcPts val="0"/>
              </a:spcBef>
              <a:buSzPct val="100000"/>
              <a:buFont typeface="Trebuchet MS"/>
              <a:buNone/>
              <a:defRPr sz="1800">
                <a:solidFill>
                  <a:srgbClr val="ACB4C2"/>
                </a:solidFill>
              </a:defRPr>
            </a:lvl7pPr>
            <a:lvl8pPr marL="0" indent="114300" algn="ctr" rtl="0">
              <a:spcBef>
                <a:spcPts val="0"/>
              </a:spcBef>
              <a:buSzPct val="100000"/>
              <a:buFont typeface="Trebuchet MS"/>
              <a:buNone/>
              <a:defRPr sz="1800">
                <a:solidFill>
                  <a:srgbClr val="ACB4C2"/>
                </a:solidFill>
              </a:defRPr>
            </a:lvl8pPr>
            <a:lvl9pPr marL="0" indent="114300" algn="ctr" rtl="0">
              <a:spcBef>
                <a:spcPts val="0"/>
              </a:spcBef>
              <a:buSzPct val="100000"/>
              <a:buFont typeface="Trebuchet MS"/>
              <a:buNone/>
              <a:defRPr sz="1800">
                <a:solidFill>
                  <a:srgbClr val="ACB4C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rgbClr val="5C6E95">
              <a:alpha val="20000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grpSp>
        <p:nvGrpSpPr>
          <p:cNvPr id="2" name="Shape 119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120" name="Shape 12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E95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E95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grpSp>
        <p:nvGrpSpPr>
          <p:cNvPr id="3" name="Shape 122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123" name="Shape 12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E95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6E95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</p:grpSp>
      <p:sp>
        <p:nvSpPr>
          <p:cNvPr id="125" name="Shape 125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rgbClr val="000000">
              <a:alpha val="14901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3462C-C9D6-431A-ACD8-3F3DFA95002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2620334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47"/>
          <p:cNvGrpSpPr/>
          <p:nvPr/>
        </p:nvGrpSpPr>
        <p:grpSpPr>
          <a:xfrm rot="10800000" flipH="1">
            <a:off x="0" y="-256"/>
            <a:ext cx="9162288" cy="4114897"/>
            <a:chOff x="-7937" y="4255637"/>
            <a:chExt cx="9144000" cy="2606675"/>
          </a:xfrm>
        </p:grpSpPr>
        <p:sp>
          <p:nvSpPr>
            <p:cNvPr id="148" name="Shape 148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</p:grpSp>
      <p:sp>
        <p:nvSpPr>
          <p:cNvPr id="179" name="Shape 179"/>
          <p:cNvSpPr>
            <a:spLocks noGrp="1"/>
          </p:cNvSpPr>
          <p:nvPr>
            <p:ph type="ctrTitle"/>
          </p:nvPr>
        </p:nvSpPr>
        <p:spPr>
          <a:xfrm>
            <a:off x="685800" y="2319514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rgbClr val="EDEDED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EDEDE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marL="0" indent="304800" algn="ctr" rtl="0">
              <a:spcBef>
                <a:spcPts val="0"/>
              </a:spcBef>
              <a:buClr>
                <a:srgbClr val="EDEDED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EDEDE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marL="0" indent="304800" algn="ctr" rtl="0">
              <a:spcBef>
                <a:spcPts val="0"/>
              </a:spcBef>
              <a:buClr>
                <a:srgbClr val="EDEDED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EDEDE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marL="0" indent="304800" algn="ctr" rtl="0">
              <a:spcBef>
                <a:spcPts val="0"/>
              </a:spcBef>
              <a:buClr>
                <a:srgbClr val="EDEDED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EDEDE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marL="0" indent="304800" algn="ctr" rtl="0">
              <a:spcBef>
                <a:spcPts val="0"/>
              </a:spcBef>
              <a:buClr>
                <a:srgbClr val="EDEDED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EDEDE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marL="0" indent="304800" algn="ctr" rtl="0">
              <a:spcBef>
                <a:spcPts val="0"/>
              </a:spcBef>
              <a:buClr>
                <a:srgbClr val="EDEDED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EDEDE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marL="0" indent="304800" algn="ctr" rtl="0">
              <a:spcBef>
                <a:spcPts val="0"/>
              </a:spcBef>
              <a:buClr>
                <a:srgbClr val="EDEDED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EDEDE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marL="0" indent="304800" algn="ctr" rtl="0">
              <a:spcBef>
                <a:spcPts val="0"/>
              </a:spcBef>
              <a:buClr>
                <a:srgbClr val="EDEDED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EDEDE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marL="0" indent="304800" algn="ctr" rtl="0">
              <a:spcBef>
                <a:spcPts val="0"/>
              </a:spcBef>
              <a:buClr>
                <a:srgbClr val="EDEDED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EDEDE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772400" cy="8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ctr" rtl="0">
              <a:spcBef>
                <a:spcPts val="0"/>
              </a:spcBef>
              <a:buClr>
                <a:srgbClr val="51535D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marL="0" indent="152400" algn="ctr" rtl="0">
              <a:spcBef>
                <a:spcPts val="0"/>
              </a:spcBef>
              <a:buClr>
                <a:srgbClr val="51535D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marL="0" indent="152400" algn="ctr" rtl="0">
              <a:spcBef>
                <a:spcPts val="0"/>
              </a:spcBef>
              <a:buClr>
                <a:srgbClr val="51535D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marL="0" indent="152400" algn="ctr" rtl="0">
              <a:spcBef>
                <a:spcPts val="0"/>
              </a:spcBef>
              <a:buClr>
                <a:srgbClr val="51535D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marL="0" indent="152400" algn="ctr" rtl="0">
              <a:spcBef>
                <a:spcPts val="0"/>
              </a:spcBef>
              <a:buClr>
                <a:srgbClr val="51535D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marL="0" indent="152400" algn="ctr" rtl="0">
              <a:spcBef>
                <a:spcPts val="0"/>
              </a:spcBef>
              <a:buClr>
                <a:srgbClr val="51535D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marL="0" indent="152400" algn="ctr" rtl="0">
              <a:spcBef>
                <a:spcPts val="0"/>
              </a:spcBef>
              <a:buClr>
                <a:srgbClr val="51535D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marL="0" indent="152400" algn="ctr" rtl="0">
              <a:spcBef>
                <a:spcPts val="0"/>
              </a:spcBef>
              <a:buClr>
                <a:srgbClr val="51535D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marL="0" indent="152400" algn="ctr" rtl="0">
              <a:spcBef>
                <a:spcPts val="0"/>
              </a:spcBef>
              <a:buClr>
                <a:srgbClr val="51535D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 preserve="1">
  <p:cSld name="tx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 preserve="1">
  <p:cSld name="twoColTx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buNone/>
              <a:defRPr sz="4800"/>
            </a:lvl1pPr>
            <a:lvl2pPr rtl="0">
              <a:buNone/>
              <a:defRPr sz="4800"/>
            </a:lvl2pPr>
            <a:lvl3pPr rtl="0">
              <a:buNone/>
              <a:defRPr sz="4800"/>
            </a:lvl3pPr>
            <a:lvl4pPr rtl="0">
              <a:buNone/>
              <a:defRPr sz="4800"/>
            </a:lvl4pPr>
            <a:lvl5pPr rtl="0">
              <a:buNone/>
              <a:defRPr sz="4800"/>
            </a:lvl5pPr>
            <a:lvl6pPr rtl="0">
              <a:buNone/>
              <a:defRPr sz="4800"/>
            </a:lvl6pPr>
            <a:lvl7pPr rtl="0">
              <a:buNone/>
              <a:defRPr sz="4800"/>
            </a:lvl7pPr>
            <a:lvl8pPr rtl="0">
              <a:buNone/>
              <a:defRPr sz="4800"/>
            </a:lvl8pPr>
            <a:lvl9pPr rtl="0"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457200" y="1730374"/>
            <a:ext cx="4041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2"/>
          </p:nvPr>
        </p:nvSpPr>
        <p:spPr>
          <a:xfrm>
            <a:off x="4645148" y="1730374"/>
            <a:ext cx="4041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 preserve="1">
  <p:cSld name="titleOnl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 preserve="1">
  <p:cSld name="CAPTION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91"/>
          <p:cNvGrpSpPr/>
          <p:nvPr/>
        </p:nvGrpSpPr>
        <p:grpSpPr>
          <a:xfrm>
            <a:off x="0" y="5442546"/>
            <a:ext cx="9162288" cy="1430803"/>
            <a:chOff x="-7937" y="4255637"/>
            <a:chExt cx="9144000" cy="2606675"/>
          </a:xfrm>
        </p:grpSpPr>
        <p:sp>
          <p:nvSpPr>
            <p:cNvPr id="192" name="Shape 192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</p:grp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xfrm>
            <a:off x="457200" y="5662087"/>
            <a:ext cx="8229600" cy="90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ctr" rtl="0">
              <a:spcBef>
                <a:spcPts val="0"/>
              </a:spcBef>
              <a:buSzPct val="100000"/>
              <a:buFont typeface="Georgia"/>
              <a:buNone/>
              <a:defRPr sz="2400" i="1">
                <a:solidFill>
                  <a:srgbClr val="EDEDED"/>
                </a:solidFill>
              </a:defRPr>
            </a:lvl1pPr>
            <a:lvl2pPr marL="0" indent="152400" algn="ctr" rtl="0">
              <a:spcBef>
                <a:spcPts val="0"/>
              </a:spcBef>
              <a:buSzPct val="100000"/>
              <a:buFont typeface="Georgia"/>
              <a:buNone/>
              <a:defRPr sz="2400" i="1">
                <a:solidFill>
                  <a:srgbClr val="EDEDED"/>
                </a:solidFill>
              </a:defRPr>
            </a:lvl2pPr>
            <a:lvl3pPr marL="0" indent="152400" algn="ctr" rtl="0">
              <a:spcBef>
                <a:spcPts val="0"/>
              </a:spcBef>
              <a:buSzPct val="100000"/>
              <a:buFont typeface="Georgia"/>
              <a:buNone/>
              <a:defRPr sz="2400" i="1">
                <a:solidFill>
                  <a:srgbClr val="EDEDED"/>
                </a:solidFill>
              </a:defRPr>
            </a:lvl3pPr>
            <a:lvl4pPr marL="0" indent="152400" algn="ctr" rtl="0">
              <a:spcBef>
                <a:spcPts val="0"/>
              </a:spcBef>
              <a:buSzPct val="100000"/>
              <a:buFont typeface="Georgia"/>
              <a:buNone/>
              <a:defRPr sz="2400" i="1">
                <a:solidFill>
                  <a:srgbClr val="EDEDED"/>
                </a:solidFill>
              </a:defRPr>
            </a:lvl4pPr>
            <a:lvl5pPr marL="0" indent="152400" algn="ctr" rtl="0">
              <a:spcBef>
                <a:spcPts val="0"/>
              </a:spcBef>
              <a:buSzPct val="100000"/>
              <a:buFont typeface="Georgia"/>
              <a:buNone/>
              <a:defRPr sz="2400" i="1">
                <a:solidFill>
                  <a:srgbClr val="EDEDED"/>
                </a:solidFill>
              </a:defRPr>
            </a:lvl5pPr>
            <a:lvl6pPr marL="0" indent="152400" algn="ctr" rtl="0">
              <a:spcBef>
                <a:spcPts val="0"/>
              </a:spcBef>
              <a:buSzPct val="100000"/>
              <a:buFont typeface="Georgia"/>
              <a:buNone/>
              <a:defRPr sz="2400" i="1">
                <a:solidFill>
                  <a:srgbClr val="EDEDED"/>
                </a:solidFill>
              </a:defRPr>
            </a:lvl6pPr>
            <a:lvl7pPr marL="0" indent="152400" algn="ctr" rtl="0">
              <a:spcBef>
                <a:spcPts val="0"/>
              </a:spcBef>
              <a:buSzPct val="100000"/>
              <a:buFont typeface="Georgia"/>
              <a:buNone/>
              <a:defRPr sz="2400" i="1">
                <a:solidFill>
                  <a:srgbClr val="EDEDED"/>
                </a:solidFill>
              </a:defRPr>
            </a:lvl7pPr>
            <a:lvl8pPr marL="0" indent="152400" algn="ctr" rtl="0">
              <a:spcBef>
                <a:spcPts val="0"/>
              </a:spcBef>
              <a:buSzPct val="100000"/>
              <a:buFont typeface="Georgia"/>
              <a:buNone/>
              <a:defRPr sz="2400" i="1">
                <a:solidFill>
                  <a:srgbClr val="EDEDED"/>
                </a:solidFill>
              </a:defRPr>
            </a:lvl8pPr>
            <a:lvl9pPr marL="0" indent="152400" algn="ctr" rtl="0">
              <a:spcBef>
                <a:spcPts val="0"/>
              </a:spcBef>
              <a:buSzPct val="100000"/>
              <a:buFont typeface="Georgia"/>
              <a:buNone/>
              <a:defRPr sz="2400" i="1">
                <a:solidFill>
                  <a:srgbClr val="EDEDED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ctrTitle"/>
          </p:nvPr>
        </p:nvSpPr>
        <p:spPr>
          <a:xfrm>
            <a:off x="457200" y="751679"/>
            <a:ext cx="8229600" cy="401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457200" algn="l" rtl="0">
              <a:spcBef>
                <a:spcPts val="0"/>
              </a:spcBef>
              <a:buClr>
                <a:srgbClr val="CC020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CC020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457200" algn="l" rtl="0">
              <a:spcBef>
                <a:spcPts val="0"/>
              </a:spcBef>
              <a:buClr>
                <a:srgbClr val="CC020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CC020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457200" algn="l" rtl="0">
              <a:spcBef>
                <a:spcPts val="0"/>
              </a:spcBef>
              <a:buClr>
                <a:srgbClr val="CC020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CC020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457200" algn="l" rtl="0">
              <a:spcBef>
                <a:spcPts val="0"/>
              </a:spcBef>
              <a:buClr>
                <a:srgbClr val="CC020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CC020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457200" algn="l" rtl="0">
              <a:spcBef>
                <a:spcPts val="0"/>
              </a:spcBef>
              <a:buClr>
                <a:srgbClr val="CC020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CC020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457200" algn="l" rtl="0">
              <a:spcBef>
                <a:spcPts val="0"/>
              </a:spcBef>
              <a:buClr>
                <a:srgbClr val="CC020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CC020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457200" algn="l" rtl="0">
              <a:spcBef>
                <a:spcPts val="0"/>
              </a:spcBef>
              <a:buClr>
                <a:srgbClr val="CC020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CC020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457200" algn="l" rtl="0">
              <a:spcBef>
                <a:spcPts val="0"/>
              </a:spcBef>
              <a:buClr>
                <a:srgbClr val="CC020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CC020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457200" algn="l" rtl="0">
              <a:spcBef>
                <a:spcPts val="0"/>
              </a:spcBef>
              <a:buClr>
                <a:srgbClr val="CC020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rgbClr val="CC020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subTitle" idx="1"/>
          </p:nvPr>
        </p:nvSpPr>
        <p:spPr>
          <a:xfrm>
            <a:off x="457200" y="4955189"/>
            <a:ext cx="8229600" cy="16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304800" algn="l" rtl="0">
              <a:spcBef>
                <a:spcPts val="0"/>
              </a:spcBef>
              <a:buClr>
                <a:srgbClr val="5B595A"/>
              </a:buClr>
              <a:buSzPct val="100000"/>
              <a:buFont typeface="Arial"/>
              <a:buNone/>
              <a:defRPr sz="4800" b="0" i="0" u="none" strike="noStrike" cap="none" baseline="0">
                <a:solidFill>
                  <a:srgbClr val="5B595A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304800" algn="l" rtl="0">
              <a:spcBef>
                <a:spcPts val="0"/>
              </a:spcBef>
              <a:buClr>
                <a:srgbClr val="5B595A"/>
              </a:buClr>
              <a:buSzPct val="100000"/>
              <a:buFont typeface="Arial"/>
              <a:buNone/>
              <a:defRPr sz="4800" b="0" i="0" u="none" strike="noStrike" cap="none" baseline="0">
                <a:solidFill>
                  <a:srgbClr val="5B595A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304800" algn="l" rtl="0">
              <a:spcBef>
                <a:spcPts val="0"/>
              </a:spcBef>
              <a:buClr>
                <a:srgbClr val="5B595A"/>
              </a:buClr>
              <a:buSzPct val="100000"/>
              <a:buFont typeface="Arial"/>
              <a:buNone/>
              <a:defRPr sz="4800" b="0" i="0" u="none" strike="noStrike" cap="none" baseline="0">
                <a:solidFill>
                  <a:srgbClr val="5B595A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304800" algn="l" rtl="0">
              <a:spcBef>
                <a:spcPts val="0"/>
              </a:spcBef>
              <a:buClr>
                <a:srgbClr val="5B595A"/>
              </a:buClr>
              <a:buSzPct val="100000"/>
              <a:buFont typeface="Arial"/>
              <a:buNone/>
              <a:defRPr sz="4800" b="0" i="0" u="none" strike="noStrike" cap="none" baseline="0">
                <a:solidFill>
                  <a:srgbClr val="5B595A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304800" algn="l" rtl="0">
              <a:spcBef>
                <a:spcPts val="0"/>
              </a:spcBef>
              <a:buClr>
                <a:srgbClr val="5B595A"/>
              </a:buClr>
              <a:buSzPct val="100000"/>
              <a:buFont typeface="Arial"/>
              <a:buNone/>
              <a:defRPr sz="4800" b="0" i="0" u="none" strike="noStrike" cap="none" baseline="0">
                <a:solidFill>
                  <a:srgbClr val="5B595A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304800" algn="l" rtl="0">
              <a:spcBef>
                <a:spcPts val="0"/>
              </a:spcBef>
              <a:buClr>
                <a:srgbClr val="5B595A"/>
              </a:buClr>
              <a:buSzPct val="100000"/>
              <a:buFont typeface="Arial"/>
              <a:buNone/>
              <a:defRPr sz="4800" b="0" i="0" u="none" strike="noStrike" cap="none" baseline="0">
                <a:solidFill>
                  <a:srgbClr val="5B595A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304800" algn="l" rtl="0">
              <a:spcBef>
                <a:spcPts val="0"/>
              </a:spcBef>
              <a:buClr>
                <a:srgbClr val="5B595A"/>
              </a:buClr>
              <a:buSzPct val="100000"/>
              <a:buFont typeface="Arial"/>
              <a:buNone/>
              <a:defRPr sz="4800" b="0" i="0" u="none" strike="noStrike" cap="none" baseline="0">
                <a:solidFill>
                  <a:srgbClr val="5B595A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304800" algn="l" rtl="0">
              <a:spcBef>
                <a:spcPts val="0"/>
              </a:spcBef>
              <a:buClr>
                <a:srgbClr val="5B595A"/>
              </a:buClr>
              <a:buSzPct val="100000"/>
              <a:buFont typeface="Arial"/>
              <a:buNone/>
              <a:defRPr sz="4800" b="0" i="0" u="none" strike="noStrike" cap="none" baseline="0">
                <a:solidFill>
                  <a:srgbClr val="5B595A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304800" algn="l" rtl="0">
              <a:spcBef>
                <a:spcPts val="0"/>
              </a:spcBef>
              <a:buClr>
                <a:srgbClr val="5B595A"/>
              </a:buClr>
              <a:buSzPct val="100000"/>
              <a:buFont typeface="Arial"/>
              <a:buNone/>
              <a:defRPr sz="4800" b="0" i="0" u="none" strike="noStrike" cap="none" baseline="0">
                <a:solidFill>
                  <a:srgbClr val="5B595A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cxnSp>
        <p:nvCxnSpPr>
          <p:cNvPr id="232" name="Shape 232"/>
          <p:cNvCxnSpPr/>
          <p:nvPr/>
        </p:nvCxnSpPr>
        <p:spPr>
          <a:xfrm>
            <a:off x="457200" y="548639"/>
            <a:ext cx="8229600" cy="0"/>
          </a:xfrm>
          <a:prstGeom prst="straightConnector1">
            <a:avLst/>
          </a:prstGeom>
          <a:noFill/>
          <a:ln w="57150" cap="flat">
            <a:solidFill>
              <a:srgbClr val="CC020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3" name="Shape 233"/>
          <p:cNvCxnSpPr/>
          <p:nvPr/>
        </p:nvCxnSpPr>
        <p:spPr>
          <a:xfrm>
            <a:off x="457200" y="4844510"/>
            <a:ext cx="8229600" cy="0"/>
          </a:xfrm>
          <a:prstGeom prst="straightConnector1">
            <a:avLst/>
          </a:prstGeom>
          <a:noFill/>
          <a:ln w="57150" cap="flat">
            <a:solidFill>
              <a:srgbClr val="CC020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cut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 preserve="1">
  <p:cSld name="tx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buNone/>
              <a:defRPr>
                <a:solidFill>
                  <a:srgbClr val="DA0002"/>
                </a:solidFill>
              </a:defRPr>
            </a:lvl1pPr>
            <a:lvl2pPr rtl="0">
              <a:buNone/>
              <a:defRPr>
                <a:solidFill>
                  <a:srgbClr val="DA0002"/>
                </a:solidFill>
              </a:defRPr>
            </a:lvl2pPr>
            <a:lvl3pPr rtl="0">
              <a:buNone/>
              <a:defRPr>
                <a:solidFill>
                  <a:srgbClr val="DA0002"/>
                </a:solidFill>
              </a:defRPr>
            </a:lvl3pPr>
            <a:lvl4pPr rtl="0">
              <a:buNone/>
              <a:defRPr>
                <a:solidFill>
                  <a:srgbClr val="DA0002"/>
                </a:solidFill>
              </a:defRPr>
            </a:lvl4pPr>
            <a:lvl5pPr rtl="0">
              <a:buNone/>
              <a:defRPr>
                <a:solidFill>
                  <a:srgbClr val="DA0002"/>
                </a:solidFill>
              </a:defRPr>
            </a:lvl5pPr>
            <a:lvl6pPr rtl="0">
              <a:buNone/>
              <a:defRPr>
                <a:solidFill>
                  <a:srgbClr val="DA0002"/>
                </a:solidFill>
              </a:defRPr>
            </a:lvl6pPr>
            <a:lvl7pPr rtl="0">
              <a:buNone/>
              <a:defRPr>
                <a:solidFill>
                  <a:srgbClr val="DA0002"/>
                </a:solidFill>
              </a:defRPr>
            </a:lvl7pPr>
            <a:lvl8pPr rtl="0">
              <a:buNone/>
              <a:defRPr>
                <a:solidFill>
                  <a:srgbClr val="DA0002"/>
                </a:solidFill>
              </a:defRPr>
            </a:lvl8pPr>
            <a:lvl9pPr rtl="0">
              <a:buNone/>
              <a:defRPr>
                <a:solidFill>
                  <a:srgbClr val="DA0002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37" name="Shape 237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cut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 preserve="1">
  <p:cSld name="twoColTx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buNone/>
              <a:defRPr>
                <a:solidFill>
                  <a:srgbClr val="DA0002"/>
                </a:solidFill>
              </a:defRPr>
            </a:lvl1pPr>
            <a:lvl2pPr rtl="0">
              <a:buNone/>
              <a:defRPr>
                <a:solidFill>
                  <a:srgbClr val="DA0002"/>
                </a:solidFill>
              </a:defRPr>
            </a:lvl2pPr>
            <a:lvl3pPr rtl="0">
              <a:buNone/>
              <a:defRPr>
                <a:solidFill>
                  <a:srgbClr val="DA0002"/>
                </a:solidFill>
              </a:defRPr>
            </a:lvl3pPr>
            <a:lvl4pPr rtl="0">
              <a:buNone/>
              <a:defRPr>
                <a:solidFill>
                  <a:srgbClr val="DA0002"/>
                </a:solidFill>
              </a:defRPr>
            </a:lvl4pPr>
            <a:lvl5pPr rtl="0">
              <a:buNone/>
              <a:defRPr>
                <a:solidFill>
                  <a:srgbClr val="DA0002"/>
                </a:solidFill>
              </a:defRPr>
            </a:lvl5pPr>
            <a:lvl6pPr rtl="0">
              <a:buNone/>
              <a:defRPr>
                <a:solidFill>
                  <a:srgbClr val="DA0002"/>
                </a:solidFill>
              </a:defRPr>
            </a:lvl6pPr>
            <a:lvl7pPr rtl="0">
              <a:buNone/>
              <a:defRPr>
                <a:solidFill>
                  <a:srgbClr val="DA0002"/>
                </a:solidFill>
              </a:defRPr>
            </a:lvl7pPr>
            <a:lvl8pPr rtl="0">
              <a:buNone/>
              <a:defRPr>
                <a:solidFill>
                  <a:srgbClr val="DA0002"/>
                </a:solidFill>
              </a:defRPr>
            </a:lvl8pPr>
            <a:lvl9pPr rtl="0">
              <a:buNone/>
              <a:defRPr>
                <a:solidFill>
                  <a:srgbClr val="DA0002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42" name="Shape 242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cut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 preserve="1">
  <p:cSld name="titleOnl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buNone/>
              <a:defRPr>
                <a:solidFill>
                  <a:srgbClr val="CC0202"/>
                </a:solidFill>
              </a:defRPr>
            </a:lvl1pPr>
            <a:lvl2pPr rtl="0">
              <a:buNone/>
              <a:defRPr>
                <a:solidFill>
                  <a:srgbClr val="CC0202"/>
                </a:solidFill>
              </a:defRPr>
            </a:lvl2pPr>
            <a:lvl3pPr rtl="0">
              <a:buNone/>
              <a:defRPr>
                <a:solidFill>
                  <a:srgbClr val="CC0202"/>
                </a:solidFill>
              </a:defRPr>
            </a:lvl3pPr>
            <a:lvl4pPr rtl="0">
              <a:buNone/>
              <a:defRPr>
                <a:solidFill>
                  <a:srgbClr val="CC0202"/>
                </a:solidFill>
              </a:defRPr>
            </a:lvl4pPr>
            <a:lvl5pPr rtl="0">
              <a:buNone/>
              <a:defRPr>
                <a:solidFill>
                  <a:srgbClr val="CC0202"/>
                </a:solidFill>
              </a:defRPr>
            </a:lvl5pPr>
            <a:lvl6pPr rtl="0">
              <a:buNone/>
              <a:defRPr>
                <a:solidFill>
                  <a:srgbClr val="CC0202"/>
                </a:solidFill>
              </a:defRPr>
            </a:lvl6pPr>
            <a:lvl7pPr rtl="0">
              <a:buNone/>
              <a:defRPr>
                <a:solidFill>
                  <a:srgbClr val="CC0202"/>
                </a:solidFill>
              </a:defRPr>
            </a:lvl7pPr>
            <a:lvl8pPr rtl="0">
              <a:buNone/>
              <a:defRPr>
                <a:solidFill>
                  <a:srgbClr val="CC0202"/>
                </a:solidFill>
              </a:defRPr>
            </a:lvl8pPr>
            <a:lvl9pPr rtl="0">
              <a:buNone/>
              <a:defRPr>
                <a:solidFill>
                  <a:srgbClr val="CC0202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cxnSp>
        <p:nvCxnSpPr>
          <p:cNvPr id="245" name="Shape 245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CC020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5627-F952-4132-9B2B-AC487537441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9560173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 preserve="1">
  <p:cSld name="CAPTION_ONLY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14300"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1pPr>
            <a:lvl2pPr marL="0" indent="114300"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2pPr>
            <a:lvl3pPr marL="0" indent="114300"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3pPr>
            <a:lvl4pPr marL="0" indent="114300"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4pPr>
            <a:lvl5pPr marL="0" indent="114300"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5pPr>
            <a:lvl6pPr marL="0" indent="114300"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6pPr>
            <a:lvl7pPr marL="0" indent="114300"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7pPr>
            <a:lvl8pPr marL="0" indent="114300"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8pPr>
            <a:lvl9pPr marL="0" indent="114300"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48" name="Shape 248"/>
          <p:cNvCxnSpPr/>
          <p:nvPr/>
        </p:nvCxnSpPr>
        <p:spPr>
          <a:xfrm>
            <a:off x="457200" y="5757014"/>
            <a:ext cx="8229600" cy="0"/>
          </a:xfrm>
          <a:prstGeom prst="straightConnector1">
            <a:avLst/>
          </a:prstGeom>
          <a:noFill/>
          <a:ln w="50800" cap="flat">
            <a:solidFill>
              <a:srgbClr val="CFD4D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cut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Shape 250"/>
          <p:cNvCxnSpPr/>
          <p:nvPr/>
        </p:nvCxnSpPr>
        <p:spPr>
          <a:xfrm>
            <a:off x="457200" y="150852"/>
            <a:ext cx="8229600" cy="0"/>
          </a:xfrm>
          <a:prstGeom prst="straightConnector1">
            <a:avLst/>
          </a:prstGeom>
          <a:noFill/>
          <a:ln w="50800" cap="flat">
            <a:solidFill>
              <a:srgbClr val="CFD4D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cut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6666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3048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 preserve="1">
  <p:cSld name="tx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 preserve="1">
  <p:cSld name="twoColTx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3" name="Shape 263"/>
          <p:cNvSpPr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 preserve="1">
  <p:cSld name="titleOnly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 preserve="1">
  <p:cSld name="CAPTION_ONLY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14300"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1pPr>
            <a:lvl2pPr marL="0" indent="114300"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2pPr>
            <a:lvl3pPr marL="0" indent="114300"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3pPr>
            <a:lvl4pPr marL="0" indent="114300"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4pPr>
            <a:lvl5pPr marL="0" indent="114300"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5pPr>
            <a:lvl6pPr marL="0" indent="114300"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6pPr>
            <a:lvl7pPr marL="0" indent="114300"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7pPr>
            <a:lvl8pPr marL="0" indent="114300"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8pPr>
            <a:lvl9pPr marL="0" indent="114300" algn="ctr" rtl="0">
              <a:spcBef>
                <a:spcPts val="0"/>
              </a:spcBef>
              <a:buSzPct val="100000"/>
              <a:buFont typeface="Arial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ut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 rot="10800000" flipH="1">
            <a:off x="0" y="3979800"/>
            <a:ext cx="9144000" cy="2878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0" y="3190900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75" name="Shape 275"/>
          <p:cNvSpPr/>
          <p:nvPr/>
        </p:nvSpPr>
        <p:spPr>
          <a:xfrm rot="10800000" flipH="1">
            <a:off x="0" y="3980458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000000">
              <a:alpha val="7843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76" name="Shape 276"/>
          <p:cNvSpPr>
            <a:spLocks noGrp="1"/>
          </p:cNvSpPr>
          <p:nvPr>
            <p:ph type="ctrTitle"/>
          </p:nvPr>
        </p:nvSpPr>
        <p:spPr>
          <a:xfrm>
            <a:off x="685800" y="2329190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marL="0" indent="304800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marL="0" indent="304800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marL="0" indent="304800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marL="0" indent="304800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marL="0" indent="304800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marL="0" indent="304800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marL="0" indent="304800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marL="0" indent="304800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7" name="Shape 277"/>
          <p:cNvSpPr>
            <a:spLocks noGrp="1"/>
          </p:cNvSpPr>
          <p:nvPr>
            <p:ph type="subTitle" idx="1"/>
          </p:nvPr>
        </p:nvSpPr>
        <p:spPr>
          <a:xfrm>
            <a:off x="685800" y="4124476"/>
            <a:ext cx="7772400" cy="8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ctr" rtl="0">
              <a:spcBef>
                <a:spcPts val="0"/>
              </a:spcBef>
              <a:buClr>
                <a:srgbClr val="30182B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rgbClr val="30182B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marL="0" indent="152400" algn="ctr" rtl="0">
              <a:spcBef>
                <a:spcPts val="0"/>
              </a:spcBef>
              <a:buClr>
                <a:srgbClr val="30182B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rgbClr val="30182B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marL="0" indent="152400" algn="ctr" rtl="0">
              <a:spcBef>
                <a:spcPts val="0"/>
              </a:spcBef>
              <a:buClr>
                <a:srgbClr val="30182B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rgbClr val="30182B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marL="0" indent="152400" algn="ctr" rtl="0">
              <a:spcBef>
                <a:spcPts val="0"/>
              </a:spcBef>
              <a:buClr>
                <a:srgbClr val="30182B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rgbClr val="30182B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marL="0" indent="152400" algn="ctr" rtl="0">
              <a:spcBef>
                <a:spcPts val="0"/>
              </a:spcBef>
              <a:buClr>
                <a:srgbClr val="30182B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rgbClr val="30182B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marL="0" indent="152400" algn="ctr" rtl="0">
              <a:spcBef>
                <a:spcPts val="0"/>
              </a:spcBef>
              <a:buClr>
                <a:srgbClr val="30182B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rgbClr val="30182B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marL="0" indent="152400" algn="ctr" rtl="0">
              <a:spcBef>
                <a:spcPts val="0"/>
              </a:spcBef>
              <a:buClr>
                <a:srgbClr val="30182B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rgbClr val="30182B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marL="0" indent="152400" algn="ctr" rtl="0">
              <a:spcBef>
                <a:spcPts val="0"/>
              </a:spcBef>
              <a:buClr>
                <a:srgbClr val="30182B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rgbClr val="30182B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marL="0" indent="152400" algn="ctr" rtl="0">
              <a:spcBef>
                <a:spcPts val="0"/>
              </a:spcBef>
              <a:buClr>
                <a:srgbClr val="30182B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rgbClr val="30182B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</p:cSld>
  <p:clrMapOvr>
    <a:masterClrMapping/>
  </p:clrMapOvr>
  <p:transition spd="slow">
    <p:cut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 preserve="1">
  <p:cSld name="tx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 rot="10800000" flipH="1">
            <a:off x="0" y="1550999"/>
            <a:ext cx="9144000" cy="530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80" name="Shape 280"/>
          <p:cNvSpPr/>
          <p:nvPr/>
        </p:nvSpPr>
        <p:spPr>
          <a:xfrm flipH="1">
            <a:off x="4526627" y="761799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81" name="Shape 281"/>
          <p:cNvSpPr/>
          <p:nvPr/>
        </p:nvSpPr>
        <p:spPr>
          <a:xfrm rot="10800000">
            <a:off x="4526627" y="1551358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000000">
              <a:alpha val="7843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/>
            </a:lvl1pPr>
            <a:lvl2pPr rtl="0">
              <a:buNone/>
              <a:defRPr/>
            </a:lvl2pPr>
            <a:lvl3pPr rtl="0">
              <a:buNone/>
              <a:defRPr/>
            </a:lvl3pPr>
            <a:lvl4pPr rtl="0">
              <a:buNone/>
              <a:defRPr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1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tags" Target="../tags/tag232.xml"/><Relationship Id="rId3" Type="http://schemas.openxmlformats.org/officeDocument/2006/relationships/slideLayout" Target="../slideLayouts/slideLayout112.xml"/><Relationship Id="rId21" Type="http://schemas.openxmlformats.org/officeDocument/2006/relationships/tags" Target="../tags/tag235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tags" Target="../tags/tag231.xml"/><Relationship Id="rId2" Type="http://schemas.openxmlformats.org/officeDocument/2006/relationships/slideLayout" Target="../slideLayouts/slideLayout111.xml"/><Relationship Id="rId16" Type="http://schemas.openxmlformats.org/officeDocument/2006/relationships/tags" Target="../tags/tag230.xml"/><Relationship Id="rId20" Type="http://schemas.openxmlformats.org/officeDocument/2006/relationships/tags" Target="../tags/tag234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ags" Target="../tags/tag229.xml"/><Relationship Id="rId10" Type="http://schemas.openxmlformats.org/officeDocument/2006/relationships/slideLayout" Target="../slideLayouts/slideLayout119.xml"/><Relationship Id="rId19" Type="http://schemas.openxmlformats.org/officeDocument/2006/relationships/tags" Target="../tags/tag233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theme" Target="../theme/theme17.xml"/><Relationship Id="rId22" Type="http://schemas.openxmlformats.org/officeDocument/2006/relationships/tags" Target="../tags/tag2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6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27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130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129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6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ags" Target="../tags/tag190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ags" Target="../tags/tag18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7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8.jpeg"/><Relationship Id="rId5" Type="http://schemas.openxmlformats.org/officeDocument/2006/relationships/tags" Target="../tags/tag219.xml"/><Relationship Id="rId4" Type="http://schemas.openxmlformats.org/officeDocument/2006/relationships/tags" Target="../tags/tag2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7" Type="http://schemas.openxmlformats.org/officeDocument/2006/relationships/image" Target="../media/image7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8.jpeg"/><Relationship Id="rId5" Type="http://schemas.openxmlformats.org/officeDocument/2006/relationships/tags" Target="../tags/tag224.xml"/><Relationship Id="rId4" Type="http://schemas.openxmlformats.org/officeDocument/2006/relationships/tags" Target="../tags/tag22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667000" y="609600"/>
            <a:ext cx="6019800" cy="808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67000" y="1676400"/>
            <a:ext cx="60198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1582642-796A-4F9D-819A-815BA4A8918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0000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8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2286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8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2286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8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2286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8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2286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8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2286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8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2286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8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2286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8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2286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8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rgbClr val="333333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rgbClr val="333333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742950" indent="-285750" algn="l" rtl="0">
              <a:spcBef>
                <a:spcPts val="480"/>
              </a:spcBef>
              <a:buClr>
                <a:srgbClr val="333333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333333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1143000" indent="-228600" algn="l" rtl="0">
              <a:spcBef>
                <a:spcPts val="480"/>
              </a:spcBef>
              <a:buClr>
                <a:srgbClr val="333333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333333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600200" indent="-228600" algn="l" rtl="0">
              <a:spcBef>
                <a:spcPts val="360"/>
              </a:spcBef>
              <a:buClr>
                <a:srgbClr val="333333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333333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2057400" indent="-228600" algn="l" rtl="0">
              <a:spcBef>
                <a:spcPts val="360"/>
              </a:spcBef>
              <a:buClr>
                <a:srgbClr val="333333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333333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514600" indent="-228600" algn="l" rtl="0">
              <a:spcBef>
                <a:spcPts val="360"/>
              </a:spcBef>
              <a:buClr>
                <a:srgbClr val="333333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333333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971800" indent="-228600" algn="l" rtl="0">
              <a:spcBef>
                <a:spcPts val="360"/>
              </a:spcBef>
              <a:buClr>
                <a:srgbClr val="333333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333333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429000" indent="-228600" algn="l" rtl="0">
              <a:spcBef>
                <a:spcPts val="360"/>
              </a:spcBef>
              <a:buClr>
                <a:srgbClr val="333333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333333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886200" indent="-228600" algn="l" rtl="0">
              <a:spcBef>
                <a:spcPts val="360"/>
              </a:spcBef>
              <a:buClr>
                <a:srgbClr val="333333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333333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p:transition spd="slow">
    <p:cut/>
  </p:transition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5C6E95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1pPr>
            <a:lvl2pPr marL="0" indent="228600" algn="l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2pPr>
            <a:lvl3pPr marL="0" indent="228600" algn="l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3pPr>
            <a:lvl4pPr marL="0" indent="228600" algn="l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4pPr>
            <a:lvl5pPr marL="0" indent="228600" algn="l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5pPr>
            <a:lvl6pPr marL="0" indent="228600" algn="l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6pPr>
            <a:lvl7pPr marL="0" indent="228600" algn="l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7pPr>
            <a:lvl8pPr marL="0" indent="228600" algn="l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8pPr>
            <a:lvl9pPr marL="0" indent="228600" algn="l" rtl="0">
              <a:spcBef>
                <a:spcPts val="0"/>
              </a:spcBef>
              <a:buClr>
                <a:srgbClr val="ACB4C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rgbClr val="ACB4C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rgbClr val="FFFFFF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rgbClr val="FFFFFF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1pPr>
            <a:lvl2pPr marL="742950" indent="-285750" algn="l" rtl="0">
              <a:spcBef>
                <a:spcPts val="480"/>
              </a:spcBef>
              <a:buClr>
                <a:srgbClr val="FFFFFF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FFFFFF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2pPr>
            <a:lvl3pPr marL="1143000" indent="-228600" algn="l" rtl="0">
              <a:spcBef>
                <a:spcPts val="480"/>
              </a:spcBef>
              <a:buClr>
                <a:srgbClr val="FFFFFF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FFFFFF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3pPr>
            <a:lvl4pPr marL="1600200" indent="-228600" algn="l" rtl="0">
              <a:spcBef>
                <a:spcPts val="360"/>
              </a:spcBef>
              <a:buClr>
                <a:srgbClr val="FFFFFF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FFFFFF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4pPr>
            <a:lvl5pPr marL="2057400" indent="-228600" algn="l" rtl="0">
              <a:spcBef>
                <a:spcPts val="360"/>
              </a:spcBef>
              <a:buClr>
                <a:srgbClr val="FFFFFF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FFFFFF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5pPr>
            <a:lvl6pPr marL="2514600" indent="-228600" algn="l" rtl="0">
              <a:spcBef>
                <a:spcPts val="360"/>
              </a:spcBef>
              <a:buClr>
                <a:srgbClr val="FFFFFF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FFFFFF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6pPr>
            <a:lvl7pPr marL="2971800" indent="-228600" algn="l" rtl="0">
              <a:spcBef>
                <a:spcPts val="360"/>
              </a:spcBef>
              <a:buClr>
                <a:srgbClr val="FFFFFF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FFFFFF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7pPr>
            <a:lvl8pPr marL="3429000" indent="-228600" algn="l" rtl="0">
              <a:spcBef>
                <a:spcPts val="360"/>
              </a:spcBef>
              <a:buClr>
                <a:srgbClr val="FFFFFF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FFFFFF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8pPr>
            <a:lvl9pPr marL="3886200" indent="-228600" algn="l" rtl="0">
              <a:spcBef>
                <a:spcPts val="360"/>
              </a:spcBef>
              <a:buClr>
                <a:srgbClr val="FFFFFF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FFFFFF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transition spd="slow">
    <p:cut/>
  </p:transition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EDED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27"/>
          <p:cNvGrpSpPr/>
          <p:nvPr/>
        </p:nvGrpSpPr>
        <p:grpSpPr>
          <a:xfrm>
            <a:off x="0" y="0"/>
            <a:ext cx="9159875" cy="6864683"/>
            <a:chOff x="0" y="0"/>
            <a:chExt cx="5770" cy="4324"/>
          </a:xfrm>
        </p:grpSpPr>
        <p:sp>
          <p:nvSpPr>
            <p:cNvPr id="128" name="Shape 128"/>
            <p:cNvSpPr/>
            <p:nvPr/>
          </p:nvSpPr>
          <p:spPr>
            <a:xfrm>
              <a:off x="69" y="91"/>
              <a:ext cx="5700" cy="4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0" y="0"/>
              <a:ext cx="5760" cy="4324"/>
            </a:xfrm>
            <a:custGeom>
              <a:avLst/>
              <a:gdLst/>
              <a:ahLst/>
              <a:cxnLst/>
              <a:rect l="0" t="0" r="0" b="0"/>
              <a:pathLst>
                <a:path w="5620" h="4138" extrusionOk="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</p:grpSp>
      <p:grpSp>
        <p:nvGrpSpPr>
          <p:cNvPr id="3" name="Shape 130"/>
          <p:cNvGrpSpPr/>
          <p:nvPr/>
        </p:nvGrpSpPr>
        <p:grpSpPr>
          <a:xfrm>
            <a:off x="3175" y="609600"/>
            <a:ext cx="8302625" cy="3787775"/>
            <a:chOff x="3175" y="609600"/>
            <a:chExt cx="8302625" cy="3787775"/>
          </a:xfrm>
        </p:grpSpPr>
        <p:sp>
          <p:nvSpPr>
            <p:cNvPr id="131" name="Shape 131"/>
            <p:cNvSpPr/>
            <p:nvPr/>
          </p:nvSpPr>
          <p:spPr>
            <a:xfrm>
              <a:off x="5470525" y="609600"/>
              <a:ext cx="654050" cy="314325"/>
            </a:xfrm>
            <a:custGeom>
              <a:avLst/>
              <a:gdLst/>
              <a:ahLst/>
              <a:cxnLst/>
              <a:rect l="0" t="0" r="0" b="0"/>
              <a:pathLst>
                <a:path w="412" h="198" extrusionOk="0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5959475" y="717550"/>
              <a:ext cx="225425" cy="95250"/>
            </a:xfrm>
            <a:custGeom>
              <a:avLst/>
              <a:gdLst/>
              <a:ahLst/>
              <a:cxnLst/>
              <a:rect l="0" t="0" r="0" b="0"/>
              <a:pathLst>
                <a:path w="142" h="60" extrusionOk="0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4775200" y="2952750"/>
              <a:ext cx="60325" cy="15875"/>
            </a:xfrm>
            <a:custGeom>
              <a:avLst/>
              <a:gdLst/>
              <a:ahLst/>
              <a:cxnLst/>
              <a:rect l="0" t="0" r="0" b="0"/>
              <a:pathLst>
                <a:path w="38" h="10" extrusionOk="0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6705600" y="622300"/>
              <a:ext cx="1600200" cy="771525"/>
            </a:xfrm>
            <a:custGeom>
              <a:avLst/>
              <a:gdLst/>
              <a:ahLst/>
              <a:cxnLst/>
              <a:rect l="0" t="0" r="0" b="0"/>
              <a:pathLst>
                <a:path w="1008" h="486" extrusionOk="0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6604000" y="2200275"/>
              <a:ext cx="200025" cy="15875"/>
            </a:xfrm>
            <a:custGeom>
              <a:avLst/>
              <a:gdLst/>
              <a:ahLst/>
              <a:cxnLst/>
              <a:rect l="0" t="0" r="0" b="0"/>
              <a:pathLst>
                <a:path w="126" h="10" extrusionOk="0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530975" y="2206625"/>
              <a:ext cx="228600" cy="53975"/>
            </a:xfrm>
            <a:custGeom>
              <a:avLst/>
              <a:gdLst/>
              <a:ahLst/>
              <a:cxnLst/>
              <a:rect l="0" t="0" r="0" b="0"/>
              <a:pathLst>
                <a:path w="144" h="34" extrusionOk="0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6200775" y="2482850"/>
              <a:ext cx="444500" cy="66675"/>
            </a:xfrm>
            <a:custGeom>
              <a:avLst/>
              <a:gdLst/>
              <a:ahLst/>
              <a:cxnLst/>
              <a:rect l="0" t="0" r="0" b="0"/>
              <a:pathLst>
                <a:path w="280" h="42" extrusionOk="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6610350" y="2260600"/>
              <a:ext cx="107950" cy="19050"/>
            </a:xfrm>
            <a:custGeom>
              <a:avLst/>
              <a:gdLst/>
              <a:ahLst/>
              <a:cxnLst/>
              <a:rect l="0" t="0" r="0" b="0"/>
              <a:pathLst>
                <a:path w="68" h="12" extrusionOk="0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880225" y="2025650"/>
              <a:ext cx="180975" cy="95250"/>
            </a:xfrm>
            <a:custGeom>
              <a:avLst/>
              <a:gdLst/>
              <a:ahLst/>
              <a:cxnLst/>
              <a:rect l="0" t="0" r="0" b="0"/>
              <a:pathLst>
                <a:path w="114" h="60" extrusionOk="0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6581775" y="1924050"/>
              <a:ext cx="533400" cy="104775"/>
            </a:xfrm>
            <a:custGeom>
              <a:avLst/>
              <a:gdLst/>
              <a:ahLst/>
              <a:cxnLst/>
              <a:rect l="0" t="0" r="0" b="0"/>
              <a:pathLst>
                <a:path w="336" h="66" extrusionOk="0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6661150" y="1730375"/>
              <a:ext cx="815975" cy="257175"/>
            </a:xfrm>
            <a:custGeom>
              <a:avLst/>
              <a:gdLst/>
              <a:ahLst/>
              <a:cxnLst/>
              <a:rect l="0" t="0" r="0" b="0"/>
              <a:pathLst>
                <a:path w="514" h="162" extrusionOk="0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3733800" y="3667125"/>
              <a:ext cx="139700" cy="31750"/>
            </a:xfrm>
            <a:custGeom>
              <a:avLst/>
              <a:gdLst/>
              <a:ahLst/>
              <a:cxnLst/>
              <a:rect l="0" t="0" r="0" b="0"/>
              <a:pathLst>
                <a:path w="88" h="20" extrusionOk="0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3175" y="812800"/>
              <a:ext cx="6886575" cy="3584575"/>
            </a:xfrm>
            <a:custGeom>
              <a:avLst/>
              <a:gdLst/>
              <a:ahLst/>
              <a:cxnLst/>
              <a:rect l="0" t="0" r="0" b="0"/>
              <a:pathLst>
                <a:path w="4338" h="2258" extrusionOk="0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/>
            </a:p>
          </p:txBody>
        </p:sp>
      </p:grpSp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rgbClr val="51535D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marL="0" indent="304800" algn="l" rtl="0">
              <a:spcBef>
                <a:spcPts val="0"/>
              </a:spcBef>
              <a:buClr>
                <a:srgbClr val="51535D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marL="0" indent="304800" algn="l" rtl="0">
              <a:spcBef>
                <a:spcPts val="0"/>
              </a:spcBef>
              <a:buClr>
                <a:srgbClr val="51535D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marL="0" indent="304800" algn="l" rtl="0">
              <a:spcBef>
                <a:spcPts val="0"/>
              </a:spcBef>
              <a:buClr>
                <a:srgbClr val="51535D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marL="0" indent="304800" algn="l" rtl="0">
              <a:spcBef>
                <a:spcPts val="0"/>
              </a:spcBef>
              <a:buClr>
                <a:srgbClr val="51535D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marL="0" indent="304800" algn="l" rtl="0">
              <a:spcBef>
                <a:spcPts val="0"/>
              </a:spcBef>
              <a:buClr>
                <a:srgbClr val="51535D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marL="0" indent="304800" algn="l" rtl="0">
              <a:spcBef>
                <a:spcPts val="0"/>
              </a:spcBef>
              <a:buClr>
                <a:srgbClr val="51535D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marL="0" indent="304800" algn="l" rtl="0">
              <a:spcBef>
                <a:spcPts val="0"/>
              </a:spcBef>
              <a:buClr>
                <a:srgbClr val="51535D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marL="0" indent="304800" algn="l" rtl="0">
              <a:spcBef>
                <a:spcPts val="0"/>
              </a:spcBef>
              <a:buClr>
                <a:srgbClr val="51535D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rgbClr val="51535D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marL="742950" indent="-285750" algn="l" rtl="0">
              <a:spcBef>
                <a:spcPts val="480"/>
              </a:spcBef>
              <a:buClr>
                <a:srgbClr val="51535D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marL="1143000" indent="-228600" algn="l" rtl="0">
              <a:spcBef>
                <a:spcPts val="480"/>
              </a:spcBef>
              <a:buClr>
                <a:srgbClr val="51535D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marL="1600200" indent="-228600" algn="l" rtl="0">
              <a:spcBef>
                <a:spcPts val="360"/>
              </a:spcBef>
              <a:buClr>
                <a:srgbClr val="51535D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marL="2057400" indent="-228600" algn="l" rtl="0">
              <a:spcBef>
                <a:spcPts val="360"/>
              </a:spcBef>
              <a:buClr>
                <a:srgbClr val="51535D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marL="2514600" indent="-228600" algn="l" rtl="0">
              <a:spcBef>
                <a:spcPts val="360"/>
              </a:spcBef>
              <a:buClr>
                <a:srgbClr val="51535D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marL="2971800" indent="-228600" algn="l" rtl="0">
              <a:spcBef>
                <a:spcPts val="360"/>
              </a:spcBef>
              <a:buClr>
                <a:srgbClr val="51535D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marL="3429000" indent="-228600" algn="l" rtl="0">
              <a:spcBef>
                <a:spcPts val="360"/>
              </a:spcBef>
              <a:buClr>
                <a:srgbClr val="51535D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marL="3886200" indent="-228600" algn="l" rtl="0">
              <a:spcBef>
                <a:spcPts val="360"/>
              </a:spcBef>
              <a:buClr>
                <a:srgbClr val="51535D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51535D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transition spd="slow">
    <p:cut/>
  </p:transition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rgbClr val="CC020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CC020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228600" algn="l" rtl="0">
              <a:spcBef>
                <a:spcPts val="0"/>
              </a:spcBef>
              <a:buClr>
                <a:srgbClr val="CC020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CC020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228600" algn="l" rtl="0">
              <a:spcBef>
                <a:spcPts val="0"/>
              </a:spcBef>
              <a:buClr>
                <a:srgbClr val="CC020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CC020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228600" algn="l" rtl="0">
              <a:spcBef>
                <a:spcPts val="0"/>
              </a:spcBef>
              <a:buClr>
                <a:srgbClr val="CC020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CC020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228600" algn="l" rtl="0">
              <a:spcBef>
                <a:spcPts val="0"/>
              </a:spcBef>
              <a:buClr>
                <a:srgbClr val="CC020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CC020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228600" algn="l" rtl="0">
              <a:spcBef>
                <a:spcPts val="0"/>
              </a:spcBef>
              <a:buClr>
                <a:srgbClr val="CC020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CC020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228600" algn="l" rtl="0">
              <a:spcBef>
                <a:spcPts val="0"/>
              </a:spcBef>
              <a:buClr>
                <a:srgbClr val="CC020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CC020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228600" algn="l" rtl="0">
              <a:spcBef>
                <a:spcPts val="0"/>
              </a:spcBef>
              <a:buClr>
                <a:srgbClr val="CC020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CC020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228600" algn="l" rtl="0">
              <a:spcBef>
                <a:spcPts val="0"/>
              </a:spcBef>
              <a:buClr>
                <a:srgbClr val="CC0202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CC020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742950" indent="-285750" algn="l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1143000" indent="-228600" algn="l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6002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20574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5146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9718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4290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8862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cxnSp>
        <p:nvCxnSpPr>
          <p:cNvPr id="228" name="Shape 228"/>
          <p:cNvCxnSpPr/>
          <p:nvPr/>
        </p:nvCxnSpPr>
        <p:spPr>
          <a:xfrm>
            <a:off x="457200" y="6697679"/>
            <a:ext cx="8229600" cy="0"/>
          </a:xfrm>
          <a:prstGeom prst="straightConnector1">
            <a:avLst/>
          </a:prstGeom>
          <a:noFill/>
          <a:ln w="50800" cap="flat">
            <a:solidFill>
              <a:srgbClr val="CFD4D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</p:sldLayoutIdLst>
  <p:transition spd="slow">
    <p:cut/>
  </p:transition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FFFFF"/>
            </a:gs>
            <a:gs pos="30000">
              <a:srgbClr val="FFFFFF"/>
            </a:gs>
            <a:gs pos="100000">
              <a:srgbClr val="CCCCC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742950" indent="-285750" algn="l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1143000" indent="-228600" algn="l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6002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20574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5146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9718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4290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8862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</p:sldLayoutIdLst>
  <p:transition spd="slow">
    <p:cut/>
  </p:transition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592D50"/>
            </a:gs>
            <a:gs pos="100000">
              <a:srgbClr val="30182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304800" algn="l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marL="0" indent="304800" algn="l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marL="0" indent="304800" algn="l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marL="0" indent="304800" algn="l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marL="0" indent="304800" algn="l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marL="0" indent="304800" algn="l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marL="0" indent="304800" algn="l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marL="0" indent="304800" algn="l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marL="0" indent="304800" algn="l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rgbClr val="FFFFFF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rgbClr val="000000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marL="742950" indent="-285750" algn="l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000000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marL="1143000" indent="-228600" algn="l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000000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marL="16002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marL="20574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marL="25146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marL="29718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marL="34290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marL="38862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</p:sldLayoutIdLst>
  <p:transition spd="slow">
    <p:cut/>
  </p:transition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228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742950" indent="-285750" algn="l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1143000" indent="-228600" algn="l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6002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20574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5146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9718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4290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8862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</p:sldLayoutIdLst>
  <p:transition spd="slow">
    <p:cut/>
  </p:transition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/>
          <p:nvPr>
            <p:custDataLst>
              <p:tags r:id="rId19"/>
            </p:custDataLst>
          </p:nvPr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>
            <p:custDataLst>
              <p:tags r:id="rId20"/>
            </p:custDataLst>
          </p:nvPr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>
            <p:custDataLst>
              <p:tags r:id="rId21"/>
            </p:custDataLst>
          </p:nvPr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582642-796A-4F9D-819A-815BA4A8918E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p:transition spd="slow">
    <p:cut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209800" y="533400"/>
            <a:ext cx="6477000" cy="884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209800" y="1600200"/>
            <a:ext cx="647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2A29DB-24B7-4969-A386-568C584BA2D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57600" y="990600"/>
            <a:ext cx="5257800" cy="1981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  <p:custDataLst>
              <p:tags r:id="rId14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  <p:custDataLst>
              <p:tags r:id="rId15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78BBBD6-02C6-484C-9A9A-C7F260BD632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2286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2286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2286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2286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2286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2286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2286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2286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742950" indent="-285750" algn="l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1143000" indent="-228600" algn="l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6002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20574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5146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9718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4290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8862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</p:sldLayoutIdLst>
  <p:transition spd="slow">
    <p:cut/>
  </p:transition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4" Type="http://schemas.openxmlformats.org/officeDocument/2006/relationships/slideLayout" Target="../slideLayouts/slideLayout1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sinesslearning.ru/" TargetMode="External"/><Relationship Id="rId3" Type="http://schemas.openxmlformats.org/officeDocument/2006/relationships/hyperlink" Target="http://www.it-study.ru/" TargetMode="External"/><Relationship Id="rId7" Type="http://schemas.openxmlformats.org/officeDocument/2006/relationships/hyperlink" Target="http://www.link.msk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1.xml"/><Relationship Id="rId6" Type="http://schemas.openxmlformats.org/officeDocument/2006/relationships/hyperlink" Target="http://www.ido.ru/" TargetMode="External"/><Relationship Id="rId5" Type="http://schemas.openxmlformats.org/officeDocument/2006/relationships/hyperlink" Target="http://www.trantal-rim.com/" TargetMode="External"/><Relationship Id="rId4" Type="http://schemas.openxmlformats.org/officeDocument/2006/relationships/hyperlink" Target="http://www.cdo.ru/" TargetMode="Externa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-learn.ru/index.php?option=com_content&amp;view=article&amp;id=16&amp;Itemid=4" TargetMode="External"/><Relationship Id="rId3" Type="http://schemas.openxmlformats.org/officeDocument/2006/relationships/hyperlink" Target="http://www.eadtu.nl/" TargetMode="External"/><Relationship Id="rId7" Type="http://schemas.openxmlformats.org/officeDocument/2006/relationships/hyperlink" Target="http://www.itecp.ru/sitedo/library/libraryonline/" TargetMode="External"/><Relationship Id="rId2" Type="http://schemas.openxmlformats.org/officeDocument/2006/relationships/hyperlink" Target="http://elearningpro.ru/" TargetMode="External"/><Relationship Id="rId1" Type="http://schemas.openxmlformats.org/officeDocument/2006/relationships/slideLayout" Target="../slideLayouts/slideLayout111.xml"/><Relationship Id="rId6" Type="http://schemas.openxmlformats.org/officeDocument/2006/relationships/hyperlink" Target="http://www.obrazovanie-ufa.ru/themes/Distantsionnoe_obuchenie.htm" TargetMode="External"/><Relationship Id="rId5" Type="http://schemas.openxmlformats.org/officeDocument/2006/relationships/hyperlink" Target="http://www.icde.org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://www.eden-online.org/" TargetMode="External"/><Relationship Id="rId9" Type="http://schemas.openxmlformats.org/officeDocument/2006/relationships/hyperlink" Target="http://smart-edu.com/phocadownload/profcpmelearning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3.xml"/><Relationship Id="rId1" Type="http://schemas.openxmlformats.org/officeDocument/2006/relationships/vmlDrawing" Target="../drawings/vmlDrawing1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/>
              <a:t>Модели и составляющие дистанционного обучения</a:t>
            </a:r>
            <a:endParaRPr lang="ru-RU" dirty="0" smtClean="0">
              <a:cs typeface="Arial" pitchFamily="34" charset="0"/>
              <a:sym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Бельчусов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А.А. ,к.т.н., доцент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центры ДО</a:t>
            </a:r>
            <a:endParaRPr lang="ru-RU" dirty="0"/>
          </a:p>
        </p:txBody>
      </p:sp>
      <p:sp>
        <p:nvSpPr>
          <p:cNvPr id="252932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600" dirty="0" smtClean="0"/>
              <a:t>в Африке: Южно-Африканская Республика; </a:t>
            </a:r>
          </a:p>
          <a:p>
            <a:r>
              <a:rPr lang="ru-RU" sz="2600" dirty="0" smtClean="0"/>
              <a:t>в Северной Америке: США, Канада; </a:t>
            </a:r>
          </a:p>
          <a:p>
            <a:r>
              <a:rPr lang="ru-RU" sz="2600" dirty="0" smtClean="0"/>
              <a:t>в Южной Америке: Бразилия, Мексика; </a:t>
            </a:r>
          </a:p>
          <a:p>
            <a:r>
              <a:rPr lang="ru-RU" sz="2600" dirty="0" smtClean="0"/>
              <a:t>в Азии: Турция, Индия, Китай, Япония; </a:t>
            </a:r>
          </a:p>
          <a:p>
            <a:r>
              <a:rPr lang="ru-RU" sz="2600" dirty="0" smtClean="0"/>
              <a:t>в Европе: Великобритания, Нидерланды, Норвегия, Испания, Германия, Израиль; </a:t>
            </a:r>
          </a:p>
          <a:p>
            <a:r>
              <a:rPr lang="ru-RU" sz="2600" dirty="0" smtClean="0"/>
              <a:t>в Океании: Австралия, Новая Зеландия; </a:t>
            </a:r>
          </a:p>
          <a:p>
            <a:r>
              <a:rPr lang="ru-RU" sz="2600" dirty="0" smtClean="0"/>
              <a:t>в России действуют более 70 центров, разрабатывающих новые технологии в образовании, что позволяет ей развертывать активное сотрудничество с другими странами по вопросам ДО. </a:t>
            </a:r>
            <a:endParaRPr lang="ru-RU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ДО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28600"/>
            <a:ext cx="8408890" cy="990600"/>
          </a:xfrm>
        </p:spPr>
        <p:txBody>
          <a:bodyPr/>
          <a:lstStyle/>
          <a:p>
            <a:r>
              <a:rPr lang="ru-RU" dirty="0" smtClean="0"/>
              <a:t>Организации, занимающиеся ДО: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sz="2700" dirty="0" smtClean="0"/>
              <a:t>Центр дистанционного обучения </a:t>
            </a:r>
            <a:r>
              <a:rPr lang="ru-RU" sz="2700" dirty="0" err="1" smtClean="0"/>
              <a:t>IT-STUDY.ru</a:t>
            </a:r>
            <a:r>
              <a:rPr lang="ru-RU" sz="2700" dirty="0" smtClean="0"/>
              <a:t> </a:t>
            </a:r>
          </a:p>
          <a:p>
            <a:pPr lvl="0"/>
            <a:r>
              <a:rPr lang="en-US" sz="2700" dirty="0" smtClean="0">
                <a:hlinkClick r:id="rId3"/>
              </a:rPr>
              <a:t>www.</a:t>
            </a:r>
            <a:r>
              <a:rPr lang="ru-RU" sz="2700" dirty="0" err="1" smtClean="0">
                <a:hlinkClick r:id="rId3"/>
              </a:rPr>
              <a:t>it-study.ru</a:t>
            </a:r>
            <a:endParaRPr lang="ru-RU" sz="2700" dirty="0" smtClean="0"/>
          </a:p>
          <a:p>
            <a:pPr lvl="0"/>
            <a:r>
              <a:rPr lang="ru-RU" sz="2700" dirty="0" smtClean="0"/>
              <a:t>Центр дистанционного обучения Академии Народного Хозяйства </a:t>
            </a:r>
            <a:r>
              <a:rPr lang="en-US" sz="2700" dirty="0" smtClean="0">
                <a:hlinkClick r:id="rId4"/>
              </a:rPr>
              <a:t> www.cdo.ru</a:t>
            </a:r>
            <a:endParaRPr lang="en-US" sz="2700" dirty="0" smtClean="0"/>
          </a:p>
          <a:p>
            <a:pPr lvl="0"/>
            <a:r>
              <a:rPr lang="ru-RU" sz="2700" dirty="0" smtClean="0"/>
              <a:t>Русский институт управления </a:t>
            </a:r>
            <a:r>
              <a:rPr lang="ru-RU" sz="2700" dirty="0" err="1" smtClean="0">
                <a:hlinkClick r:id="rId5"/>
              </a:rPr>
              <a:t>www.tantal-rim.com</a:t>
            </a:r>
            <a:endParaRPr lang="ru-RU" sz="2700" dirty="0" smtClean="0"/>
          </a:p>
          <a:p>
            <a:pPr lvl="0"/>
            <a:r>
              <a:rPr lang="ru-RU" sz="2700" dirty="0" smtClean="0"/>
              <a:t>Институт дистанционного образования МЭСИ </a:t>
            </a:r>
            <a:r>
              <a:rPr lang="en-US" sz="2700" dirty="0" smtClean="0">
                <a:hlinkClick r:id="rId6"/>
              </a:rPr>
              <a:t>www.ido.ru</a:t>
            </a:r>
            <a:endParaRPr lang="en-US" sz="2700" dirty="0" smtClean="0"/>
          </a:p>
          <a:p>
            <a:pPr lvl="0"/>
            <a:r>
              <a:rPr lang="ru-RU" sz="2700" dirty="0" smtClean="0"/>
              <a:t>Дистанционное обучение «ЛИНК» </a:t>
            </a:r>
            <a:r>
              <a:rPr lang="ru-RU" sz="2700" dirty="0" err="1" smtClean="0">
                <a:hlinkClick r:id="rId7"/>
              </a:rPr>
              <a:t>www.link.msk.ru</a:t>
            </a:r>
            <a:endParaRPr lang="ru-RU" sz="2700" dirty="0" smtClean="0"/>
          </a:p>
          <a:p>
            <a:pPr lvl="0"/>
            <a:r>
              <a:rPr lang="ru-RU" sz="2700" dirty="0" smtClean="0"/>
              <a:t>Система дистанционного </a:t>
            </a:r>
            <a:r>
              <a:rPr lang="ru-RU" sz="2700" dirty="0" err="1" smtClean="0"/>
              <a:t>бизнес-образования</a:t>
            </a:r>
            <a:r>
              <a:rPr lang="ru-RU" sz="2700" dirty="0" smtClean="0"/>
              <a:t> </a:t>
            </a:r>
            <a:r>
              <a:rPr lang="ru-RU" sz="2700" dirty="0" err="1" smtClean="0">
                <a:hlinkClick r:id="rId8"/>
              </a:rPr>
              <a:t>www.businesslearning.ru</a:t>
            </a:r>
            <a:endParaRPr lang="ru-RU" sz="2700" dirty="0" smtClean="0"/>
          </a:p>
          <a:p>
            <a:endParaRPr lang="ru-RU" sz="27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Ресурсы ДО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>
                <a:hlinkClick r:id="rId2"/>
              </a:rPr>
              <a:t>Сообщество </a:t>
            </a:r>
            <a:r>
              <a:rPr lang="ru-RU" sz="2400" dirty="0" err="1" smtClean="0">
                <a:hlinkClick r:id="rId2"/>
              </a:rPr>
              <a:t>e-Learning</a:t>
            </a:r>
            <a:r>
              <a:rPr lang="ru-RU" sz="2400" dirty="0" smtClean="0">
                <a:hlinkClick r:id="rId2"/>
              </a:rPr>
              <a:t> специалистов </a:t>
            </a:r>
            <a:r>
              <a:rPr lang="ru-RU" sz="2400" dirty="0" err="1" smtClean="0">
                <a:hlinkClick r:id="rId2"/>
              </a:rPr>
              <a:t>eLearning</a:t>
            </a:r>
            <a:r>
              <a:rPr lang="ru-RU" sz="2400" dirty="0" smtClean="0">
                <a:hlinkClick r:id="rId2"/>
              </a:rPr>
              <a:t> PRO</a:t>
            </a:r>
            <a:endParaRPr lang="ru-RU" sz="2400" dirty="0" smtClean="0"/>
          </a:p>
          <a:p>
            <a:pPr>
              <a:defRPr/>
            </a:pPr>
            <a:r>
              <a:rPr lang="ru-RU" sz="2400" dirty="0" smtClean="0">
                <a:hlinkClick r:id="rId3"/>
              </a:rPr>
              <a:t>Европейская ассоциация университетов дистанционного обучения</a:t>
            </a:r>
            <a:endParaRPr lang="ru-RU" sz="2400" dirty="0" smtClean="0"/>
          </a:p>
          <a:p>
            <a:pPr>
              <a:defRPr/>
            </a:pPr>
            <a:r>
              <a:rPr lang="ru-RU" sz="2400" dirty="0" smtClean="0">
                <a:hlinkClick r:id="rId4"/>
              </a:rPr>
              <a:t>Европейская сеть дистанционного обучения</a:t>
            </a:r>
            <a:endParaRPr lang="ru-RU" sz="2400" dirty="0" smtClean="0"/>
          </a:p>
          <a:p>
            <a:pPr>
              <a:defRPr/>
            </a:pPr>
            <a:r>
              <a:rPr lang="ru-RU" sz="2400" dirty="0" smtClean="0">
                <a:hlinkClick r:id="rId5"/>
              </a:rPr>
              <a:t>Международный совет по дистанционному обучению</a:t>
            </a:r>
            <a:endParaRPr lang="ru-RU" sz="2400" dirty="0" smtClean="0"/>
          </a:p>
          <a:p>
            <a:pPr>
              <a:defRPr/>
            </a:pPr>
            <a:r>
              <a:rPr lang="ru-RU" sz="2400" dirty="0" smtClean="0">
                <a:hlinkClick r:id="rId6"/>
              </a:rPr>
              <a:t>Статьи про </a:t>
            </a:r>
            <a:r>
              <a:rPr lang="ru-RU" sz="2400" b="1" dirty="0" smtClean="0">
                <a:hlinkClick r:id="rId6"/>
              </a:rPr>
              <a:t>дистанционное обучение</a:t>
            </a:r>
            <a:endParaRPr lang="ru-RU" sz="2400" dirty="0" smtClean="0"/>
          </a:p>
          <a:p>
            <a:pPr>
              <a:defRPr/>
            </a:pPr>
            <a:r>
              <a:rPr lang="ru-RU" sz="2400" dirty="0" smtClean="0">
                <a:hlinkClick r:id="rId7"/>
              </a:rPr>
              <a:t>Библиотека, посвященная технологиям дистанционного обучения</a:t>
            </a:r>
            <a:endParaRPr lang="ru-RU" sz="2400" dirty="0" smtClean="0"/>
          </a:p>
          <a:p>
            <a:pPr>
              <a:defRPr/>
            </a:pPr>
            <a:r>
              <a:rPr lang="ru-RU" sz="2400" dirty="0" smtClean="0">
                <a:hlinkClick r:id="rId8"/>
              </a:rPr>
              <a:t>Библиотека дистанционного обучения</a:t>
            </a:r>
            <a:endParaRPr lang="ru-RU" sz="2400" dirty="0" smtClean="0"/>
          </a:p>
          <a:p>
            <a:pPr>
              <a:defRPr/>
            </a:pPr>
            <a:r>
              <a:rPr lang="ru-RU" sz="2400" dirty="0" smtClean="0">
                <a:hlinkClick r:id="rId9"/>
              </a:rPr>
              <a:t>Библиотека профессиональных компетенций в сфере дистанционного обучения</a:t>
            </a:r>
            <a:endParaRPr lang="ru-RU" sz="2400" dirty="0" smtClean="0"/>
          </a:p>
          <a:p>
            <a:pPr eaLnBrk="1" hangingPunct="1">
              <a:buFont typeface="Wingdings" pitchFamily="2" charset="2"/>
              <a:buBlip>
                <a:blip r:embed="rId10"/>
              </a:buBlip>
              <a:defRPr/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88" y="1988334"/>
            <a:ext cx="80724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 Юнеско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 прогнозам ЮНЕСКО в XXI веке учащиеся средней школы будут проводить в школе лишь 30 – 40 % времени, 40% будет отведено на дистанционное обучение и остальное время на самообразование.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Цели, задачи, функции, необходимые условия  ДО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Терминология ДО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 термине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Термин "дистанционное обучение" (</a:t>
            </a:r>
            <a:r>
              <a:rPr lang="ru-RU" dirty="0" err="1" smtClean="0"/>
              <a:t>distance</a:t>
            </a:r>
            <a:r>
              <a:rPr lang="ru-RU" dirty="0" smtClean="0"/>
              <a:t> </a:t>
            </a:r>
            <a:r>
              <a:rPr lang="ru-RU" dirty="0" err="1" smtClean="0"/>
              <a:t>education</a:t>
            </a:r>
            <a:r>
              <a:rPr lang="ru-RU" dirty="0" smtClean="0"/>
              <a:t>) еще до конца не устоялся. Встречаются такие варианты как "</a:t>
            </a:r>
            <a:r>
              <a:rPr lang="ru-RU" dirty="0" err="1" smtClean="0"/>
              <a:t>дистантное</a:t>
            </a:r>
            <a:r>
              <a:rPr lang="ru-RU" dirty="0" smtClean="0"/>
              <a:t> образование", "</a:t>
            </a:r>
            <a:r>
              <a:rPr lang="ru-RU" dirty="0" err="1" smtClean="0"/>
              <a:t>дистантное</a:t>
            </a:r>
            <a:r>
              <a:rPr lang="ru-RU" dirty="0" smtClean="0"/>
              <a:t> обучение". Некоторые зарубежные исследователи определяют его как </a:t>
            </a:r>
            <a:r>
              <a:rPr lang="ru-RU" dirty="0" err="1" smtClean="0"/>
              <a:t>телеобучение</a:t>
            </a:r>
            <a:r>
              <a:rPr lang="ru-RU" dirty="0" smtClean="0"/>
              <a:t>. Но все же наиболее часто употребляется термин "дистанционное обучение".</a:t>
            </a:r>
          </a:p>
        </p:txBody>
      </p:sp>
      <p:pic>
        <p:nvPicPr>
          <p:cNvPr id="3076" name="Picture 4" descr="j016310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- Определение 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 дистанционным обучением понимают разновидность заочного обучения, предусматривающую активный обмен информацией между всеми участниками обучения и использующую в максимальной степени современные средства новых информационных технологий, включая компьютерные телекоммуникации.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- Определение 2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Дистанционное обучение - одна из форм обучения, основанная на совокупности методов обучения и администрирования образовательных процедур, обеспечивающих проведение учебного процесса на расстоянии посредством использования современных информационных   и телекоммуникационных систем и дидактических средств.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3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600" dirty="0" smtClean="0"/>
              <a:t>Под дистанционным обучением (</a:t>
            </a:r>
            <a:r>
              <a:rPr lang="ru-RU" sz="2600" dirty="0" err="1" smtClean="0"/>
              <a:t>дистантным</a:t>
            </a:r>
            <a:r>
              <a:rPr lang="ru-RU" sz="2600" dirty="0" smtClean="0"/>
              <a:t> </a:t>
            </a:r>
            <a:r>
              <a:rPr lang="ru-RU" sz="2600" dirty="0" err="1" smtClean="0"/>
              <a:t>обучением</a:t>
            </a:r>
            <a:r>
              <a:rPr lang="ru-RU" sz="2600" dirty="0" smtClean="0"/>
              <a:t>, распределенным обучением) мы понимаем процесс передачи знаний, формирования умений и навыков при интерактивном взаимодействии как между обучающим и обучающимся, так и между ними и интерактивным источником информационного ресурса, отражающий все присущие учебному процессу компоненты (цели, содержание, методы, организационные формы, средства обучения), осуществляемый в условиях реализации средств ИКТ </a:t>
            </a:r>
          </a:p>
          <a:p>
            <a:r>
              <a:rPr lang="ru-RU" sz="2600" dirty="0" smtClean="0"/>
              <a:t>(Толковый словарь понятийного  аппарата информатизации  образования, Роберт И.В.).</a:t>
            </a:r>
          </a:p>
          <a:p>
            <a:endParaRPr lang="ru-RU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ДО - Определение 4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Дистанционное образование</a:t>
            </a:r>
            <a:r>
              <a:rPr lang="ru-RU" sz="2800" smtClean="0"/>
              <a:t> это комплекс образовательных услуг, предоставляемый широким слоям населения в стране и за рубежом с помощью специализированной образовательной среды, основанной на использовании новейших информационных технологий, обеспечивающих обмен учебной информацией на расстоянии (спутниковое телевидение, компьютерная связь и т.д.).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Дистанционное обучение</a:t>
            </a:r>
            <a:r>
              <a:rPr lang="ru-RU" sz="2800" smtClean="0"/>
              <a:t> - процесс получения знаний, умений и навыков в системе дистанционного образования. </a:t>
            </a:r>
          </a:p>
          <a:p>
            <a:pPr lvl="1" algn="r" eaLnBrk="1" hangingPunct="1">
              <a:lnSpc>
                <a:spcPct val="80000"/>
              </a:lnSpc>
              <a:buFontTx/>
              <a:buNone/>
              <a:defRPr/>
            </a:pPr>
            <a:endParaRPr lang="ru-RU" sz="2400" smtClean="0"/>
          </a:p>
          <a:p>
            <a:pPr lvl="1" algn="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/>
              <a:t>«Концепции создания и развития единой системы дистанционного образования в России»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развития системы ДО в мире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/>
              <a:t>Дать возможность каждому обучающемуся, живущему в любом месте, пройти курс обучения любого колледжа или университета.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Главные задачи ДО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Индивидуализация обучения;</a:t>
            </a:r>
          </a:p>
          <a:p>
            <a:endParaRPr lang="ru-RU" smtClean="0"/>
          </a:p>
          <a:p>
            <a:r>
              <a:rPr lang="ru-RU" smtClean="0"/>
              <a:t>Повышение эффективности (качества) обучения;</a:t>
            </a:r>
          </a:p>
          <a:p>
            <a:endParaRPr lang="ru-RU" smtClean="0"/>
          </a:p>
          <a:p>
            <a:r>
              <a:rPr lang="ru-RU" smtClean="0"/>
              <a:t>Предоставление образовательных услуг людям, для которых традиционные формы обучения являются недоступными.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416050" y="6175375"/>
            <a:ext cx="68516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 и эволюция </a:t>
            </a:r>
            <a:r>
              <a:rPr lang="ru-RU" dirty="0" smtClean="0"/>
              <a:t>образования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Функции ДО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smtClean="0"/>
              <a:t>Поддержка учебных курсов; </a:t>
            </a:r>
          </a:p>
          <a:p>
            <a:r>
              <a:rPr lang="ru-RU" smtClean="0"/>
              <a:t>Доставка учебного материала обучающимся;</a:t>
            </a:r>
          </a:p>
          <a:p>
            <a:r>
              <a:rPr lang="ru-RU" smtClean="0"/>
              <a:t>Консультации;</a:t>
            </a:r>
          </a:p>
          <a:p>
            <a:r>
              <a:rPr lang="ru-RU" smtClean="0"/>
              <a:t>Организации обратной связи с обучающимися;</a:t>
            </a:r>
          </a:p>
          <a:p>
            <a:r>
              <a:rPr lang="ru-RU" smtClean="0"/>
              <a:t>Контроль знаний обучающихся.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416050" y="6175375"/>
            <a:ext cx="68516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Необходимые условия </a:t>
            </a:r>
            <a:r>
              <a:rPr lang="ru-RU" dirty="0" smtClean="0"/>
              <a:t>ДО Наличие в </a:t>
            </a:r>
            <a:r>
              <a:rPr lang="ru-RU" dirty="0" smtClean="0"/>
              <a:t>организации:</a:t>
            </a:r>
            <a:endParaRPr lang="ru-RU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Образовательного </a:t>
            </a:r>
            <a:r>
              <a:rPr lang="ru-RU" dirty="0" smtClean="0"/>
              <a:t>Интернет портала со страницами, содержащими учебно-методическую и учебно-административную информацию для обучающихся;</a:t>
            </a:r>
          </a:p>
          <a:p>
            <a:r>
              <a:rPr lang="ru-RU" dirty="0" smtClean="0"/>
              <a:t>Оборудования </a:t>
            </a:r>
            <a:r>
              <a:rPr lang="ru-RU" dirty="0" smtClean="0"/>
              <a:t>имеющего выход в телекоммуникационную сеть (Интернет, спутниковое телевидение);</a:t>
            </a:r>
          </a:p>
          <a:p>
            <a:r>
              <a:rPr lang="ru-RU" dirty="0" smtClean="0"/>
              <a:t>Различных </a:t>
            </a:r>
            <a:r>
              <a:rPr lang="ru-RU" dirty="0" smtClean="0"/>
              <a:t>терминалов: </a:t>
            </a:r>
            <a:r>
              <a:rPr lang="ru-RU" dirty="0" err="1" smtClean="0"/>
              <a:t>мультимедийные</a:t>
            </a:r>
            <a:r>
              <a:rPr lang="ru-RU" dirty="0" smtClean="0"/>
              <a:t> классы, электронные читальные залы;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Необходимые условия ДО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500" dirty="0" smtClean="0"/>
              <a:t>Учебного </a:t>
            </a:r>
            <a:r>
              <a:rPr lang="ru-RU" sz="2500" dirty="0" err="1" smtClean="0"/>
              <a:t>контента</a:t>
            </a:r>
            <a:r>
              <a:rPr lang="ru-RU" sz="2500" dirty="0" smtClean="0"/>
              <a:t> (собственного и</a:t>
            </a:r>
            <a:r>
              <a:rPr lang="en-US" sz="2500" dirty="0" smtClean="0"/>
              <a:t>/</a:t>
            </a:r>
            <a:r>
              <a:rPr lang="ru-RU" sz="2500" dirty="0" smtClean="0"/>
              <a:t>или приобретенного) на </a:t>
            </a:r>
            <a:r>
              <a:rPr lang="en-US" sz="2500" dirty="0" smtClean="0"/>
              <a:t>CD, DVD </a:t>
            </a:r>
            <a:r>
              <a:rPr lang="ru-RU" sz="2500" dirty="0" smtClean="0"/>
              <a:t>дисках;</a:t>
            </a:r>
          </a:p>
          <a:p>
            <a:r>
              <a:rPr lang="ru-RU" sz="2500" dirty="0" smtClean="0"/>
              <a:t>Сетевого </a:t>
            </a:r>
            <a:r>
              <a:rPr lang="ru-RU" sz="2500" dirty="0" smtClean="0"/>
              <a:t>учебного мультимедиа </a:t>
            </a:r>
            <a:r>
              <a:rPr lang="ru-RU" sz="2500" dirty="0" err="1" smtClean="0"/>
              <a:t>контента</a:t>
            </a:r>
            <a:r>
              <a:rPr lang="ru-RU" sz="2500" dirty="0" smtClean="0"/>
              <a:t> (собственного и</a:t>
            </a:r>
            <a:r>
              <a:rPr lang="en-US" sz="2500" dirty="0" smtClean="0"/>
              <a:t>/</a:t>
            </a:r>
            <a:r>
              <a:rPr lang="ru-RU" sz="2500" dirty="0" smtClean="0"/>
              <a:t>или приобретенного);</a:t>
            </a:r>
          </a:p>
          <a:p>
            <a:r>
              <a:rPr lang="ru-RU" sz="2500" dirty="0" smtClean="0"/>
              <a:t>Преподавательского</a:t>
            </a:r>
            <a:r>
              <a:rPr lang="ru-RU" sz="2500" dirty="0" smtClean="0"/>
              <a:t>, учебно-вспомогательного и технического персонала, прошедшего соответствующую подготовку;</a:t>
            </a:r>
          </a:p>
          <a:p>
            <a:r>
              <a:rPr lang="ru-RU" sz="2500" dirty="0" smtClean="0"/>
              <a:t>Мультимедиа </a:t>
            </a:r>
            <a:r>
              <a:rPr lang="ru-RU" sz="2500" dirty="0" smtClean="0"/>
              <a:t>лабораторий для создания собственного </a:t>
            </a:r>
            <a:r>
              <a:rPr lang="ru-RU" sz="2500" dirty="0" err="1" smtClean="0"/>
              <a:t>контента</a:t>
            </a:r>
            <a:r>
              <a:rPr lang="ru-RU" sz="2500" dirty="0" smtClean="0"/>
              <a:t> (локального или сетевого);</a:t>
            </a:r>
          </a:p>
          <a:p>
            <a:r>
              <a:rPr lang="ru-RU" sz="2500" dirty="0" smtClean="0"/>
              <a:t>Сетевых </a:t>
            </a:r>
            <a:r>
              <a:rPr lang="ru-RU" sz="2500" dirty="0" smtClean="0"/>
              <a:t>тестирующих комплексов;</a:t>
            </a:r>
          </a:p>
          <a:p>
            <a:r>
              <a:rPr lang="ru-RU" sz="2500" dirty="0" smtClean="0"/>
              <a:t>Сетевых </a:t>
            </a:r>
            <a:r>
              <a:rPr lang="ru-RU" sz="2500" dirty="0" smtClean="0"/>
              <a:t>систем управления обучением;</a:t>
            </a:r>
          </a:p>
          <a:p>
            <a:r>
              <a:rPr lang="ru-RU" sz="2500" dirty="0" smtClean="0"/>
              <a:t>Системы </a:t>
            </a:r>
            <a:r>
              <a:rPr lang="ru-RU" sz="2500" dirty="0" smtClean="0"/>
              <a:t>управления учебным </a:t>
            </a:r>
            <a:r>
              <a:rPr lang="ru-RU" sz="2500" dirty="0" err="1" smtClean="0"/>
              <a:t>контентом</a:t>
            </a:r>
            <a:r>
              <a:rPr lang="ru-RU" sz="25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Плюсы и минусы ДО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ДО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Характерные черты дистанционного образования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964612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Гибкость</a:t>
            </a:r>
            <a:r>
              <a:rPr lang="ru-RU" sz="2800" smtClean="0"/>
              <a:t>: обучаемые системы дистанционного образования (СДО), в основном не посещают регулярных занятий в виде лекций и семинаров, а работают в удобное для себя время в удобном месте и в удобном темпе,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Модульность</a:t>
            </a:r>
            <a:r>
              <a:rPr lang="ru-RU" sz="2800" smtClean="0"/>
              <a:t>: в основу программ дистанционного обучения кладется модульный принцип.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Экономическая</a:t>
            </a:r>
            <a:r>
              <a:rPr lang="ru-RU" sz="2800" smtClean="0"/>
              <a:t> эффективность: средняя оценка мировых образовательных систем показывает, что дистанционное обучение обходится на 50% дешевле традиционных форм образования.</a:t>
            </a:r>
          </a:p>
          <a:p>
            <a:pPr lvl="1" algn="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/>
              <a:t>«Концепции создания и развития единой системы дистанционного образования в России»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964612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/>
              <a:t>Новая роль преподавателя</a:t>
            </a:r>
            <a:r>
              <a:rPr lang="ru-RU" sz="2400" smtClean="0"/>
              <a:t>: на него возлагаются такие функции, как координирование познавательного процесса, корректировка преподаваемого курса, консультирование, руководство учебными проектами и др.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/>
              <a:t>Специализированный контроль качества образования</a:t>
            </a:r>
            <a:r>
              <a:rPr lang="ru-RU" sz="2400" smtClean="0"/>
              <a:t>: в качестве форм контроля в дистанционном обучении используются дистанционно организованные экзамены, собеседования, практические, курсовые и проектные работы, экстернат, компьютерные интеллектуальные тестирующие системы. </a:t>
            </a:r>
            <a:endParaRPr lang="ru-RU" sz="24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/>
              <a:t>Использование специализированных технологий</a:t>
            </a:r>
            <a:r>
              <a:rPr lang="ru-RU" sz="2400" smtClean="0"/>
              <a:t> и средств обучения: технология дистанционного обучения - это совокупность методов, форм и средств взаимодействия с человеком в процессе самостоятельного, но контролируемого освоения им определенного массива знаний. </a:t>
            </a:r>
          </a:p>
          <a:p>
            <a:pPr lvl="1" algn="r" eaLnBrk="1" hangingPunct="1">
              <a:lnSpc>
                <a:spcPct val="80000"/>
              </a:lnSpc>
              <a:defRPr/>
            </a:pPr>
            <a:r>
              <a:rPr lang="ru-RU" sz="1800" smtClean="0"/>
              <a:t>«Концепции создания и развития единой системы дистанционного образования в России»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Характерные черты дистанционного образования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Плюсы дистанционного обучения:</a:t>
            </a:r>
            <a:endParaRPr lang="ru-RU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600" dirty="0" smtClean="0"/>
              <a:t>Обучение в индивидуальном темпе - скорость изучения устанавливается самим учащимся в зависимости от его личных обстоятельств и потребностей. </a:t>
            </a:r>
          </a:p>
          <a:p>
            <a:r>
              <a:rPr lang="ru-RU" sz="2600" dirty="0" smtClean="0"/>
              <a:t>Свобода и гибкость - учащийся может выбрать любой из многочисленных курсов обучения, а также самостоятельно планировать время, место и продолжительность занятий. </a:t>
            </a:r>
          </a:p>
          <a:p>
            <a:r>
              <a:rPr lang="ru-RU" sz="2600" dirty="0" smtClean="0"/>
              <a:t>Доступность - независимость от географического и временного положения обучающегося и образовательного учреждения позволяет не ограничивать себя в образовательных потребностях.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Плюсы дистанционного обучения:</a:t>
            </a:r>
            <a:endParaRPr lang="ru-RU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500" dirty="0" smtClean="0"/>
              <a:t>Мобильность - эффективная реализация обратной связи между преподавателем и обучаемым является одним из основных требований и оснований успешности процесса обучения. </a:t>
            </a:r>
          </a:p>
          <a:p>
            <a:r>
              <a:rPr lang="ru-RU" sz="2500" dirty="0" smtClean="0"/>
              <a:t>Технологичность - использование в образовательном процессе новейших достижений информационных и телекоммуникационных технологий. </a:t>
            </a:r>
          </a:p>
          <a:p>
            <a:r>
              <a:rPr lang="ru-RU" sz="2500" dirty="0" smtClean="0"/>
              <a:t>Социальное равноправие - равные возможности получения образования независимо от места проживания, состояния здоровья, элитарности и материальной обеспеченности обучаемого. </a:t>
            </a:r>
          </a:p>
          <a:p>
            <a:r>
              <a:rPr lang="ru-RU" sz="2500" dirty="0" smtClean="0"/>
              <a:t>Творчество - комфортные условия для творческого самовыражения обучаемого.</a:t>
            </a:r>
          </a:p>
          <a:p>
            <a:endParaRPr lang="ru-RU" sz="2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Плюсы дистанционного обучения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Индивидуальность систем дистанционного обучения. </a:t>
            </a:r>
          </a:p>
          <a:p>
            <a:r>
              <a:rPr lang="ru-RU" dirty="0" smtClean="0"/>
              <a:t>Внедрение ДО уменьшает нервозность обучаемых при сдаче зачета или экзамена. </a:t>
            </a:r>
          </a:p>
          <a:p>
            <a:r>
              <a:rPr lang="ru-RU" dirty="0" smtClean="0"/>
              <a:t>Использование современных Интернет технологий и ДО позволяет легко формировать различные виртуальные профессиональные сообщества (например сообщества учителей), общаться учителям между собой, обсуждать проблемы, решать общие задачи, обмениваться опытом, информацией и т.д.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Плюсы дистанционного обучения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Опыт показывает, что студент, обучающийся дистанционно становится более самостоятельным, мобильным и ответственным. </a:t>
            </a:r>
          </a:p>
          <a:p>
            <a:r>
              <a:rPr lang="ru-RU" dirty="0" smtClean="0"/>
              <a:t>Документирование процесса обучения – у обучающего может остаться сам курс обучения, электронная переписка с </a:t>
            </a:r>
            <a:r>
              <a:rPr lang="ru-RU" dirty="0" err="1" smtClean="0"/>
              <a:t>тьютором</a:t>
            </a:r>
            <a:r>
              <a:rPr lang="ru-RU" dirty="0" smtClean="0"/>
              <a:t> и он может обращаться к ним позже, по мере необходимости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ИТ на образование</a:t>
            </a: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eaLnBrk="1" hangingPunct="1">
              <a:buFont typeface="Verdana" pitchFamily="34" charset="0"/>
              <a:buNone/>
            </a:pPr>
            <a:r>
              <a:rPr lang="ru-RU" sz="2900" dirty="0" smtClean="0"/>
              <a:t>Новое чтение</a:t>
            </a:r>
          </a:p>
          <a:p>
            <a:pPr lvl="4" eaLnBrk="1" hangingPunct="1">
              <a:buFont typeface="Wingdings 2" pitchFamily="18" charset="2"/>
              <a:buNone/>
            </a:pPr>
            <a:r>
              <a:rPr lang="ru-RU" sz="2900" dirty="0" smtClean="0"/>
              <a:t>- умение находить, в том числе в интернете, понимать и продуктивно использовать информацию из разнообразных мультимедиа источников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sz="2900" dirty="0" smtClean="0"/>
              <a:t>Новое письмо</a:t>
            </a:r>
          </a:p>
          <a:p>
            <a:pPr lvl="4" eaLnBrk="1" hangingPunct="1">
              <a:buFont typeface="Wingdings 2" pitchFamily="18" charset="2"/>
              <a:buNone/>
            </a:pPr>
            <a:r>
              <a:rPr lang="ru-RU" sz="2900" dirty="0" smtClean="0"/>
              <a:t>- умение конструировать мультимедиа объекты, создавать структуры гипермедиа в интернете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Преимущества дистанционного обучения:</a:t>
            </a:r>
            <a:endParaRPr lang="ru-RU" dirty="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Структурированность материалов курса</a:t>
            </a:r>
          </a:p>
          <a:p>
            <a:r>
              <a:rPr lang="ru-RU" dirty="0" smtClean="0"/>
              <a:t>Повышение эффективности работы преподавателя </a:t>
            </a:r>
          </a:p>
          <a:p>
            <a:r>
              <a:rPr lang="ru-RU" dirty="0" smtClean="0"/>
              <a:t>Как правило дистанционное обучение дешевле обычного обучения.</a:t>
            </a:r>
          </a:p>
          <a:p>
            <a:r>
              <a:rPr lang="ru-RU" dirty="0" smtClean="0"/>
              <a:t>При использовании дистанционного обучения учебное заведение получает большее количество иностранных студентов</a:t>
            </a:r>
          </a:p>
          <a:p>
            <a:pPr lvl="1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Статистика ДО от </a:t>
            </a:r>
            <a:r>
              <a:rPr lang="en-US" smtClean="0"/>
              <a:t>Cedar Group</a:t>
            </a:r>
            <a:endParaRPr lang="ru-RU" dirty="0"/>
          </a:p>
        </p:txBody>
      </p:sp>
      <p:sp>
        <p:nvSpPr>
          <p:cNvPr id="15362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дешевле на 32 - 45 %</a:t>
            </a:r>
          </a:p>
          <a:p>
            <a:r>
              <a:rPr lang="ru-RU" dirty="0" smtClean="0"/>
              <a:t>время обучения меньше на 35 - 45 %</a:t>
            </a:r>
          </a:p>
          <a:p>
            <a:r>
              <a:rPr lang="ru-RU" dirty="0" smtClean="0"/>
              <a:t>скорость запоминания выше на 15 - 25 %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Минусы дистанционного обучения:</a:t>
            </a: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600" dirty="0" smtClean="0"/>
              <a:t>Отсутствие очного общения между обучающимися и преподавателем. То есть все моменты, связанные с индивидуальным подходом и воспитанием, исключаются. А когда рядом нет человека, который мог бы эмоционально окрасить знания, это значительный минус. </a:t>
            </a:r>
          </a:p>
          <a:p>
            <a:r>
              <a:rPr lang="ru-RU" sz="2600" dirty="0" smtClean="0"/>
              <a:t>Необходимость наличия целого ряда индивидуально-психологических условий. Для дистанционного обучения необходима жесткая самодисциплина, а его результат напрямую зависит от самостоятельности и сознательности учащегося. </a:t>
            </a:r>
          </a:p>
          <a:p>
            <a:endParaRPr lang="ru-RU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Минусы дистанционного обучения:</a:t>
            </a: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Необходимость постоянного доступа к источникам информации. Нужна хорошая техническая оснащенность, но не все желающие учиться имеют компьютер и выход в Интернет. </a:t>
            </a:r>
          </a:p>
          <a:p>
            <a:r>
              <a:rPr lang="ru-RU" dirty="0" smtClean="0"/>
              <a:t>Как правило, обучающиеся ощущают недостаток практических занятий. </a:t>
            </a:r>
          </a:p>
          <a:p>
            <a:r>
              <a:rPr lang="ru-RU" dirty="0" smtClean="0"/>
              <a:t>Отсутствует постоянный контроль над обучающимися, который для российского человека является мощным побудительным стимулом.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Минусы дистанционного обучения:</a:t>
            </a: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Обучающие программы и курсы могут быть недостаточно хорошо разработаны из-за того, что квалифицированных специалистов, способных создавать подобные учебные пособия, на сегодняшний день не так много. </a:t>
            </a:r>
          </a:p>
          <a:p>
            <a:r>
              <a:rPr lang="ru-RU" dirty="0" smtClean="0"/>
              <a:t>В дистанционном образовании основа обучения только письменная. Для некоторых отсутствие возможности изложить свои знания также и в словесной форме может превратиться в камень преткновения.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Недостатки  дистанционного обучения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Для </a:t>
            </a:r>
            <a:r>
              <a:rPr lang="ru-RU" dirty="0" smtClean="0"/>
              <a:t>дистанционного обучения необходима жесткая самодисциплина, а его результат напрямую зависит от самостоятельности и сознательности учащегося. </a:t>
            </a:r>
            <a:endParaRPr lang="ru-RU" dirty="0" smtClean="0"/>
          </a:p>
          <a:p>
            <a:r>
              <a:rPr lang="ru-RU" dirty="0" smtClean="0"/>
              <a:t>Высокая стоимость построения системы дистанционного обучения, на начальном этапе создания системы, велики расходы на создание системы дистанционного обучения, самих курсов дистанционного обучения и покупку технического обеспечения.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ДО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Дистанционные образовательные технологии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altLang="zh-CN" dirty="0" smtClean="0"/>
              <a:t>Под ДОТ понимаются образовательные технологии, реализуемые в основном с применением информационных и телекоммуникационных технологий при опосредованном (на расстоянии) или не полностью опосредованном взаимодействии обучающегося и педагогического работника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Цель использования ДОТ:</a:t>
            </a:r>
            <a:endParaRPr lang="ru-RU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altLang="zh-CN" dirty="0" smtClean="0"/>
              <a:t>Предоставить обучающимся возможность освоения образовательных программ непосредственно по месту жительства обучающегося или его временного пребывания (нахождения).</a:t>
            </a:r>
          </a:p>
          <a:p>
            <a:endParaRPr lang="ru-RU" altLang="zh-CN" dirty="0" smtClean="0"/>
          </a:p>
          <a:p>
            <a:r>
              <a:rPr lang="ru-RU" altLang="zh-CN" dirty="0" smtClean="0"/>
              <a:t>«Порядок </a:t>
            </a:r>
            <a:r>
              <a:rPr lang="ru-RU" dirty="0" smtClean="0"/>
              <a:t>использования дистанционных образовательных технологий»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Технологии ДО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Дистанционное обучение на основе ТВ-технологии;</a:t>
            </a:r>
          </a:p>
          <a:p>
            <a:endParaRPr lang="ru-RU" smtClean="0"/>
          </a:p>
          <a:p>
            <a:r>
              <a:rPr lang="ru-RU" smtClean="0"/>
              <a:t>Сетевая технология (автономные сетевые курсы или виртуальные кафедры, университеты с использованием Интернет;</a:t>
            </a:r>
          </a:p>
          <a:p>
            <a:endParaRPr lang="ru-RU" smtClean="0"/>
          </a:p>
          <a:p>
            <a:r>
              <a:rPr lang="ru-RU" smtClean="0"/>
              <a:t>Дистанционное обучение на основе кейс-технологий </a:t>
            </a:r>
          </a:p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latin typeface="Times New Roman" pitchFamily="18" charset="0"/>
              </a:rPr>
              <a:t>ТЕМПЫ РАСПРОСТРАНЕНИЯ ИНТЕРНЕТ В МИРЕ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</a:rPr>
              <a:t>Чтобы привлечь к себе </a:t>
            </a:r>
            <a:r>
              <a:rPr lang="ru-RU" sz="2800" b="1" dirty="0" smtClean="0">
                <a:latin typeface="Times New Roman" pitchFamily="18" charset="0"/>
              </a:rPr>
              <a:t>50 млн.</a:t>
            </a:r>
            <a:r>
              <a:rPr lang="ru-RU" sz="2800" dirty="0" smtClean="0">
                <a:latin typeface="Times New Roman" pitchFamily="18" charset="0"/>
              </a:rPr>
              <a:t> пользователей потребовалось:</a:t>
            </a:r>
          </a:p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</a:rPr>
              <a:t>Радио – </a:t>
            </a:r>
            <a:r>
              <a:rPr lang="ru-RU" sz="2800" b="1" dirty="0" smtClean="0">
                <a:latin typeface="Times New Roman" pitchFamily="18" charset="0"/>
              </a:rPr>
              <a:t>38 лет</a:t>
            </a:r>
          </a:p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</a:rPr>
              <a:t>Телевидению – </a:t>
            </a:r>
            <a:r>
              <a:rPr lang="ru-RU" sz="2800" b="1" dirty="0" smtClean="0">
                <a:latin typeface="Times New Roman" pitchFamily="18" charset="0"/>
              </a:rPr>
              <a:t>13 лет</a:t>
            </a:r>
          </a:p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</a:rPr>
              <a:t> Интернет – </a:t>
            </a:r>
            <a:r>
              <a:rPr lang="ru-RU" sz="2800" b="1" dirty="0" smtClean="0">
                <a:latin typeface="Times New Roman" pitchFamily="18" charset="0"/>
              </a:rPr>
              <a:t>4 года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В 1994 году насчитывалось </a:t>
            </a:r>
            <a:r>
              <a:rPr lang="ru-RU" sz="2800" b="1" dirty="0" smtClean="0">
                <a:latin typeface="Times New Roman" pitchFamily="18" charset="0"/>
              </a:rPr>
              <a:t>4 млн.</a:t>
            </a:r>
            <a:r>
              <a:rPr lang="ru-RU" sz="2800" dirty="0" smtClean="0">
                <a:latin typeface="Times New Roman" pitchFamily="18" charset="0"/>
              </a:rPr>
              <a:t>пользователей.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В 1998 году – </a:t>
            </a:r>
            <a:r>
              <a:rPr lang="ru-RU" sz="2800" b="1" dirty="0" smtClean="0">
                <a:latin typeface="Times New Roman" pitchFamily="18" charset="0"/>
              </a:rPr>
              <a:t>148 млн.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В 2002 году – </a:t>
            </a:r>
            <a:r>
              <a:rPr lang="ru-RU" sz="2800" b="1" dirty="0" smtClean="0">
                <a:latin typeface="Times New Roman" pitchFamily="18" charset="0"/>
              </a:rPr>
              <a:t>свыше 350 млн.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ТВ-технология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Технология, основанная на использовании систем телевидения, глобальных и локальных сетей для доставки обучающемуся учебно-методических материалов, обеспечения взаимодействия с преподавателями и между собой и доступа обучающихся к информационным образовательным ресурсам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416050" y="6175375"/>
            <a:ext cx="68516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Сетевая технология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Технология, включающая обеспечение учебно-методическими материалами, формы интерактивного взаимодействия обучающихся с преподавателем и друг с другом, а также администрирование учебного процесса на основе использования сети Интернет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416050" y="6175375"/>
            <a:ext cx="68516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Кейсовая технология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Технология, основанная на комплектовании наборов (кейсов) учебно-методических материалов на бумажных, электронных и прочих носителях и рассылке их обучающимся для самостоятельного обучения.</a:t>
            </a:r>
          </a:p>
          <a:p>
            <a:pPr lvl="1"/>
            <a:r>
              <a:rPr lang="ru-RU" dirty="0" smtClean="0"/>
              <a:t> Набор учебных материалов на разнородных носителях (печатные, аудио-, видео-, электронные материалы), выдаваемые студенту для самостоятельной работы.</a:t>
            </a:r>
          </a:p>
          <a:p>
            <a:pPr lvl="1"/>
            <a:r>
              <a:rPr lang="ru-RU" dirty="0" smtClean="0"/>
              <a:t> Описание конкретной практической ситуации, предлагаемой студенту для самостоятельного анализа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Категории обучаемых в ДО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Категории обучаемых: взрослые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 Взрослые люди, обремененные семьями, детьми, работами, считают, что дистанционное обучение - единственно возможный способ приобрести новые знания и навыки, так необходимые на стремительно эволюционирующем рынке труда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Категории обучаемых: инвалиды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  Люди, страдающие физическими недугами, которые не позволяют им посещать занятия в «реальных» классах, пенсионеры и инвалиды больше не отлучены от образования. Современные технологии дистанционного обучения позволяют им изучать любой предмет, не покидая собственной комнаты (и не вставая с инвалидного кресла).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Категории обучаемых: проживающие в отдалении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 Наконец, люди, живущие в отдаленных уголках страны, региона, в маленьких городах и аулах, больше не обязательно тратить деньги и силы для поездок на большие расстояния - компьютер и выход в Интернет решат эту проблему в считанные минуты.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/>
              <a:t>Развитие ДО ориентируется на такие социальные группы, как:</a:t>
            </a:r>
          </a:p>
        </p:txBody>
      </p:sp>
      <p:sp>
        <p:nvSpPr>
          <p:cNvPr id="259078" name="Text Box 6"/>
          <p:cNvSpPr txBox="1">
            <a:spLocks noChangeArrowheads="1"/>
          </p:cNvSpPr>
          <p:nvPr/>
        </p:nvSpPr>
        <p:spPr bwMode="auto">
          <a:xfrm>
            <a:off x="179388" y="4149725"/>
            <a:ext cx="4537075" cy="350838"/>
          </a:xfrm>
          <a:prstGeom prst="rect">
            <a:avLst/>
          </a:prstGeom>
          <a:solidFill>
            <a:srgbClr val="CC99FF">
              <a:alpha val="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endParaRPr lang="ru-RU" sz="17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9089" name="AutoShape 17"/>
          <p:cNvSpPr>
            <a:spLocks noChangeArrowheads="1"/>
          </p:cNvSpPr>
          <p:nvPr/>
        </p:nvSpPr>
        <p:spPr bwMode="auto">
          <a:xfrm>
            <a:off x="395288" y="1412875"/>
            <a:ext cx="3960812" cy="4598988"/>
          </a:xfrm>
          <a:prstGeom prst="bracketPair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9092" name="AutoShape 20"/>
          <p:cNvSpPr>
            <a:spLocks noChangeArrowheads="1"/>
          </p:cNvSpPr>
          <p:nvPr/>
        </p:nvSpPr>
        <p:spPr bwMode="auto">
          <a:xfrm>
            <a:off x="755650" y="1700213"/>
            <a:ext cx="3240088" cy="1698625"/>
          </a:xfrm>
          <a:prstGeom prst="cube">
            <a:avLst>
              <a:gd name="adj" fmla="val 9676"/>
            </a:avLst>
          </a:prstGeom>
          <a:solidFill>
            <a:srgbClr val="00FFFF">
              <a:alpha val="25999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9093" name="AutoShape 21"/>
          <p:cNvSpPr>
            <a:spLocks noChangeArrowheads="1"/>
          </p:cNvSpPr>
          <p:nvPr/>
        </p:nvSpPr>
        <p:spPr bwMode="auto">
          <a:xfrm>
            <a:off x="755650" y="3716338"/>
            <a:ext cx="3240088" cy="1698625"/>
          </a:xfrm>
          <a:prstGeom prst="cube">
            <a:avLst>
              <a:gd name="adj" fmla="val 9676"/>
            </a:avLst>
          </a:prstGeom>
          <a:solidFill>
            <a:srgbClr val="00FFFF">
              <a:alpha val="25999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9094" name="Text Box 22"/>
          <p:cNvSpPr txBox="1">
            <a:spLocks noChangeArrowheads="1"/>
          </p:cNvSpPr>
          <p:nvPr/>
        </p:nvSpPr>
        <p:spPr bwMode="auto">
          <a:xfrm>
            <a:off x="755650" y="1844675"/>
            <a:ext cx="3024188" cy="366713"/>
          </a:xfrm>
          <a:prstGeom prst="rect">
            <a:avLst/>
          </a:prstGeom>
          <a:solidFill>
            <a:srgbClr val="CC99FF">
              <a:alpha val="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59095" name="Text Box 23"/>
          <p:cNvSpPr txBox="1">
            <a:spLocks noChangeArrowheads="1"/>
          </p:cNvSpPr>
          <p:nvPr/>
        </p:nvSpPr>
        <p:spPr bwMode="auto">
          <a:xfrm>
            <a:off x="755650" y="1844675"/>
            <a:ext cx="3095625" cy="1558925"/>
          </a:xfrm>
          <a:prstGeom prst="rect">
            <a:avLst/>
          </a:prstGeom>
          <a:solidFill>
            <a:srgbClr val="00FFFF">
              <a:alpha val="3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/>
              <a:t>Молодежь, не имеющая возможности получить высококачественные образовательные услуги в традиционной системе образования.</a:t>
            </a:r>
          </a:p>
        </p:txBody>
      </p:sp>
      <p:sp>
        <p:nvSpPr>
          <p:cNvPr id="259098" name="Text Box 26"/>
          <p:cNvSpPr txBox="1">
            <a:spLocks noChangeArrowheads="1"/>
          </p:cNvSpPr>
          <p:nvPr/>
        </p:nvSpPr>
        <p:spPr bwMode="auto">
          <a:xfrm>
            <a:off x="4606925" y="4149725"/>
            <a:ext cx="4537075" cy="3508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endParaRPr lang="ru-RU" sz="17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9099" name="AutoShape 27"/>
          <p:cNvSpPr>
            <a:spLocks noChangeArrowheads="1"/>
          </p:cNvSpPr>
          <p:nvPr/>
        </p:nvSpPr>
        <p:spPr bwMode="auto">
          <a:xfrm>
            <a:off x="4822825" y="1412875"/>
            <a:ext cx="3960813" cy="4679950"/>
          </a:xfrm>
          <a:prstGeom prst="bracketPair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9100" name="AutoShape 28"/>
          <p:cNvSpPr>
            <a:spLocks noChangeArrowheads="1"/>
          </p:cNvSpPr>
          <p:nvPr/>
        </p:nvSpPr>
        <p:spPr bwMode="auto">
          <a:xfrm>
            <a:off x="5183188" y="1700213"/>
            <a:ext cx="3240087" cy="1728787"/>
          </a:xfrm>
          <a:prstGeom prst="cube">
            <a:avLst>
              <a:gd name="adj" fmla="val 9676"/>
            </a:avLst>
          </a:prstGeom>
          <a:solidFill>
            <a:srgbClr val="00FFFF">
              <a:alpha val="25999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9101" name="AutoShape 29"/>
          <p:cNvSpPr>
            <a:spLocks noChangeArrowheads="1"/>
          </p:cNvSpPr>
          <p:nvPr/>
        </p:nvSpPr>
        <p:spPr bwMode="auto">
          <a:xfrm>
            <a:off x="5183188" y="3716338"/>
            <a:ext cx="3240087" cy="1728787"/>
          </a:xfrm>
          <a:prstGeom prst="cube">
            <a:avLst>
              <a:gd name="adj" fmla="val 9676"/>
            </a:avLst>
          </a:prstGeom>
          <a:solidFill>
            <a:srgbClr val="00FFFF">
              <a:alpha val="25999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9102" name="Text Box 30"/>
          <p:cNvSpPr txBox="1">
            <a:spLocks noChangeArrowheads="1"/>
          </p:cNvSpPr>
          <p:nvPr/>
        </p:nvSpPr>
        <p:spPr bwMode="auto">
          <a:xfrm>
            <a:off x="5183188" y="1844675"/>
            <a:ext cx="3024187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59103" name="Text Box 31"/>
          <p:cNvSpPr txBox="1">
            <a:spLocks noChangeArrowheads="1"/>
          </p:cNvSpPr>
          <p:nvPr/>
        </p:nvSpPr>
        <p:spPr bwMode="auto">
          <a:xfrm>
            <a:off x="5183188" y="1844675"/>
            <a:ext cx="30956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/>
          </a:p>
        </p:txBody>
      </p:sp>
      <p:sp>
        <p:nvSpPr>
          <p:cNvPr id="259104" name="Text Box 32"/>
          <p:cNvSpPr txBox="1">
            <a:spLocks noChangeArrowheads="1"/>
          </p:cNvSpPr>
          <p:nvPr/>
        </p:nvSpPr>
        <p:spPr bwMode="auto">
          <a:xfrm>
            <a:off x="5292725" y="2133600"/>
            <a:ext cx="2808288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3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ru-RU" sz="1600"/>
              <a:t>Офицеры сокращающихся Вооруженных Сил и члены их семей.</a:t>
            </a:r>
          </a:p>
          <a:p>
            <a:pPr>
              <a:spcBef>
                <a:spcPct val="50000"/>
              </a:spcBef>
            </a:pPr>
            <a:endParaRPr lang="ru-RU" sz="1600"/>
          </a:p>
        </p:txBody>
      </p:sp>
      <p:sp>
        <p:nvSpPr>
          <p:cNvPr id="259105" name="Text Box 33"/>
          <p:cNvSpPr txBox="1">
            <a:spLocks noChangeArrowheads="1"/>
          </p:cNvSpPr>
          <p:nvPr/>
        </p:nvSpPr>
        <p:spPr bwMode="auto">
          <a:xfrm>
            <a:off x="5435600" y="4076700"/>
            <a:ext cx="2592388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3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ru-RU" sz="1600" dirty="0"/>
              <a:t>Лица, проходящие действительную срочную службу в Вооруженных Силах</a:t>
            </a:r>
          </a:p>
          <a:p>
            <a:pPr>
              <a:spcBef>
                <a:spcPct val="50000"/>
              </a:spcBef>
            </a:pPr>
            <a:endParaRPr lang="ru-RU" sz="1600" dirty="0"/>
          </a:p>
        </p:txBody>
      </p:sp>
      <p:sp>
        <p:nvSpPr>
          <p:cNvPr id="259106" name="Text Box 34"/>
          <p:cNvSpPr txBox="1">
            <a:spLocks noChangeArrowheads="1"/>
          </p:cNvSpPr>
          <p:nvPr/>
        </p:nvSpPr>
        <p:spPr bwMode="auto">
          <a:xfrm>
            <a:off x="971550" y="4149725"/>
            <a:ext cx="2592388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3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ru-RU" sz="1600" dirty="0"/>
              <a:t>Студенты, намеренные получить второе параллельное образование</a:t>
            </a:r>
          </a:p>
          <a:p>
            <a:pPr algn="ctr">
              <a:spcBef>
                <a:spcPct val="50000"/>
              </a:spcBef>
            </a:pPr>
            <a:endParaRPr lang="ru-RU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/>
              <a:t>Развитие ДО ориентируется на такие социальные группы, как:</a:t>
            </a: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107950" y="4149725"/>
            <a:ext cx="4537075" cy="3508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endParaRPr lang="ru-RU" sz="17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63173" name="AutoShape 5"/>
          <p:cNvSpPr>
            <a:spLocks noChangeArrowheads="1"/>
          </p:cNvSpPr>
          <p:nvPr/>
        </p:nvSpPr>
        <p:spPr bwMode="auto">
          <a:xfrm>
            <a:off x="323850" y="1412875"/>
            <a:ext cx="3960813" cy="4679950"/>
          </a:xfrm>
          <a:prstGeom prst="bracketPair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3174" name="AutoShape 6"/>
          <p:cNvSpPr>
            <a:spLocks noChangeArrowheads="1"/>
          </p:cNvSpPr>
          <p:nvPr/>
        </p:nvSpPr>
        <p:spPr bwMode="auto">
          <a:xfrm>
            <a:off x="684213" y="1700213"/>
            <a:ext cx="3240087" cy="1728787"/>
          </a:xfrm>
          <a:prstGeom prst="cube">
            <a:avLst>
              <a:gd name="adj" fmla="val 9676"/>
            </a:avLst>
          </a:prstGeom>
          <a:solidFill>
            <a:srgbClr val="00FFFF">
              <a:alpha val="25999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3175" name="AutoShape 7"/>
          <p:cNvSpPr>
            <a:spLocks noChangeArrowheads="1"/>
          </p:cNvSpPr>
          <p:nvPr/>
        </p:nvSpPr>
        <p:spPr bwMode="auto">
          <a:xfrm>
            <a:off x="684213" y="3716338"/>
            <a:ext cx="3240087" cy="1728787"/>
          </a:xfrm>
          <a:prstGeom prst="cube">
            <a:avLst>
              <a:gd name="adj" fmla="val 9676"/>
            </a:avLst>
          </a:prstGeom>
          <a:solidFill>
            <a:srgbClr val="00FFFF">
              <a:alpha val="25999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684213" y="1844675"/>
            <a:ext cx="3024187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63177" name="Text Box 9"/>
          <p:cNvSpPr txBox="1">
            <a:spLocks noChangeArrowheads="1"/>
          </p:cNvSpPr>
          <p:nvPr/>
        </p:nvSpPr>
        <p:spPr bwMode="auto">
          <a:xfrm>
            <a:off x="684213" y="1844675"/>
            <a:ext cx="3095625" cy="1238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30000"/>
              </a:spcBef>
              <a:buClr>
                <a:schemeClr val="bg2"/>
              </a:buClr>
              <a:buFont typeface="Wingdings" pitchFamily="2" charset="2"/>
              <a:buNone/>
            </a:pPr>
            <a:endParaRPr lang="ru-RU" sz="2000" dirty="0"/>
          </a:p>
          <a:p>
            <a:pPr algn="ctr">
              <a:lnSpc>
                <a:spcPct val="70000"/>
              </a:lnSpc>
              <a:spcBef>
                <a:spcPct val="3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ru-RU" dirty="0"/>
              <a:t>Руководители региональных органов власти и управления</a:t>
            </a:r>
          </a:p>
          <a:p>
            <a:pPr>
              <a:lnSpc>
                <a:spcPct val="70000"/>
              </a:lnSpc>
              <a:spcBef>
                <a:spcPct val="30000"/>
              </a:spcBef>
              <a:buClr>
                <a:schemeClr val="bg2"/>
              </a:buCl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263179" name="Text Box 11"/>
          <p:cNvSpPr txBox="1">
            <a:spLocks noChangeArrowheads="1"/>
          </p:cNvSpPr>
          <p:nvPr/>
        </p:nvSpPr>
        <p:spPr bwMode="auto">
          <a:xfrm>
            <a:off x="4606925" y="4221163"/>
            <a:ext cx="4537075" cy="3508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endParaRPr lang="ru-RU" sz="17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63180" name="AutoShape 12"/>
          <p:cNvSpPr>
            <a:spLocks noChangeArrowheads="1"/>
          </p:cNvSpPr>
          <p:nvPr/>
        </p:nvSpPr>
        <p:spPr bwMode="auto">
          <a:xfrm>
            <a:off x="4822825" y="1484313"/>
            <a:ext cx="3960813" cy="4679950"/>
          </a:xfrm>
          <a:prstGeom prst="bracketPair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3181" name="AutoShape 13"/>
          <p:cNvSpPr>
            <a:spLocks noChangeArrowheads="1"/>
          </p:cNvSpPr>
          <p:nvPr/>
        </p:nvSpPr>
        <p:spPr bwMode="auto">
          <a:xfrm>
            <a:off x="5183188" y="1771650"/>
            <a:ext cx="3240087" cy="1728788"/>
          </a:xfrm>
          <a:prstGeom prst="cube">
            <a:avLst>
              <a:gd name="adj" fmla="val 9676"/>
            </a:avLst>
          </a:prstGeom>
          <a:solidFill>
            <a:srgbClr val="00FFFF">
              <a:alpha val="25999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3182" name="AutoShape 14"/>
          <p:cNvSpPr>
            <a:spLocks noChangeArrowheads="1"/>
          </p:cNvSpPr>
          <p:nvPr/>
        </p:nvSpPr>
        <p:spPr bwMode="auto">
          <a:xfrm>
            <a:off x="5183188" y="3787775"/>
            <a:ext cx="3240087" cy="1728788"/>
          </a:xfrm>
          <a:prstGeom prst="cube">
            <a:avLst>
              <a:gd name="adj" fmla="val 9676"/>
            </a:avLst>
          </a:prstGeom>
          <a:solidFill>
            <a:srgbClr val="00FFFF">
              <a:alpha val="25999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3183" name="Text Box 15"/>
          <p:cNvSpPr txBox="1">
            <a:spLocks noChangeArrowheads="1"/>
          </p:cNvSpPr>
          <p:nvPr/>
        </p:nvSpPr>
        <p:spPr bwMode="auto">
          <a:xfrm>
            <a:off x="5183188" y="1916113"/>
            <a:ext cx="3024187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63184" name="Text Box 16"/>
          <p:cNvSpPr txBox="1">
            <a:spLocks noChangeArrowheads="1"/>
          </p:cNvSpPr>
          <p:nvPr/>
        </p:nvSpPr>
        <p:spPr bwMode="auto">
          <a:xfrm>
            <a:off x="5183188" y="1916113"/>
            <a:ext cx="30956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/>
          </a:p>
        </p:txBody>
      </p:sp>
      <p:sp>
        <p:nvSpPr>
          <p:cNvPr id="263185" name="Text Box 17"/>
          <p:cNvSpPr txBox="1">
            <a:spLocks noChangeArrowheads="1"/>
          </p:cNvSpPr>
          <p:nvPr/>
        </p:nvSpPr>
        <p:spPr bwMode="auto">
          <a:xfrm>
            <a:off x="5292725" y="2133600"/>
            <a:ext cx="280828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3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ru-RU"/>
              <a:t>Работающие, уже имеющие образование и желающие приобрести новые знания</a:t>
            </a:r>
            <a:endParaRPr lang="ru-RU" sz="1600"/>
          </a:p>
        </p:txBody>
      </p:sp>
      <p:sp>
        <p:nvSpPr>
          <p:cNvPr id="263186" name="Text Box 18"/>
          <p:cNvSpPr txBox="1">
            <a:spLocks noChangeArrowheads="1"/>
          </p:cNvSpPr>
          <p:nvPr/>
        </p:nvSpPr>
        <p:spPr bwMode="auto">
          <a:xfrm>
            <a:off x="5435600" y="3933825"/>
            <a:ext cx="2592388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ru-RU"/>
              <a:t>Менеджеры различного уровня, работающие на предприятиях всех форм собственности</a:t>
            </a:r>
            <a:endParaRPr lang="ru-RU" sz="1600"/>
          </a:p>
        </p:txBody>
      </p:sp>
      <p:sp>
        <p:nvSpPr>
          <p:cNvPr id="263187" name="Text Box 19"/>
          <p:cNvSpPr txBox="1">
            <a:spLocks noChangeArrowheads="1"/>
          </p:cNvSpPr>
          <p:nvPr/>
        </p:nvSpPr>
        <p:spPr bwMode="auto">
          <a:xfrm>
            <a:off x="971550" y="4149725"/>
            <a:ext cx="25923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ru-RU"/>
              <a:t>Преподаватели различных образовательных учреждений, включая вузы</a:t>
            </a:r>
            <a:endParaRPr lang="ru-RU" sz="1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/>
              <a:t>Развитие ДО ориентируется на такие социальные группы, как:</a:t>
            </a:r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287338" y="4149725"/>
            <a:ext cx="8856662" cy="3508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endParaRPr lang="ru-RU" sz="17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65221" name="AutoShape 5"/>
          <p:cNvSpPr>
            <a:spLocks noChangeArrowheads="1"/>
          </p:cNvSpPr>
          <p:nvPr/>
        </p:nvSpPr>
        <p:spPr bwMode="auto">
          <a:xfrm>
            <a:off x="708025" y="1412875"/>
            <a:ext cx="7732713" cy="4679950"/>
          </a:xfrm>
          <a:prstGeom prst="bracketPair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5222" name="AutoShape 6"/>
          <p:cNvSpPr>
            <a:spLocks noChangeArrowheads="1"/>
          </p:cNvSpPr>
          <p:nvPr/>
        </p:nvSpPr>
        <p:spPr bwMode="auto">
          <a:xfrm>
            <a:off x="1412875" y="1700213"/>
            <a:ext cx="6324600" cy="1728787"/>
          </a:xfrm>
          <a:prstGeom prst="cube">
            <a:avLst>
              <a:gd name="adj" fmla="val 9676"/>
            </a:avLst>
          </a:prstGeom>
          <a:solidFill>
            <a:srgbClr val="00FFFF">
              <a:alpha val="25999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5223" name="AutoShape 7"/>
          <p:cNvSpPr>
            <a:spLocks noChangeArrowheads="1"/>
          </p:cNvSpPr>
          <p:nvPr/>
        </p:nvSpPr>
        <p:spPr bwMode="auto">
          <a:xfrm>
            <a:off x="1412875" y="3716338"/>
            <a:ext cx="6324600" cy="1728787"/>
          </a:xfrm>
          <a:prstGeom prst="cube">
            <a:avLst>
              <a:gd name="adj" fmla="val 9676"/>
            </a:avLst>
          </a:prstGeom>
          <a:solidFill>
            <a:srgbClr val="00FFFF">
              <a:alpha val="25999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5224" name="Text Box 8"/>
          <p:cNvSpPr txBox="1">
            <a:spLocks noChangeArrowheads="1"/>
          </p:cNvSpPr>
          <p:nvPr/>
        </p:nvSpPr>
        <p:spPr bwMode="auto">
          <a:xfrm>
            <a:off x="1412875" y="1844675"/>
            <a:ext cx="590232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65225" name="Text Box 9"/>
          <p:cNvSpPr txBox="1">
            <a:spLocks noChangeArrowheads="1"/>
          </p:cNvSpPr>
          <p:nvPr/>
        </p:nvSpPr>
        <p:spPr bwMode="auto">
          <a:xfrm>
            <a:off x="1412875" y="1844675"/>
            <a:ext cx="6042025" cy="1181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30000"/>
              </a:spcBef>
              <a:buClr>
                <a:schemeClr val="bg2"/>
              </a:buClr>
              <a:buFont typeface="Wingdings" pitchFamily="2" charset="2"/>
              <a:buNone/>
            </a:pPr>
            <a:endParaRPr lang="ru-RU" sz="2000"/>
          </a:p>
          <a:p>
            <a:pPr algn="ctr">
              <a:lnSpc>
                <a:spcPct val="80000"/>
              </a:lnSpc>
            </a:pPr>
            <a:endParaRPr lang="ru-RU"/>
          </a:p>
          <a:p>
            <a:pPr algn="ctr">
              <a:lnSpc>
                <a:spcPct val="80000"/>
              </a:lnSpc>
            </a:pPr>
            <a:r>
              <a:rPr lang="ru-RU"/>
              <a:t>Лица, имеющие медицинские ограничения для получения регулярного образования в стационарах</a:t>
            </a:r>
          </a:p>
        </p:txBody>
      </p:sp>
      <p:sp>
        <p:nvSpPr>
          <p:cNvPr id="265235" name="Text Box 19"/>
          <p:cNvSpPr txBox="1">
            <a:spLocks noChangeArrowheads="1"/>
          </p:cNvSpPr>
          <p:nvPr/>
        </p:nvSpPr>
        <p:spPr bwMode="auto">
          <a:xfrm>
            <a:off x="1403350" y="4292600"/>
            <a:ext cx="612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/>
              <a:t>Лица, отбывающие наказание в местах лишения свободы</a:t>
            </a:r>
            <a:endParaRPr lang="ru-RU" sz="1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образования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700" dirty="0" smtClean="0"/>
              <a:t> Распространение виртуальных форм обучения — это естественный этап эволюции системы образования от классического университета до виртуального, т.е. от доски с мелом к компьютерным обучающим программам, от обычной библиотеки к электронной, от  учебных групп к виртуальным аудиториям любого масштаба и т. д. </a:t>
            </a:r>
          </a:p>
          <a:p>
            <a:r>
              <a:rPr lang="ru-RU" sz="2700" dirty="0" smtClean="0"/>
              <a:t> </a:t>
            </a:r>
            <a:r>
              <a:rPr lang="ru-RU" sz="2700" dirty="0" smtClean="0"/>
              <a:t>Происходящие </a:t>
            </a:r>
            <a:r>
              <a:rPr lang="ru-RU" sz="2700" dirty="0" smtClean="0"/>
              <a:t>в сфере образования процессы не носят антагонистического характера, и поэтому виртуальные и традиционные формы обучения не должны восприниматься как взаимоисключающие.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Зарубежная статистика </a:t>
            </a:r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большинство студентов дистанционной формы - люди после 25 лет, которые уже работают и хотят углубить свои профессиональные знания, не бросая при этом работу.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СДО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255588"/>
            <a:ext cx="7842250" cy="484187"/>
          </a:xfrm>
        </p:spPr>
        <p:txBody>
          <a:bodyPr/>
          <a:lstStyle/>
          <a:p>
            <a:r>
              <a:rPr lang="ru-RU" sz="3400" b="1"/>
              <a:t>Классификация систем ДО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2" y="1643050"/>
            <a:ext cx="8318529" cy="121444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dirty="0"/>
              <a:t>Системы дистанционного обучения бывают различной степени сложности. Визуально иерархию систем дистанционного обучения можно представить в виде </a:t>
            </a:r>
            <a:r>
              <a:rPr lang="ru-RU" sz="2000" dirty="0" smtClean="0"/>
              <a:t>пирамиды</a:t>
            </a:r>
            <a:endParaRPr lang="ru-RU" sz="2000" b="1" dirty="0"/>
          </a:p>
        </p:txBody>
      </p:sp>
      <p:graphicFrame>
        <p:nvGraphicFramePr>
          <p:cNvPr id="14343" name="Diagram 7"/>
          <p:cNvGraphicFramePr>
            <a:graphicFrameLocks/>
          </p:cNvGraphicFramePr>
          <p:nvPr>
            <p:ph sz="half" idx="2"/>
          </p:nvPr>
        </p:nvGraphicFramePr>
        <p:xfrm>
          <a:off x="4929190" y="1928802"/>
          <a:ext cx="3810000" cy="4475163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042988" y="2781300"/>
            <a:ext cx="4178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Times New Roman" pitchFamily="18" charset="0"/>
              </a:rPr>
              <a:t>Системы управления обучением и учебным материалом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84213" y="3579813"/>
            <a:ext cx="3425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b="1" dirty="0">
                <a:solidFill>
                  <a:srgbClr val="FF0066"/>
                </a:solidFill>
                <a:latin typeface="Times New Roman" pitchFamily="18" charset="0"/>
              </a:rPr>
              <a:t>Средства управления </a:t>
            </a:r>
          </a:p>
          <a:p>
            <a:pPr eaLnBrk="0" hangingPunct="0"/>
            <a:r>
              <a:rPr lang="ru-RU" b="1" dirty="0">
                <a:solidFill>
                  <a:srgbClr val="FF0066"/>
                </a:solidFill>
                <a:latin typeface="Times New Roman" pitchFamily="18" charset="0"/>
              </a:rPr>
              <a:t>процессом обучения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68313" y="4371975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>
                <a:solidFill>
                  <a:srgbClr val="336600"/>
                </a:solidFill>
                <a:latin typeface="Times New Roman" pitchFamily="18" charset="0"/>
              </a:rPr>
              <a:t>Средства управления учебными курсами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50825" y="5235575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>
                <a:solidFill>
                  <a:srgbClr val="333399"/>
                </a:solidFill>
                <a:latin typeface="Times New Roman" pitchFamily="18" charset="0"/>
              </a:rPr>
              <a:t>Средства создания электронных курсов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Классификация систем ДО</a:t>
            </a: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600" smtClean="0"/>
              <a:t>В основании пирамиды находятся Средства разработки курсов. Эти системы обеспечивают возможность разработки дистанционных учебных материалов на основе визуального программирования или текстовых редакторов.</a:t>
            </a:r>
          </a:p>
          <a:p>
            <a:r>
              <a:rPr lang="ru-RU" sz="2600" smtClean="0"/>
              <a:t>На втором уровне располагаются Системы управления курсами, которые позволяют создавать каталоги графических, звуковых, видео- и текстовых файлов. Такая система представляет собой специализированную базу данных, снабженную механизмами поиска по ключевым словам (метаданным), документооборота и т.п.</a:t>
            </a:r>
            <a:endParaRPr lang="ru-RU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Классификация систем ДО</a:t>
            </a: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600" dirty="0" smtClean="0"/>
              <a:t>На третьем уровне находятся Системы управления обучением, которые позволяют управлять процессом обучения - реестром пользователей и их правами доступа, назначениями пользователям курсов, сбором и хранением информации о действиях пользователей (статистика обучения, посещаемости, используемости ресурсов).</a:t>
            </a:r>
          </a:p>
          <a:p>
            <a:r>
              <a:rPr lang="ru-RU" sz="2600" dirty="0" smtClean="0"/>
              <a:t> На верхнем уровне пирамиды располагаются Системы управления обучением и </a:t>
            </a:r>
            <a:r>
              <a:rPr lang="ru-RU" sz="2600" dirty="0" err="1" smtClean="0"/>
              <a:t>контентом</a:t>
            </a:r>
            <a:r>
              <a:rPr lang="ru-RU" sz="2600" dirty="0" smtClean="0"/>
              <a:t>, сочетающие в себе систему управления процессом обучения и систему управления учебным </a:t>
            </a:r>
            <a:r>
              <a:rPr lang="ru-RU" sz="2600" dirty="0" err="1" smtClean="0"/>
              <a:t>контентом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/>
              <a:t>Стандарты в сфере дистанционного обучения:</a:t>
            </a:r>
          </a:p>
        </p:txBody>
      </p:sp>
      <p:sp>
        <p:nvSpPr>
          <p:cNvPr id="267268" name="AutoShape 4"/>
          <p:cNvSpPr>
            <a:spLocks noChangeArrowheads="1"/>
          </p:cNvSpPr>
          <p:nvPr/>
        </p:nvSpPr>
        <p:spPr bwMode="auto">
          <a:xfrm>
            <a:off x="250825" y="1484313"/>
            <a:ext cx="1657350" cy="1295400"/>
          </a:xfrm>
          <a:prstGeom prst="foldedCorner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250825" y="1555750"/>
            <a:ext cx="14414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Vocabularies and Taxonomies (словари и таксономии)</a:t>
            </a:r>
          </a:p>
        </p:txBody>
      </p:sp>
      <p:cxnSp>
        <p:nvCxnSpPr>
          <p:cNvPr id="267270" name="AutoShape 6"/>
          <p:cNvCxnSpPr>
            <a:cxnSpLocks noChangeShapeType="1"/>
          </p:cNvCxnSpPr>
          <p:nvPr/>
        </p:nvCxnSpPr>
        <p:spPr bwMode="auto">
          <a:xfrm>
            <a:off x="2124075" y="2132013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267272" name="AutoShape 8"/>
          <p:cNvSpPr>
            <a:spLocks noChangeArrowheads="1"/>
          </p:cNvSpPr>
          <p:nvPr/>
        </p:nvSpPr>
        <p:spPr bwMode="auto">
          <a:xfrm>
            <a:off x="3348038" y="1484313"/>
            <a:ext cx="5795962" cy="1295400"/>
          </a:xfrm>
          <a:prstGeom prst="bracePair">
            <a:avLst>
              <a:gd name="adj" fmla="val 8333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273" name="Text Box 9"/>
          <p:cNvSpPr txBox="1">
            <a:spLocks noChangeArrowheads="1"/>
          </p:cNvSpPr>
          <p:nvPr/>
        </p:nvSpPr>
        <p:spPr bwMode="auto">
          <a:xfrm>
            <a:off x="3419475" y="1628775"/>
            <a:ext cx="55435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/>
              <a:t>Стандарт на терминологию,</a:t>
            </a:r>
          </a:p>
          <a:p>
            <a:pPr algn="ctr"/>
            <a:r>
              <a:rPr lang="ru-RU" sz="1600" b="1"/>
              <a:t>используемую как при машинной, так и при ручной обработке учебных ресурсов для</a:t>
            </a:r>
          </a:p>
          <a:p>
            <a:pPr algn="ctr"/>
            <a:r>
              <a:rPr lang="ru-RU" sz="1600" b="1"/>
              <a:t>единообразной трактовки понятий</a:t>
            </a:r>
            <a:r>
              <a:rPr lang="ru-RU" sz="1400"/>
              <a:t>. </a:t>
            </a:r>
          </a:p>
        </p:txBody>
      </p:sp>
      <p:sp>
        <p:nvSpPr>
          <p:cNvPr id="267277" name="AutoShape 13"/>
          <p:cNvSpPr>
            <a:spLocks noChangeArrowheads="1"/>
          </p:cNvSpPr>
          <p:nvPr/>
        </p:nvSpPr>
        <p:spPr bwMode="auto">
          <a:xfrm>
            <a:off x="250825" y="3141663"/>
            <a:ext cx="1657350" cy="1295400"/>
          </a:xfrm>
          <a:prstGeom prst="foldedCorner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278" name="Text Box 14"/>
          <p:cNvSpPr txBox="1">
            <a:spLocks noChangeArrowheads="1"/>
          </p:cNvSpPr>
          <p:nvPr/>
        </p:nvSpPr>
        <p:spPr bwMode="auto">
          <a:xfrm>
            <a:off x="250825" y="3213100"/>
            <a:ext cx="14414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200" b="1"/>
          </a:p>
          <a:p>
            <a:pPr>
              <a:spcBef>
                <a:spcPct val="50000"/>
              </a:spcBef>
            </a:pPr>
            <a:r>
              <a:rPr lang="ru-RU" sz="1200" b="1"/>
              <a:t>Architectures (архитектура)</a:t>
            </a:r>
          </a:p>
        </p:txBody>
      </p:sp>
      <p:cxnSp>
        <p:nvCxnSpPr>
          <p:cNvPr id="267279" name="AutoShape 15"/>
          <p:cNvCxnSpPr>
            <a:cxnSpLocks noChangeShapeType="1"/>
          </p:cNvCxnSpPr>
          <p:nvPr/>
        </p:nvCxnSpPr>
        <p:spPr bwMode="auto">
          <a:xfrm>
            <a:off x="2124075" y="3789363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267280" name="AutoShape 16"/>
          <p:cNvSpPr>
            <a:spLocks noChangeArrowheads="1"/>
          </p:cNvSpPr>
          <p:nvPr/>
        </p:nvSpPr>
        <p:spPr bwMode="auto">
          <a:xfrm>
            <a:off x="3348038" y="3141663"/>
            <a:ext cx="5795962" cy="1295400"/>
          </a:xfrm>
          <a:prstGeom prst="bracePair">
            <a:avLst>
              <a:gd name="adj" fmla="val 8333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281" name="Text Box 17"/>
          <p:cNvSpPr txBox="1">
            <a:spLocks noChangeArrowheads="1"/>
          </p:cNvSpPr>
          <p:nvPr/>
        </p:nvSpPr>
        <p:spPr bwMode="auto">
          <a:xfrm>
            <a:off x="3419475" y="3286125"/>
            <a:ext cx="554355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200" b="1"/>
              <a:t>Стандартизованный набор моделей, описывающих системы</a:t>
            </a:r>
          </a:p>
          <a:p>
            <a:pPr algn="ctr"/>
            <a:r>
              <a:rPr lang="ru-RU" sz="1200" b="1"/>
              <a:t>управления процессом обучения с различных точек зрения: компоненты, жизненный цикл,</a:t>
            </a:r>
          </a:p>
          <a:p>
            <a:pPr algn="ctr"/>
            <a:r>
              <a:rPr lang="ru-RU" sz="1200" b="1"/>
              <a:t>коммуникации, взаимодействие с другими системами и архитектура системы управления</a:t>
            </a:r>
          </a:p>
          <a:p>
            <a:pPr algn="ctr"/>
            <a:r>
              <a:rPr lang="ru-RU" sz="1200" b="1"/>
              <a:t>процессом обучения. </a:t>
            </a: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ru-RU" sz="900" b="1"/>
          </a:p>
        </p:txBody>
      </p:sp>
      <p:sp>
        <p:nvSpPr>
          <p:cNvPr id="267283" name="AutoShape 19"/>
          <p:cNvSpPr>
            <a:spLocks noChangeArrowheads="1"/>
          </p:cNvSpPr>
          <p:nvPr/>
        </p:nvSpPr>
        <p:spPr bwMode="auto">
          <a:xfrm>
            <a:off x="250825" y="4868863"/>
            <a:ext cx="1657350" cy="1295400"/>
          </a:xfrm>
          <a:prstGeom prst="foldedCorner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284" name="Text Box 20"/>
          <p:cNvSpPr txBox="1">
            <a:spLocks noChangeArrowheads="1"/>
          </p:cNvSpPr>
          <p:nvPr/>
        </p:nvSpPr>
        <p:spPr bwMode="auto">
          <a:xfrm>
            <a:off x="250825" y="4940300"/>
            <a:ext cx="14414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Learner Information (информация о пользо-вателях)</a:t>
            </a:r>
          </a:p>
        </p:txBody>
      </p:sp>
      <p:cxnSp>
        <p:nvCxnSpPr>
          <p:cNvPr id="267285" name="AutoShape 21"/>
          <p:cNvCxnSpPr>
            <a:cxnSpLocks noChangeShapeType="1"/>
          </p:cNvCxnSpPr>
          <p:nvPr/>
        </p:nvCxnSpPr>
        <p:spPr bwMode="auto">
          <a:xfrm>
            <a:off x="2124075" y="5516563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267286" name="AutoShape 22"/>
          <p:cNvSpPr>
            <a:spLocks noChangeArrowheads="1"/>
          </p:cNvSpPr>
          <p:nvPr/>
        </p:nvSpPr>
        <p:spPr bwMode="auto">
          <a:xfrm>
            <a:off x="3348038" y="4868863"/>
            <a:ext cx="5795962" cy="1295400"/>
          </a:xfrm>
          <a:prstGeom prst="bracePair">
            <a:avLst>
              <a:gd name="adj" fmla="val 8333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287" name="Text Box 23"/>
          <p:cNvSpPr txBox="1">
            <a:spLocks noChangeArrowheads="1"/>
          </p:cNvSpPr>
          <p:nvPr/>
        </p:nvSpPr>
        <p:spPr bwMode="auto">
          <a:xfrm>
            <a:off x="3419475" y="4870450"/>
            <a:ext cx="55435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200" b="1"/>
              <a:t>Стандартизованный набор структур</a:t>
            </a:r>
          </a:p>
          <a:p>
            <a:pPr algn="ctr"/>
            <a:r>
              <a:rPr lang="ru-RU" sz="1200" b="1"/>
              <a:t>данных, необходимых для осуществления обмена профайлами пользователей; данными,</a:t>
            </a:r>
          </a:p>
          <a:p>
            <a:pPr algn="ctr"/>
            <a:r>
              <a:rPr lang="ru-RU" sz="1200" b="1"/>
              <a:t>отображающими</a:t>
            </a:r>
          </a:p>
          <a:p>
            <a:pPr algn="ctr"/>
            <a:r>
              <a:rPr lang="ru-RU" sz="1200" b="1"/>
              <a:t>процесс обучения для конкретного пользователя</a:t>
            </a:r>
            <a:r>
              <a:rPr lang="en-US" sz="1200" b="1"/>
              <a:t>.</a:t>
            </a:r>
            <a:endParaRPr lang="ru-RU" sz="1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/>
              <a:t>Стандарты в сфере дистанционного обучения:</a:t>
            </a:r>
          </a:p>
        </p:txBody>
      </p:sp>
      <p:sp>
        <p:nvSpPr>
          <p:cNvPr id="268292" name="AutoShape 4"/>
          <p:cNvSpPr>
            <a:spLocks noChangeArrowheads="1"/>
          </p:cNvSpPr>
          <p:nvPr/>
        </p:nvSpPr>
        <p:spPr bwMode="auto">
          <a:xfrm>
            <a:off x="250825" y="1412875"/>
            <a:ext cx="1657350" cy="1295400"/>
          </a:xfrm>
          <a:prstGeom prst="foldedCorner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250825" y="1484313"/>
            <a:ext cx="14414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Learning Content (учебные ресурсы)</a:t>
            </a:r>
            <a:endParaRPr lang="ru-RU" sz="1000" b="1"/>
          </a:p>
        </p:txBody>
      </p:sp>
      <p:cxnSp>
        <p:nvCxnSpPr>
          <p:cNvPr id="268294" name="AutoShape 6"/>
          <p:cNvCxnSpPr>
            <a:cxnSpLocks noChangeShapeType="1"/>
          </p:cNvCxnSpPr>
          <p:nvPr/>
        </p:nvCxnSpPr>
        <p:spPr bwMode="auto">
          <a:xfrm>
            <a:off x="2124075" y="2060575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268295" name="AutoShape 7"/>
          <p:cNvSpPr>
            <a:spLocks noChangeArrowheads="1"/>
          </p:cNvSpPr>
          <p:nvPr/>
        </p:nvSpPr>
        <p:spPr bwMode="auto">
          <a:xfrm>
            <a:off x="3348038" y="1412875"/>
            <a:ext cx="5795962" cy="1295400"/>
          </a:xfrm>
          <a:prstGeom prst="bracePair">
            <a:avLst>
              <a:gd name="adj" fmla="val 8333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3419475" y="1412875"/>
            <a:ext cx="55435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/>
              <a:t>Формализация уровня представления курса (структуры, поведения), его локализации, обмена управляющей информацией и содержимым курсов.</a:t>
            </a:r>
          </a:p>
        </p:txBody>
      </p:sp>
      <p:sp>
        <p:nvSpPr>
          <p:cNvPr id="268298" name="AutoShape 10"/>
          <p:cNvSpPr>
            <a:spLocks noChangeArrowheads="1"/>
          </p:cNvSpPr>
          <p:nvPr/>
        </p:nvSpPr>
        <p:spPr bwMode="auto">
          <a:xfrm>
            <a:off x="250825" y="3141663"/>
            <a:ext cx="1657350" cy="1295400"/>
          </a:xfrm>
          <a:prstGeom prst="foldedCorner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8299" name="Text Box 11"/>
          <p:cNvSpPr txBox="1">
            <a:spLocks noChangeArrowheads="1"/>
          </p:cNvSpPr>
          <p:nvPr/>
        </p:nvSpPr>
        <p:spPr bwMode="auto">
          <a:xfrm>
            <a:off x="250825" y="3213100"/>
            <a:ext cx="144145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Management Systems (система управле-</a:t>
            </a:r>
          </a:p>
          <a:p>
            <a:pPr>
              <a:spcBef>
                <a:spcPct val="50000"/>
              </a:spcBef>
            </a:pPr>
            <a:r>
              <a:rPr lang="ru-RU" sz="1400" b="1"/>
              <a:t>ния)</a:t>
            </a:r>
            <a:endParaRPr lang="ru-RU" sz="1400"/>
          </a:p>
        </p:txBody>
      </p:sp>
      <p:cxnSp>
        <p:nvCxnSpPr>
          <p:cNvPr id="268300" name="AutoShape 12"/>
          <p:cNvCxnSpPr>
            <a:cxnSpLocks noChangeShapeType="1"/>
          </p:cNvCxnSpPr>
          <p:nvPr/>
        </p:nvCxnSpPr>
        <p:spPr bwMode="auto">
          <a:xfrm>
            <a:off x="2124075" y="3789363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268301" name="AutoShape 13"/>
          <p:cNvSpPr>
            <a:spLocks noChangeArrowheads="1"/>
          </p:cNvSpPr>
          <p:nvPr/>
        </p:nvSpPr>
        <p:spPr bwMode="auto">
          <a:xfrm>
            <a:off x="3348038" y="3141663"/>
            <a:ext cx="5795962" cy="1295400"/>
          </a:xfrm>
          <a:prstGeom prst="bracePair">
            <a:avLst>
              <a:gd name="adj" fmla="val 8333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8302" name="Text Box 14"/>
          <p:cNvSpPr txBox="1">
            <a:spLocks noChangeArrowheads="1"/>
          </p:cNvSpPr>
          <p:nvPr/>
        </p:nvSpPr>
        <p:spPr bwMode="auto">
          <a:xfrm>
            <a:off x="3419475" y="3286125"/>
            <a:ext cx="554355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/>
              <a:t>Стандартизация алгоритмов, методов, моделей данных, обеспечивающих взаимодействие систем управления обучением и учебных ресурсов.</a:t>
            </a:r>
            <a:endParaRPr lang="ru-RU" b="1"/>
          </a:p>
          <a:p>
            <a:pPr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ru-RU" sz="900" b="1"/>
          </a:p>
        </p:txBody>
      </p:sp>
      <p:sp>
        <p:nvSpPr>
          <p:cNvPr id="268303" name="AutoShape 15"/>
          <p:cNvSpPr>
            <a:spLocks noChangeArrowheads="1"/>
          </p:cNvSpPr>
          <p:nvPr/>
        </p:nvSpPr>
        <p:spPr bwMode="auto">
          <a:xfrm>
            <a:off x="250825" y="4868863"/>
            <a:ext cx="1657350" cy="1295400"/>
          </a:xfrm>
          <a:prstGeom prst="foldedCorner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8304" name="Text Box 16"/>
          <p:cNvSpPr txBox="1">
            <a:spLocks noChangeArrowheads="1"/>
          </p:cNvSpPr>
          <p:nvPr/>
        </p:nvSpPr>
        <p:spPr bwMode="auto">
          <a:xfrm>
            <a:off x="250825" y="4940300"/>
            <a:ext cx="1441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Assessment (оценивание)</a:t>
            </a:r>
          </a:p>
        </p:txBody>
      </p:sp>
      <p:cxnSp>
        <p:nvCxnSpPr>
          <p:cNvPr id="268305" name="AutoShape 17"/>
          <p:cNvCxnSpPr>
            <a:cxnSpLocks noChangeShapeType="1"/>
          </p:cNvCxnSpPr>
          <p:nvPr/>
        </p:nvCxnSpPr>
        <p:spPr bwMode="auto">
          <a:xfrm>
            <a:off x="2124075" y="5516563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268306" name="AutoShape 18"/>
          <p:cNvSpPr>
            <a:spLocks noChangeArrowheads="1"/>
          </p:cNvSpPr>
          <p:nvPr/>
        </p:nvSpPr>
        <p:spPr bwMode="auto">
          <a:xfrm>
            <a:off x="3348038" y="4868863"/>
            <a:ext cx="5795962" cy="1295400"/>
          </a:xfrm>
          <a:prstGeom prst="bracePair">
            <a:avLst>
              <a:gd name="adj" fmla="val 8333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8307" name="Text Box 19"/>
          <p:cNvSpPr txBox="1">
            <a:spLocks noChangeArrowheads="1"/>
          </p:cNvSpPr>
          <p:nvPr/>
        </p:nvSpPr>
        <p:spPr bwMode="auto">
          <a:xfrm>
            <a:off x="3419475" y="4870450"/>
            <a:ext cx="55435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/>
              <a:t>Формализация представления результатов тестирования или сертификации, обмена тестовыми заданиями, а также организации самого процесса оценивания</a:t>
            </a:r>
          </a:p>
          <a:p>
            <a:pPr algn="ctr"/>
            <a:r>
              <a:rPr lang="ru-RU" sz="1400"/>
              <a:t>(алгоритмы подсчета баллов, алгоритмы адаптивного тестирования и т.п.)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ДО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Первая модель</a:t>
            </a:r>
            <a:endParaRPr lang="ru-RU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/>
              <a:t>Эта модель была заложена в 19 веке и оставалась такой до 60-х годов 20 – го века. Модель представляла собой: передачу знаний обучающемуся от преподавателя с помощью материалов печатного характера, радио или телевизионных передач.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Вторая модель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Вторая модель была предложена в 60-е годы. Теперь вместе с печатными материалами, радио и телепередачами стали внедряться аудио и видео кассеты. Но оставался главный недостаток – связь была односторонней, конечно, за редким исключением происходили консультации по телефону или почте, но этого было недостаточно.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 как глобальное явление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Около 1000 центров дистанционного образования во всем мире</a:t>
            </a:r>
          </a:p>
          <a:p>
            <a:r>
              <a:rPr lang="ru-RU" smtClean="0"/>
              <a:t>15 миллионов студентов (13-14% от общего числа)</a:t>
            </a:r>
          </a:p>
          <a:p>
            <a:r>
              <a:rPr lang="ru-RU" smtClean="0"/>
              <a:t>Содействие развитию ДО определено как приоритетная задача в статье 126 Маастрихтского договора — учредительного договора Европейского союза </a:t>
            </a: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Третья модель</a:t>
            </a:r>
            <a:endParaRPr lang="ru-RU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Третья модель, основанная в 1985 году, начала использовать новейшие технологии, например компьютер, который открывал возможность связываться с компакт – дисками, электронной почтой и т.д.  При такой модели педагог отвечал в первую очередь за координацию процесса доставки информации студентам. Теперь стала возможным уже двусторонняя связь.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Четвертая модель</a:t>
            </a:r>
            <a:endParaRPr lang="ru-RU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Эта модель очень схожа с третьей. Но доработана при участии компьютерной технологии обеспечивающих высокую скорость передачи информации, что улучшило синхронизацию взаимодействия преподавателя и обучающегося.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организации дистанционного образования: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319088" lvl="1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540" dirty="0" smtClean="0"/>
              <a:t>образование по типу экстерната; </a:t>
            </a:r>
          </a:p>
          <a:p>
            <a:pPr marL="319088" lvl="1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540" dirty="0" smtClean="0"/>
              <a:t>университетское образование; </a:t>
            </a:r>
          </a:p>
          <a:p>
            <a:pPr marL="319088" lvl="1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540" dirty="0" smtClean="0"/>
              <a:t>образование на основе одновременного взаимодействия в сети нескольких учебных заведений; </a:t>
            </a:r>
          </a:p>
          <a:p>
            <a:pPr marL="319088" lvl="1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540" dirty="0" smtClean="0"/>
              <a:t>организация автономных образовательных учреждений, специализирующихся на различных формах дистанционного образования; </a:t>
            </a:r>
          </a:p>
          <a:p>
            <a:pPr marL="319088" lvl="1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540" dirty="0" smtClean="0"/>
              <a:t>локальное образование на основе автономных обучающих систем; </a:t>
            </a:r>
          </a:p>
          <a:p>
            <a:pPr marL="319088" lvl="1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540" dirty="0" smtClean="0"/>
              <a:t>дистанционное образование, интегрированное с традиционными способами, или, иначе, дистанционная поддержка образовательного процесса.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54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Современная классификация моделей организации ДО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модель асинхронного дистанционного обучения;</a:t>
            </a:r>
          </a:p>
          <a:p>
            <a:r>
              <a:rPr lang="ru-RU" dirty="0" smtClean="0"/>
              <a:t>модель синхронного дистанционного обучения;</a:t>
            </a:r>
          </a:p>
          <a:p>
            <a:r>
              <a:rPr lang="ru-RU" dirty="0" smtClean="0"/>
              <a:t>смешанная</a:t>
            </a:r>
            <a:r>
              <a:rPr lang="en-US" dirty="0" smtClean="0"/>
              <a:t> </a:t>
            </a:r>
            <a:r>
              <a:rPr lang="ru-RU" dirty="0" smtClean="0"/>
              <a:t>модель;</a:t>
            </a:r>
          </a:p>
          <a:p>
            <a:r>
              <a:rPr lang="ru-RU" dirty="0" smtClean="0"/>
              <a:t>сетевая смешанная модель;</a:t>
            </a:r>
          </a:p>
          <a:p>
            <a:r>
              <a:rPr lang="ru-RU" dirty="0" smtClean="0"/>
              <a:t>распределенная смешанная модель;</a:t>
            </a:r>
          </a:p>
          <a:p>
            <a:r>
              <a:rPr lang="ru-RU" dirty="0" smtClean="0"/>
              <a:t>модель </a:t>
            </a:r>
            <a:r>
              <a:rPr lang="ru-RU" dirty="0" err="1" smtClean="0"/>
              <a:t>полнообъемного</a:t>
            </a:r>
            <a:r>
              <a:rPr lang="ru-RU" dirty="0" smtClean="0"/>
              <a:t> дистанционного обучения.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М</a:t>
            </a:r>
            <a:r>
              <a:rPr lang="ru-RU" sz="3200" b="1" smtClean="0">
                <a:cs typeface="Times New Roman" pitchFamily="18" charset="0"/>
              </a:rPr>
              <a:t>одель асинхронного дистанционного обучения</a:t>
            </a:r>
            <a:endParaRPr lang="ru-RU" sz="3200" b="1"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модель </a:t>
            </a:r>
            <a:r>
              <a:rPr lang="ru-RU" dirty="0" smtClean="0">
                <a:cs typeface="Times New Roman" pitchFamily="18" charset="0"/>
              </a:rPr>
              <a:t>дистанционного обучения, при которой образовательная коммуникация между участниками учебного процесса осуществляется</a:t>
            </a:r>
            <a:r>
              <a:rPr lang="ru-RU" dirty="0" smtClean="0"/>
              <a:t> асинхронно</a:t>
            </a:r>
            <a:r>
              <a:rPr lang="ru-RU" dirty="0" smtClean="0">
                <a:cs typeface="Times New Roman" pitchFamily="18" charset="0"/>
              </a:rPr>
              <a:t>, посредством обычной или электронной почты или через web-сайт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i="1" smtClean="0"/>
              <a:t>Т</a:t>
            </a:r>
            <a:r>
              <a:rPr lang="ru-RU" b="1" i="1" smtClean="0">
                <a:cs typeface="Times New Roman" pitchFamily="18" charset="0"/>
              </a:rPr>
              <a:t>ехнологией доставки</a:t>
            </a:r>
            <a:r>
              <a:rPr lang="ru-RU" b="1" smtClean="0">
                <a:cs typeface="Times New Roman" pitchFamily="18" charset="0"/>
              </a:rPr>
              <a:t> </a:t>
            </a:r>
            <a:r>
              <a:rPr lang="ru-RU" b="1" i="1" smtClean="0">
                <a:cs typeface="Times New Roman" pitchFamily="18" charset="0"/>
              </a:rPr>
              <a:t>знаний</a:t>
            </a:r>
            <a:r>
              <a:rPr lang="ru-RU" smtClean="0">
                <a:cs typeface="Times New Roman" pitchFamily="18" charset="0"/>
              </a:rPr>
              <a:t> в асинхронной модели является </a:t>
            </a:r>
            <a:r>
              <a:rPr lang="ru-RU" i="1" smtClean="0">
                <a:cs typeface="Times New Roman" pitchFamily="18" charset="0"/>
              </a:rPr>
              <a:t>кейс-технология</a:t>
            </a:r>
            <a:r>
              <a:rPr lang="ru-RU" i="1" smtClean="0"/>
              <a:t>.</a:t>
            </a:r>
          </a:p>
          <a:p>
            <a:endParaRPr lang="ru-RU" i="1" smtClean="0"/>
          </a:p>
          <a:p>
            <a:r>
              <a:rPr lang="ru-RU" b="1" i="1" smtClean="0">
                <a:cs typeface="Times New Roman" pitchFamily="18" charset="0"/>
              </a:rPr>
              <a:t>Интернет</a:t>
            </a:r>
            <a:r>
              <a:rPr lang="ru-RU" smtClean="0">
                <a:cs typeface="Times New Roman" pitchFamily="18" charset="0"/>
              </a:rPr>
              <a:t> используется как средство асинхронной коммуникации (для пересылки контрольных</a:t>
            </a:r>
            <a:r>
              <a:rPr lang="ru-RU" smtClean="0"/>
              <a:t>, курсовых</a:t>
            </a:r>
            <a:r>
              <a:rPr lang="ru-RU" smtClean="0">
                <a:cs typeface="Times New Roman" pitchFamily="18" charset="0"/>
              </a:rPr>
              <a:t> работ и рецензий на них, учебно-административного документооборота) и как средство доступа к электронным образовательным ресурсам</a:t>
            </a:r>
            <a:r>
              <a:rPr lang="ru-RU" smtClean="0"/>
              <a:t>. 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образования в асинхронной модели.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/>
              <a:t>обеспечивается применением специальных образовательных технологий разработки комплектов интерактивных учебно-методических материалов (кейсов) и качеством и регулярностью коммуникации с преподавателями-консультантами (тьюторами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Синхронное дистанционное обучение </a:t>
            </a: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 модель дистанционного обучения, при которой существенным и необходимым элементом учебного процесса являются занятия, осуществляемые на основе синхронной двухсторонней образовательной коммуникации на расстоянии между студентом (студентами) и преподавателем.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b="1" dirty="0" smtClean="0"/>
              <a:t>Т</a:t>
            </a:r>
            <a:r>
              <a:rPr lang="ru-RU" sz="2800" b="1" dirty="0" smtClean="0">
                <a:cs typeface="Times New Roman" pitchFamily="18" charset="0"/>
              </a:rPr>
              <a:t>ехнологией доставки</a:t>
            </a:r>
            <a:r>
              <a:rPr lang="ru-RU" sz="2800" dirty="0" smtClean="0">
                <a:cs typeface="Times New Roman" pitchFamily="18" charset="0"/>
              </a:rPr>
              <a:t> (коммуникации) в синхронной модели явля</a:t>
            </a:r>
            <a:r>
              <a:rPr lang="ru-RU" sz="2800" dirty="0" smtClean="0"/>
              <a:t>ется</a:t>
            </a:r>
            <a:r>
              <a:rPr lang="ru-RU" sz="2800" dirty="0" smtClean="0">
                <a:cs typeface="Times New Roman" pitchFamily="18" charset="0"/>
              </a:rPr>
              <a:t> прямая телевизионная трансляция с применением спутникового или кабельного телевидения.</a:t>
            </a:r>
          </a:p>
          <a:p>
            <a:r>
              <a:rPr lang="ru-RU" sz="2800" b="1" dirty="0" smtClean="0">
                <a:cs typeface="Times New Roman" pitchFamily="18" charset="0"/>
              </a:rPr>
              <a:t>Обратная связь</a:t>
            </a:r>
            <a:r>
              <a:rPr lang="ru-RU" sz="2800" dirty="0" smtClean="0">
                <a:cs typeface="Times New Roman" pitchFamily="18" charset="0"/>
              </a:rPr>
              <a:t> удаленной аудитории с лектором (экзаменатором) обеспечивалась с помощью телефонной </a:t>
            </a:r>
            <a:r>
              <a:rPr lang="ru-RU" sz="2800" dirty="0" smtClean="0"/>
              <a:t>конференц</a:t>
            </a:r>
            <a:r>
              <a:rPr lang="ru-RU" sz="2800" dirty="0" smtClean="0">
                <a:cs typeface="Times New Roman" pitchFamily="18" charset="0"/>
              </a:rPr>
              <a:t>связи.</a:t>
            </a:r>
          </a:p>
          <a:p>
            <a:r>
              <a:rPr lang="ru-RU" sz="2800" dirty="0" smtClean="0">
                <a:cs typeface="Times New Roman" pitchFamily="18" charset="0"/>
              </a:rPr>
              <a:t>В настоящее время телевизионные технологии вытесняются технологиями двухсторонних </a:t>
            </a:r>
            <a:r>
              <a:rPr lang="ru-RU" sz="2800" i="1" dirty="0" smtClean="0">
                <a:cs typeface="Times New Roman" pitchFamily="18" charset="0"/>
              </a:rPr>
              <a:t>видеоконференций через Интернет</a:t>
            </a:r>
            <a:r>
              <a:rPr lang="ru-RU" sz="2800" dirty="0" smtClean="0">
                <a:cs typeface="Times New Roman" pitchFamily="18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образования</a:t>
            </a:r>
            <a:br>
              <a:rPr lang="ru-RU" dirty="0" smtClean="0"/>
            </a:br>
            <a:r>
              <a:rPr lang="ru-RU" dirty="0" smtClean="0"/>
              <a:t>в синхронной модели</a:t>
            </a:r>
            <a:endParaRPr lang="ru-RU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Обеспечивается применением высоких технологий интерактивной (двухсторонней или многосторонней) </a:t>
            </a:r>
            <a:r>
              <a:rPr lang="ru-RU" dirty="0" err="1" smtClean="0"/>
              <a:t>телевидеокоммуникации</a:t>
            </a:r>
            <a:r>
              <a:rPr lang="ru-RU" dirty="0" smtClean="0"/>
              <a:t>, требующей специально оборудованных центральных студий в головном учреждении и удаленных аудиторий в филиалах (представительствах, центрах дистанционного обучения).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Развитие дистанционного образования в мире</a:t>
            </a: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600" dirty="0" smtClean="0"/>
              <a:t>В мире за период 1900—1960 гг.  было создано 79 вузов, занимающихся подготовкой по нетрадиционным технологиям, за 1960-1970 гг. — 70, за 1970-1980 гг. - 187, а только за 1980—1995 гг. — 700.</a:t>
            </a:r>
          </a:p>
          <a:p>
            <a:r>
              <a:rPr lang="ru-RU" sz="2600" dirty="0" smtClean="0"/>
              <a:t>Происходит процесс интернационализации образования не только по содержанию, но и по методикам обучения и организационным формам. </a:t>
            </a:r>
          </a:p>
          <a:p>
            <a:endParaRPr lang="ru-RU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smtClean="0">
                <a:cs typeface="Times New Roman" pitchFamily="18" charset="0"/>
              </a:rPr>
              <a:t>Синхронную модель </a:t>
            </a:r>
            <a:r>
              <a:rPr lang="ru-RU" smtClean="0">
                <a:cs typeface="Times New Roman" pitchFamily="18" charset="0"/>
              </a:rPr>
              <a:t>называют также</a:t>
            </a:r>
            <a:r>
              <a:rPr lang="ru-RU" i="1" smtClean="0">
                <a:cs typeface="Times New Roman" pitchFamily="18" charset="0"/>
              </a:rPr>
              <a:t> групповой, </a:t>
            </a:r>
            <a:r>
              <a:rPr lang="ru-RU" smtClean="0">
                <a:cs typeface="Times New Roman" pitchFamily="18" charset="0"/>
              </a:rPr>
              <a:t>поскольку дистанционные занятия проводятся в виде групповых аудиторных лекций в удаленных аудиториях, или, </a:t>
            </a:r>
            <a:r>
              <a:rPr lang="ru-RU" i="1" smtClean="0">
                <a:cs typeface="Times New Roman" pitchFamily="18" charset="0"/>
              </a:rPr>
              <a:t>моделью удаленных </a:t>
            </a:r>
            <a:r>
              <a:rPr lang="ru-RU" smtClean="0">
                <a:cs typeface="Times New Roman" pitchFamily="18" charset="0"/>
              </a:rPr>
              <a:t>или </a:t>
            </a:r>
            <a:r>
              <a:rPr lang="ru-RU" i="1" smtClean="0">
                <a:cs typeface="Times New Roman" pitchFamily="18" charset="0"/>
              </a:rPr>
              <a:t>распределенных аудиторий</a:t>
            </a:r>
            <a:r>
              <a:rPr lang="ru-RU" smtClean="0">
                <a:cs typeface="Times New Roman" pitchFamily="18" charset="0"/>
              </a:rPr>
              <a:t>.</a:t>
            </a:r>
            <a:endParaRPr lang="ru-RU" smtClean="0"/>
          </a:p>
          <a:p>
            <a:r>
              <a:rPr lang="ru-RU" i="1" smtClean="0"/>
              <a:t>Синхронная м</a:t>
            </a:r>
            <a:r>
              <a:rPr lang="ru-RU" i="1" smtClean="0">
                <a:cs typeface="Times New Roman" pitchFamily="18" charset="0"/>
              </a:rPr>
              <a:t>одель</a:t>
            </a:r>
            <a:r>
              <a:rPr lang="ru-RU" smtClean="0">
                <a:cs typeface="Times New Roman" pitchFamily="18" charset="0"/>
              </a:rPr>
              <a:t> по существу является разновидностью очного или очно-заочного обучения</a:t>
            </a:r>
            <a:r>
              <a:rPr lang="ru-RU" smtClean="0"/>
              <a:t>, </a:t>
            </a:r>
            <a:r>
              <a:rPr lang="ru-RU" smtClean="0">
                <a:cs typeface="Times New Roman" pitchFamily="18" charset="0"/>
              </a:rPr>
              <a:t>базиру</a:t>
            </a:r>
            <a:r>
              <a:rPr lang="ru-RU" smtClean="0"/>
              <a:t>ющегося </a:t>
            </a:r>
            <a:r>
              <a:rPr lang="ru-RU" smtClean="0">
                <a:cs typeface="Times New Roman" pitchFamily="18" charset="0"/>
              </a:rPr>
              <a:t>на современных средст</a:t>
            </a:r>
            <a:r>
              <a:rPr lang="ru-RU" smtClean="0"/>
              <a:t>вах </a:t>
            </a:r>
            <a:r>
              <a:rPr lang="ru-RU" smtClean="0">
                <a:cs typeface="Times New Roman" pitchFamily="18" charset="0"/>
              </a:rPr>
              <a:t>и технолог</a:t>
            </a:r>
            <a:r>
              <a:rPr lang="ru-RU" smtClean="0"/>
              <a:t>иях</a:t>
            </a:r>
            <a:r>
              <a:rPr lang="ru-RU" smtClean="0">
                <a:cs typeface="Times New Roman" pitchFamily="18" charset="0"/>
              </a:rPr>
              <a:t> интерактивной телекоммуникации. </a:t>
            </a:r>
            <a:endParaRPr lang="ru-RU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Смешанная модель дистанционного обучения</a:t>
            </a:r>
            <a:endParaRPr lang="ru-RU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основана на сочетании асинхронной индивидуальной и синхронной групповой образовательной коммуникации.</a:t>
            </a:r>
          </a:p>
          <a:p>
            <a:r>
              <a:rPr lang="ru-RU" dirty="0" smtClean="0"/>
              <a:t>Реализуется в двух разновидностях:</a:t>
            </a:r>
          </a:p>
          <a:p>
            <a:r>
              <a:rPr lang="ru-RU" dirty="0" smtClean="0"/>
              <a:t>сетевая и распределенная</a:t>
            </a:r>
          </a:p>
          <a:p>
            <a:r>
              <a:rPr lang="ru-RU" dirty="0" smtClean="0"/>
              <a:t>смешанные модели.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Сетевая смешанная модель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представляет собой модификацию асинхронной модели</a:t>
            </a:r>
            <a:r>
              <a:rPr lang="en-US" dirty="0" smtClean="0"/>
              <a:t>;</a:t>
            </a:r>
            <a:r>
              <a:rPr lang="ru-RU" dirty="0" smtClean="0"/>
              <a:t> отличается от асинхронной модели широким использованием виртуальных образовательных ресурсов головного учреждения, доступных студентам преимущественно </a:t>
            </a:r>
            <a:r>
              <a:rPr lang="ru-RU" dirty="0" err="1" smtClean="0"/>
              <a:t>on-line</a:t>
            </a:r>
            <a:r>
              <a:rPr lang="ru-RU" dirty="0" smtClean="0"/>
              <a:t> (синхронно), и проведением, синхронных виртуальных занятий: </a:t>
            </a:r>
            <a:r>
              <a:rPr lang="ru-RU" dirty="0" err="1" smtClean="0"/>
              <a:t>тьюториалов</a:t>
            </a:r>
            <a:r>
              <a:rPr lang="ru-RU" dirty="0" smtClean="0"/>
              <a:t>, семинаров</a:t>
            </a:r>
            <a:r>
              <a:rPr lang="en-US" dirty="0" smtClean="0"/>
              <a:t> </a:t>
            </a:r>
            <a:r>
              <a:rPr lang="ru-RU" dirty="0" smtClean="0"/>
              <a:t>в формате видеоконференций, </a:t>
            </a:r>
            <a:r>
              <a:rPr lang="en-US" dirty="0" smtClean="0"/>
              <a:t>web-</a:t>
            </a:r>
            <a:r>
              <a:rPr lang="ru-RU" dirty="0" smtClean="0"/>
              <a:t>форумов, чатов.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Распределенная смешанная модель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/>
              <a:t>- основана на применении асинхронной дистанционной образовательной коммуникации и индивидуального или группового доступа к удаленным образовательным ресурсам головного учреждения (через Интернет) и (или) филиала (через Интранет).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Полнообъемное дистанционное обучение</a:t>
            </a: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ru-RU" dirty="0" smtClean="0"/>
              <a:t>технологии, определяющие реализацию для обучающихся образовательных программ в объеме не менее 70% объема часов учебного плана; при этом посредством дистанционных образовательных технологий для образовательных программ высшего и среднего профессионального образования реализуется не менее 80% объема часов общих гуманитарных и социально-экономических, математических и общих естественнонаучных дисциплин.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/>
              <a:t>Для реализации </a:t>
            </a:r>
            <a:r>
              <a:rPr lang="ru-RU" sz="2800" dirty="0" err="1" smtClean="0"/>
              <a:t>полнообъемного</a:t>
            </a:r>
            <a:r>
              <a:rPr lang="ru-RU" sz="2800" dirty="0" smtClean="0"/>
              <a:t> дистанционного обучения могут использоваться различные модели организации дистанционного обучения или их комбинации.</a:t>
            </a:r>
            <a:br>
              <a:rPr lang="ru-RU" sz="2800" dirty="0" smtClean="0"/>
            </a:br>
            <a:r>
              <a:rPr lang="ru-RU" sz="2800" dirty="0" smtClean="0"/>
              <a:t>Например, для организации самостоятельной работы студентов – асинхронная модель</a:t>
            </a:r>
            <a:r>
              <a:rPr lang="en-US" sz="2800" dirty="0" smtClean="0"/>
              <a:t>;</a:t>
            </a:r>
            <a:r>
              <a:rPr lang="ru-RU" sz="2800" dirty="0" smtClean="0"/>
              <a:t> для лекций и контроля знаний - синхронная модель, для лабораторных практикумов – смешанная сетевая модель.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ДО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Участники процесса ДО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20" y="1589567"/>
            <a:ext cx="421008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sz="2800" dirty="0" smtClean="0">
                <a:effectLst/>
              </a:rPr>
              <a:t>Заказчики системы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sz="2800" dirty="0" smtClean="0">
                <a:effectLst/>
              </a:rPr>
              <a:t>Преподаватели-консультанты и авторы курсов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sz="2800" dirty="0" smtClean="0">
                <a:effectLst/>
              </a:rPr>
              <a:t>Дизайнер курсов (специалист по разработке курсов)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sz="2800" dirty="0" smtClean="0">
                <a:effectLst/>
              </a:rPr>
              <a:t>Координаторы работы системы в целом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sz="2800" dirty="0" smtClean="0">
                <a:effectLst/>
              </a:rPr>
              <a:t>Преподаватели координаторы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sz="2800" dirty="0" err="1" smtClean="0">
                <a:effectLst/>
              </a:rPr>
              <a:t>Тьютор</a:t>
            </a:r>
            <a:r>
              <a:rPr lang="ru-RU" sz="2800" dirty="0" smtClean="0"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sz="2800" dirty="0" smtClean="0">
                <a:effectLst/>
              </a:rPr>
              <a:t>Обучаемые</a:t>
            </a:r>
          </a:p>
        </p:txBody>
      </p:sp>
      <p:pic>
        <p:nvPicPr>
          <p:cNvPr id="6" name="Picture 4" descr="sd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050" y="2289518"/>
            <a:ext cx="3886200" cy="317113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Функции тьютора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642350" cy="47767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</a:t>
            </a:r>
          </a:p>
          <a:p>
            <a:pPr eaLnBrk="1" hangingPunct="1">
              <a:buSzTx/>
              <a:buFont typeface="Wingdings" pitchFamily="2" charset="2"/>
              <a:buBlip>
                <a:blip r:embed="rId2"/>
              </a:buBlip>
              <a:defRPr/>
            </a:pPr>
            <a:r>
              <a:rPr lang="ru-RU" sz="2800" dirty="0" smtClean="0">
                <a:effectLst/>
              </a:rPr>
              <a:t>Формирование групп участников процесса дистанционного обучения</a:t>
            </a:r>
          </a:p>
          <a:p>
            <a:pPr eaLnBrk="1" hangingPunct="1">
              <a:buSzTx/>
              <a:buFont typeface="Wingdings" pitchFamily="2" charset="2"/>
              <a:buBlip>
                <a:blip r:embed="rId2"/>
              </a:buBlip>
              <a:defRPr/>
            </a:pPr>
            <a:r>
              <a:rPr lang="ru-RU" sz="2800" dirty="0" smtClean="0">
                <a:effectLst/>
              </a:rPr>
              <a:t>интегрирование различных видов деятельности в рамках дистанционного обучения</a:t>
            </a:r>
          </a:p>
          <a:p>
            <a:pPr eaLnBrk="1" hangingPunct="1">
              <a:buSzTx/>
              <a:buFont typeface="Wingdings" pitchFamily="2" charset="2"/>
              <a:buBlip>
                <a:blip r:embed="rId2"/>
              </a:buBlip>
              <a:defRPr/>
            </a:pPr>
            <a:r>
              <a:rPr lang="ru-RU" sz="2800" dirty="0" smtClean="0">
                <a:effectLst/>
              </a:rPr>
              <a:t>организация взаимодействия участников системы дистанционного обучения</a:t>
            </a:r>
          </a:p>
          <a:p>
            <a:pPr eaLnBrk="1" hangingPunct="1">
              <a:buSzTx/>
              <a:buFont typeface="Wingdings" pitchFamily="2" charset="2"/>
              <a:buBlip>
                <a:blip r:embed="rId2"/>
              </a:buBlip>
              <a:defRPr/>
            </a:pPr>
            <a:r>
              <a:rPr lang="ru-RU" sz="2800" dirty="0" smtClean="0">
                <a:effectLst/>
              </a:rPr>
              <a:t>разработка электронных методических материалов</a:t>
            </a:r>
          </a:p>
          <a:p>
            <a:pPr eaLnBrk="1" hangingPunct="1">
              <a:buSzTx/>
              <a:buFont typeface="Wingdings" pitchFamily="2" charset="2"/>
              <a:buBlip>
                <a:blip r:embed="rId2"/>
              </a:buBlip>
              <a:defRPr/>
            </a:pPr>
            <a:r>
              <a:rPr lang="ru-RU" sz="2800" dirty="0" smtClean="0">
                <a:effectLst/>
              </a:rPr>
              <a:t>организация дистанционных курсов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Функции тьютора</a:t>
            </a:r>
            <a:endParaRPr lang="ru-RU" b="1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42350" cy="5111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Дополнительные</a:t>
            </a:r>
          </a:p>
          <a:p>
            <a:pPr eaLnBrk="1" hangingPunct="1">
              <a:buSzTx/>
              <a:buFont typeface="Wingdings" pitchFamily="2" charset="2"/>
              <a:buBlip>
                <a:blip r:embed="rId2"/>
              </a:buBlip>
              <a:defRPr/>
            </a:pPr>
            <a:r>
              <a:rPr lang="ru-RU" sz="2800" smtClean="0">
                <a:effectLst/>
              </a:rPr>
              <a:t>методическая подготовка и проведение групповых занятий-практикумов </a:t>
            </a:r>
            <a:br>
              <a:rPr lang="ru-RU" sz="2800" smtClean="0">
                <a:effectLst/>
              </a:rPr>
            </a:br>
            <a:r>
              <a:rPr lang="ru-RU" sz="2800" smtClean="0">
                <a:effectLst/>
              </a:rPr>
              <a:t>(в очном и дистанционном вариантах)</a:t>
            </a:r>
          </a:p>
          <a:p>
            <a:pPr eaLnBrk="1" hangingPunct="1">
              <a:buSzTx/>
              <a:buFont typeface="Wingdings" pitchFamily="2" charset="2"/>
              <a:buBlip>
                <a:blip r:embed="rId2"/>
              </a:buBlip>
              <a:defRPr/>
            </a:pPr>
            <a:r>
              <a:rPr lang="ru-RU" sz="2800" smtClean="0">
                <a:effectLst/>
              </a:rPr>
              <a:t>помощь в выполнении аттестационных работ, их проверка и оценка</a:t>
            </a:r>
            <a:endParaRPr lang="ru-RU" sz="2800" dirty="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</a:t>
            </a:r>
            <a:r>
              <a:rPr lang="ru-RU" dirty="0" smtClean="0"/>
              <a:t>ДО в России</a:t>
            </a:r>
            <a:endParaRPr lang="ru-RU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700" dirty="0" smtClean="0"/>
              <a:t>Дистанционное обучение, организованное на базе компьютерных телекоммуникаций, занимает все большее место как в </a:t>
            </a:r>
            <a:r>
              <a:rPr lang="ru-RU" sz="2700" dirty="0" smtClean="0"/>
              <a:t>российской </a:t>
            </a:r>
            <a:r>
              <a:rPr lang="ru-RU" sz="2700" dirty="0" smtClean="0"/>
              <a:t>системе образования. Практически во всех ведущих вузах России уже существуют кафедры дистанционного обучения, с 1996 года действует общегосударственная программа развития системы дистанционного обучения. </a:t>
            </a:r>
          </a:p>
          <a:p>
            <a:r>
              <a:rPr lang="ru-RU" sz="2700" dirty="0" smtClean="0"/>
              <a:t>За последние 1-2 года стали появляться различные дистанционные курсы для желающих получить среднее специальное, высшее образование. </a:t>
            </a:r>
          </a:p>
          <a:p>
            <a:endParaRPr lang="ru-RU" sz="27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Функции преподавателя в  дистанционном обучении: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900" dirty="0" smtClean="0"/>
              <a:t>Проектирование и создание курса (учебно-методических материалов)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900" dirty="0" smtClean="0"/>
              <a:t>Выбор и использование ресурсов интернета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900" dirty="0" smtClean="0"/>
              <a:t>Доставка образовательного </a:t>
            </a:r>
            <a:r>
              <a:rPr lang="ru-RU" sz="2900" dirty="0" err="1" smtClean="0"/>
              <a:t>контента</a:t>
            </a:r>
            <a:r>
              <a:rPr lang="ru-RU" sz="2900" dirty="0" smtClean="0"/>
              <a:t> 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900" dirty="0" smtClean="0"/>
              <a:t>Администрирование (управление) обучением и </a:t>
            </a:r>
            <a:r>
              <a:rPr lang="ru-RU" sz="2900" dirty="0" err="1" smtClean="0"/>
              <a:t>контентом</a:t>
            </a:r>
            <a:endParaRPr lang="ru-RU" sz="2900" dirty="0" smtClean="0"/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900" dirty="0" smtClean="0"/>
              <a:t>Хранение информации об учащихся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900" dirty="0" smtClean="0"/>
              <a:t>Контроль успеваемости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900" dirty="0" smtClean="0"/>
              <a:t>Обеспечение коммуникации в группе</a:t>
            </a:r>
          </a:p>
          <a:p>
            <a:pPr eaLnBrk="1" hangingPunct="1"/>
            <a:endParaRPr lang="ru-RU" sz="24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Функции преподавателя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Планирование учебной работы</a:t>
            </a:r>
          </a:p>
          <a:p>
            <a:pPr eaLnBrk="1" hangingPunct="1">
              <a:defRPr/>
            </a:pPr>
            <a:r>
              <a:rPr lang="ru-RU" sz="2800" dirty="0" smtClean="0"/>
              <a:t>Организация учебной работы</a:t>
            </a:r>
          </a:p>
          <a:p>
            <a:pPr eaLnBrk="1" hangingPunct="1">
              <a:defRPr/>
            </a:pPr>
            <a:r>
              <a:rPr lang="ru-RU" sz="2800" dirty="0" smtClean="0"/>
              <a:t>Координирование познавательного процесса обучаемых с применением ИКТ</a:t>
            </a:r>
          </a:p>
          <a:p>
            <a:pPr eaLnBrk="1" hangingPunct="1">
              <a:defRPr/>
            </a:pPr>
            <a:r>
              <a:rPr lang="ru-RU" sz="2800" dirty="0" smtClean="0"/>
              <a:t>Корректировка преподаваемой дисциплины с применением средств разработки сетевых курсов и </a:t>
            </a:r>
            <a:r>
              <a:rPr lang="ru-RU" sz="2800" dirty="0" err="1" smtClean="0"/>
              <a:t>мультимедийных</a:t>
            </a:r>
            <a:r>
              <a:rPr lang="ru-RU" sz="2800" dirty="0" smtClean="0"/>
              <a:t> технологий</a:t>
            </a:r>
          </a:p>
          <a:p>
            <a:pPr eaLnBrk="1" hangingPunct="1">
              <a:defRPr/>
            </a:pPr>
            <a:r>
              <a:rPr lang="ru-RU" sz="2800" dirty="0" smtClean="0"/>
              <a:t>Консультирование обучаемых в режиме реального и отложенного времени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Требования к преподавателю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Способность быстро овладевать  и работать с сетевыми образовательными и коммуникативными технологиями, средствами разработки сетевых курсов;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Психологическая устойчивость и умение работать с виртуальными студентами;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Готовность к активному обмену информацией со студентами;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Умение стимулировать и поощрять работу студентов посредством сетевых технологий и т.д.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Виды деятельности обучаемого в дистанционных курсах: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900" dirty="0" smtClean="0"/>
              <a:t>Проработка учебных материалов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900" dirty="0" smtClean="0"/>
              <a:t>Выполнение индивидуальных и групповых проектов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900" dirty="0" smtClean="0"/>
              <a:t>Подготовка зачетных работ, рефератов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900" dirty="0" smtClean="0"/>
              <a:t>Исследовательская деятельность в интернете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900" dirty="0" smtClean="0"/>
              <a:t>Общение с преподавателем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900" dirty="0" smtClean="0"/>
              <a:t>Общение с другими обучающимися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900" dirty="0" smtClean="0"/>
              <a:t>Выполнение контрольных работ, </a:t>
            </a:r>
            <a:r>
              <a:rPr lang="ru-RU" sz="2900" dirty="0" err="1" smtClean="0"/>
              <a:t>пре</a:t>
            </a:r>
            <a:r>
              <a:rPr lang="ru-RU" sz="2900" dirty="0" smtClean="0"/>
              <a:t>- и </a:t>
            </a:r>
            <a:r>
              <a:rPr lang="ru-RU" sz="2900" dirty="0" err="1" smtClean="0"/>
              <a:t>пост-тестов</a:t>
            </a:r>
            <a:endParaRPr lang="ru-RU" sz="20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Механизмы индивидуального и коллективного общения: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900" dirty="0" smtClean="0"/>
              <a:t>ФОРУМ – асинхронные дискуссии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900" dirty="0" smtClean="0"/>
              <a:t>ЭЛЕКТРОННАЯ ПОЧТА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900" dirty="0" smtClean="0"/>
              <a:t>БЛОГИ — </a:t>
            </a:r>
            <a:r>
              <a:rPr lang="ru-RU" sz="2900" dirty="0" err="1" smtClean="0"/>
              <a:t>интернет-дневники</a:t>
            </a:r>
            <a:r>
              <a:rPr lang="ru-RU" sz="2900" dirty="0" smtClean="0"/>
              <a:t> с развитыми средствами коллективного общения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900" dirty="0" smtClean="0"/>
              <a:t>ВИДЕО-КОНФЕРЕНЦИИ – групповое общение в реальном времени (требует специального оборудования и навыков)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900" dirty="0" smtClean="0"/>
              <a:t>ЧАТ –оперативное общение в реальном времени</a:t>
            </a:r>
            <a:endParaRPr lang="ru-RU" dirty="0" smtClean="0">
              <a:latin typeface="Arial" charset="0"/>
            </a:endParaRPr>
          </a:p>
          <a:p>
            <a:pPr eaLnBrk="1" hangingPunct="1"/>
            <a:endParaRPr lang="ru-RU" sz="20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учебного курса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Структура </a:t>
            </a:r>
            <a:r>
              <a:rPr lang="ru-RU" sz="3200" dirty="0" smtClean="0"/>
              <a:t>электронного УМК Обязательный </a:t>
            </a:r>
            <a:r>
              <a:rPr lang="ru-RU" sz="3200" dirty="0" smtClean="0"/>
              <a:t>комплект </a:t>
            </a:r>
            <a:r>
              <a:rPr lang="ru-RU" sz="3200" dirty="0" smtClean="0"/>
              <a:t>должен состоять из: </a:t>
            </a:r>
            <a:endParaRPr lang="ru-RU" sz="32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типовой учебной программы; </a:t>
            </a:r>
          </a:p>
          <a:p>
            <a:r>
              <a:rPr lang="ru-RU" dirty="0" smtClean="0"/>
              <a:t>рабочей учебной программы (содержание предмета, календарно-тематический план, список рекомендуемой литературы (основной и дополнительной), модульное разбиение курса, график проведения дистанционных консультаций); </a:t>
            </a:r>
          </a:p>
          <a:p>
            <a:r>
              <a:rPr lang="ru-RU" dirty="0" smtClean="0"/>
              <a:t>электронного курса лекций;</a:t>
            </a:r>
          </a:p>
          <a:p>
            <a:r>
              <a:rPr lang="ru-RU" dirty="0" smtClean="0"/>
              <a:t>материалов практических и семинарских занятий;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Структура электронного УМК Обязательный комплект должен состоять из: </a:t>
            </a:r>
            <a:endParaRPr lang="ru-RU" sz="32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лабораторного практикума (заданий, примеров, методических указаний); </a:t>
            </a:r>
          </a:p>
          <a:p>
            <a:r>
              <a:rPr lang="ru-RU" dirty="0" smtClean="0"/>
              <a:t>заданий для СРС и СРСП; </a:t>
            </a:r>
          </a:p>
          <a:p>
            <a:r>
              <a:rPr lang="ru-RU" dirty="0" smtClean="0"/>
              <a:t>материалов по организации рубежного контроля (контрольных работ, тестовых заданий, индивидуальных заданий и др.);</a:t>
            </a:r>
          </a:p>
          <a:p>
            <a:r>
              <a:rPr lang="ru-RU" dirty="0" smtClean="0"/>
              <a:t>материалов по организации итогового контроля (тестовых экзаменационных заданий, вопросов к экзамену, билетов, экзаменационных контрольные работы).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Структура электронного УМК </a:t>
            </a:r>
            <a:r>
              <a:rPr lang="ru-RU" sz="3200" dirty="0" smtClean="0"/>
              <a:t>Дополнительный </a:t>
            </a:r>
            <a:r>
              <a:rPr lang="ru-RU" sz="3200" dirty="0" smtClean="0"/>
              <a:t>комплект должен состоять из: </a:t>
            </a:r>
            <a:endParaRPr lang="ru-RU" sz="32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лабораторного практикума (заданий, примеров, методических указаний); </a:t>
            </a:r>
          </a:p>
          <a:p>
            <a:r>
              <a:rPr lang="ru-RU" dirty="0" smtClean="0"/>
              <a:t>заданий для СРС и СРСП; </a:t>
            </a:r>
          </a:p>
          <a:p>
            <a:r>
              <a:rPr lang="ru-RU" dirty="0" smtClean="0"/>
              <a:t>материалов по организации рубежного контроля (контрольных работ, тестовых заданий, индивидуальных заданий и др.);</a:t>
            </a:r>
          </a:p>
          <a:p>
            <a:r>
              <a:rPr lang="ru-RU" dirty="0" smtClean="0"/>
              <a:t>материалов по организации итогового контроля (тестовых экзаменационных заданий, вопросов к экзамену, билетов, экзаменационных контрольные работы</a:t>
            </a:r>
            <a:r>
              <a:rPr lang="ru-RU" dirty="0" smtClean="0"/>
              <a:t>).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Состав учебного занятия</a:t>
            </a:r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Теоретический материал должен содержать актуальную информацию по выбранному учебному курсу</a:t>
            </a:r>
            <a:r>
              <a:rPr lang="kk-KZ" dirty="0" smtClean="0"/>
              <a:t> и</a:t>
            </a:r>
            <a:r>
              <a:rPr lang="ru-RU" dirty="0" smtClean="0"/>
              <a:t> быть достаточным для самостоятельного изучения, выполнения  заданий и прохождения контроля знаний без дублирования изложения уже приобретенных знаний на предыдущих уроках. Теоретический материал должен иметь специфические дидактические средства  в виде подчеркивания или изменения цвета текста.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Сравнительная характеристика ДО</a:t>
            </a:r>
            <a:endParaRPr lang="ru-RU" dirty="0"/>
          </a:p>
        </p:txBody>
      </p:sp>
      <p:sp>
        <p:nvSpPr>
          <p:cNvPr id="25498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609600" y="2438400"/>
            <a:ext cx="3886200" cy="4419600"/>
          </a:xfrm>
        </p:spPr>
        <p:txBody>
          <a:bodyPr/>
          <a:lstStyle/>
          <a:p>
            <a:r>
              <a:rPr lang="ru-RU" sz="2400" dirty="0" smtClean="0"/>
              <a:t>ДО в США и Европе начало развиваться в 60-70 гг.</a:t>
            </a:r>
          </a:p>
          <a:p>
            <a:r>
              <a:rPr lang="ru-RU" sz="2400" dirty="0" smtClean="0"/>
              <a:t>ДО представлено </a:t>
            </a:r>
            <a:r>
              <a:rPr lang="en-US" sz="2400" dirty="0" smtClean="0"/>
              <a:t>“</a:t>
            </a:r>
            <a:r>
              <a:rPr lang="ru-RU" sz="2400" dirty="0" smtClean="0"/>
              <a:t>открытыми</a:t>
            </a:r>
            <a:r>
              <a:rPr lang="en-US" sz="2400" dirty="0" smtClean="0"/>
              <a:t>”</a:t>
            </a:r>
            <a:r>
              <a:rPr lang="ru-RU" sz="2400" dirty="0" smtClean="0"/>
              <a:t> университетами, которые поддерживаются правительством</a:t>
            </a:r>
          </a:p>
          <a:p>
            <a:r>
              <a:rPr lang="ru-RU" sz="2400" dirty="0" smtClean="0"/>
              <a:t>ДО за рубежом получает большее кол-во людей</a:t>
            </a:r>
            <a:endParaRPr lang="ru-RU" sz="2400" dirty="0"/>
          </a:p>
        </p:txBody>
      </p:sp>
      <p:sp>
        <p:nvSpPr>
          <p:cNvPr id="254981" name="Rectangle 5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400" dirty="0" smtClean="0"/>
              <a:t>Широкое развитие ДО в России произошло в 90х гг.</a:t>
            </a:r>
          </a:p>
          <a:p>
            <a:r>
              <a:rPr lang="ru-RU" sz="2400" dirty="0" smtClean="0"/>
              <a:t>Небольшой спектр  направлений, по которым ведется образование с помощью ДО</a:t>
            </a:r>
          </a:p>
          <a:p>
            <a:r>
              <a:rPr lang="ru-RU" sz="2400" dirty="0" smtClean="0"/>
              <a:t>ДО в России получает сравнительно небольшое кол-во людей</a:t>
            </a:r>
            <a:endParaRPr lang="ru-RU" sz="24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Зарубежье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Россия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Состав учебного занятия</a:t>
            </a:r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 smtClean="0"/>
              <a:t>Примеры должны обеспечивать детальный разбор отдельных важных аспектов теоретического материала в виде выполнения упражнений, решения задач, формулировки ответов на вопросы и т.п.</a:t>
            </a:r>
          </a:p>
          <a:p>
            <a:r>
              <a:rPr lang="ru-RU" sz="2400" dirty="0" smtClean="0"/>
              <a:t>Задания должны быть направлены на выявление внутренних связей изучаемых объектов, процессов и явлений, на исследование их функциональных характеристик при различных внешних воздействиях и на приобретение практических навыков выполнения упражнений и решения задач. Формулировки заданий должны сопровождаться пояснениями порядка выполняемых действий, а также требованиями к ожидаемым результатам и форме их представления.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Состав учебного занятия</a:t>
            </a:r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Вопросы-ответы должны быть направлены на усвоение знаний и приобретение навыков выполнения практических работ. В целях активизации познавательной деятельности обучаемого вопросы должны варьироваться по уровню сложности, характеру и формам представления ответов. Средства ввода ответа должны быть простыми. Обучаемый должен иметь возможность отвечать на вопросы, а не думать о технике его ввода. Обучаемый должен иметь механизм подтверждения правильности ответа.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Состав учебного занятия</a:t>
            </a:r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Тесты должны содержать вопросы и варианты ответов на них. </a:t>
            </a:r>
            <a:r>
              <a:rPr lang="kk-KZ" sz="2000" dirty="0" smtClean="0"/>
              <a:t>Содержание тестовых заданий должно полностью соответствовать стандарту образования. Констатирующие части вопроса и правильного варианта ответа не допускают неоднозначных толкований. Неправильные варианты ответов должны содержать только типичные ошибки или правдоподобные варианты. Текст вопроса и правильного варианта ответа задания составляется грамотно (не допускаются различного рода ошибки, научная терминология используется корректно). В тексте вопроса и правильного варианта ответа должны отсутствовать логические,  смысловые или другие неточности. Информация,  содержащаяся в вопросе тестового задания, должна быть достаточной, но не избыточной для решения тестового задания. </a:t>
            </a:r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Состав учебного занятия</a:t>
            </a:r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Справочник должен содержать текстовые, табличные, графические и другие учебно-методические сведения, касающиеся учебного материала, а также правила или указания по выполнению упражнений, решению задач или проведению эксперимента, подготовке курсовых, дипломных или других  работ.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Состав учебного занятия</a:t>
            </a:r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Графика, аудио и видео предназначены для представления дополнительных дидактических материалов, которые необходимы для раскрытия и демонстрации наиболее важных сторон и состояний объектов, процессов и явлений, изучаемых в учебном курсе.</a:t>
            </a:r>
          </a:p>
          <a:p>
            <a:r>
              <a:rPr lang="ru-RU" dirty="0" smtClean="0"/>
              <a:t>Тезаурус должен содержать словарь терминов и сокращений, касающихся предметной области ЭУИ. 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Мультимедиа в дистанционных курсах: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dirty="0" smtClean="0"/>
              <a:t>Текст и гипертекст: учебные и справочные материалы, энциклопедии и словари, задания, тесты и т.д.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dirty="0" smtClean="0"/>
              <a:t>Графика : векторные и растровые изображения 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dirty="0" smtClean="0"/>
              <a:t>Анимация с описанием: демонстрация движения объектов, моделирование взаимосвязей и пр.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dirty="0" smtClean="0"/>
              <a:t>Аудио: фразы, диалоги персонажей, звуковое сопровождение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dirty="0" smtClean="0"/>
              <a:t>Видео: видеозаписи лекций, фрагменты конференций, учебные фильмы, и пр.</a:t>
            </a: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dirty="0" smtClean="0"/>
              <a:t>Виртуальная реальность: интерактивные тренажеры, симуляторы, ролевые игры</a:t>
            </a:r>
          </a:p>
          <a:p>
            <a:pPr eaLnBrk="1" hangingPunct="1"/>
            <a:endParaRPr lang="ru-RU" sz="26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Нормативное обеспечение ДО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Нормативное обеспечение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«Концепции создания и развития единой системы дистанционного образования в России»</a:t>
            </a:r>
          </a:p>
          <a:p>
            <a:pPr lvl="1" algn="r" eaLnBrk="1" hangingPunct="1">
              <a:lnSpc>
                <a:spcPct val="90000"/>
              </a:lnSpc>
              <a:defRPr/>
            </a:pPr>
            <a:r>
              <a:rPr lang="ru-RU" sz="2000" smtClean="0"/>
              <a:t>УТВЕРЖДЕНА постановлением Государственного Комитета Российской Федерации по высшему образованию от 31 мая 1995 г. № 6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«О внесении изменений и дополнений в закон Российской Федерации «Об образовании» и Федеральный закон «О высшем и послевузовском </a:t>
            </a:r>
            <a:br>
              <a:rPr lang="ru-RU" sz="2400" smtClean="0"/>
            </a:br>
            <a:r>
              <a:rPr lang="ru-RU" sz="2400" smtClean="0"/>
              <a:t>профессиональном образовании»</a:t>
            </a:r>
          </a:p>
          <a:p>
            <a:pPr lvl="1" algn="r" eaLnBrk="1" hangingPunct="1">
              <a:lnSpc>
                <a:spcPct val="90000"/>
              </a:lnSpc>
              <a:defRPr/>
            </a:pPr>
            <a:r>
              <a:rPr lang="ru-RU" sz="2000" i="1" smtClean="0"/>
              <a:t>Принят Государственной Думой 25 декабря 2002 года</a:t>
            </a:r>
            <a:br>
              <a:rPr lang="ru-RU" sz="2000" i="1" smtClean="0"/>
            </a:br>
            <a:r>
              <a:rPr lang="ru-RU" sz="2000" i="1" smtClean="0"/>
              <a:t>Одобрен Советом </a:t>
            </a:r>
            <a:br>
              <a:rPr lang="ru-RU" sz="2000" i="1" smtClean="0"/>
            </a:br>
            <a:r>
              <a:rPr lang="ru-RU" sz="2000" i="1" smtClean="0"/>
              <a:t>Федерации 27 декабря 2002 года</a:t>
            </a:r>
            <a:endParaRPr lang="ru-RU" sz="20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zh-CN" sz="2400" smtClean="0"/>
              <a:t>«Порядок </a:t>
            </a:r>
            <a:r>
              <a:rPr lang="ru-RU" sz="2400" smtClean="0"/>
              <a:t>использования дистанционных образовательных технологий»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Нормативное обеспечение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435975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zh-CN" dirty="0" smtClean="0"/>
              <a:t>с 27 августа 2005 г. вступил в силу</a:t>
            </a:r>
            <a:endParaRPr lang="ru-RU" altLang="zh-CN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zh-CN" sz="2800" b="1" dirty="0" smtClean="0"/>
              <a:t>приказ</a:t>
            </a:r>
            <a:r>
              <a:rPr lang="ru-RU" altLang="zh-CN" sz="2800" dirty="0" smtClean="0"/>
              <a:t> Министерства образования и науки Российской  Федерации</a:t>
            </a:r>
            <a:r>
              <a:rPr lang="ru-RU" altLang="zh-CN" dirty="0" smtClean="0"/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zh-CN" b="1" dirty="0" smtClean="0"/>
              <a:t>«Об использовании дистанционных образовательных технологий»</a:t>
            </a:r>
            <a:r>
              <a:rPr lang="ru-RU" altLang="zh-CN" dirty="0" smtClean="0"/>
              <a:t/>
            </a:r>
            <a:br>
              <a:rPr lang="ru-RU" altLang="zh-CN" dirty="0" smtClean="0"/>
            </a:br>
            <a:r>
              <a:rPr lang="ru-RU" altLang="zh-CN" sz="2800" dirty="0" smtClean="0"/>
              <a:t>в котором определен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zh-CN" b="1" dirty="0" smtClean="0"/>
              <a:t>«Порядок </a:t>
            </a:r>
            <a:r>
              <a:rPr lang="ru-RU" b="1" dirty="0" smtClean="0"/>
              <a:t>использования дистанционных образовательных технологий»</a:t>
            </a:r>
            <a:r>
              <a:rPr lang="ru-RU" altLang="zh-CN" b="1" dirty="0" smtClean="0"/>
              <a:t> </a:t>
            </a:r>
            <a:endParaRPr lang="ru-RU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>
                <a:latin typeface="Arial" charset="0"/>
              </a:rPr>
              <a:t>Дистанционное и заочное обучение - это одно и то же?</a:t>
            </a:r>
            <a:r>
              <a:rPr lang="ru-RU" sz="380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44675"/>
            <a:ext cx="7772400" cy="4824413"/>
          </a:xfrm>
        </p:spPr>
        <p:txBody>
          <a:bodyPr/>
          <a:lstStyle/>
          <a:p>
            <a:r>
              <a:rPr lang="ru-RU" sz="1800"/>
              <a:t>Заочное обучение: общая для всех учебная программа, учебный план, сроки сдачи работ, а также экзаменов. </a:t>
            </a:r>
          </a:p>
          <a:p>
            <a:r>
              <a:rPr lang="ru-RU" sz="1800"/>
              <a:t>Дистанционное образование: легко реализуется обучение по индивидуальной программе и индивидуальному графику.</a:t>
            </a:r>
          </a:p>
          <a:p>
            <a:endParaRPr lang="ru-RU" sz="1800"/>
          </a:p>
          <a:p>
            <a:pPr>
              <a:buFont typeface="Wingdings" pitchFamily="2" charset="2"/>
              <a:buNone/>
            </a:pPr>
            <a:r>
              <a:rPr lang="ru-RU" sz="2400">
                <a:solidFill>
                  <a:schemeClr val="accent2"/>
                </a:solidFill>
              </a:rPr>
              <a:t>25.12.2002 г.</a:t>
            </a:r>
            <a:r>
              <a:rPr lang="ru-RU" sz="2400"/>
              <a:t> – поправками к закону «Об образовании» дистанционное образование уравнивается в правах с традиционными формами обучения.</a:t>
            </a:r>
          </a:p>
          <a:p>
            <a:pPr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r>
              <a:rPr lang="ru-RU" sz="2400">
                <a:solidFill>
                  <a:schemeClr val="accent2"/>
                </a:solidFill>
              </a:rPr>
              <a:t>06.05.2005 г.</a:t>
            </a:r>
            <a:r>
              <a:rPr lang="ru-RU" sz="2400"/>
              <a:t> – Приказ Министерства образования и науки РФ «Об использовании дистанционных образовательных технологий» 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211263" y="3213100"/>
            <a:ext cx="5113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ROBYs4PMabCLdLzr2vO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KmDTMG4hHIUCMFZq8GbN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5JfCjb5VqmEkQF2MijK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eEN1O5KM4GzTgFZTWR5B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Tzpas5amupPCQ4sBv5k8m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4qz03TmrFP2eKdBDDFBIc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4EOUqlmZhTEduYBr2hZ2J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CkeZRsFwEtUmVb9t15Fy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zxJC2bCkI9q54bAbluxCm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JzCFfSNYX3rr2NvnPg2bV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uhR0zhGA8WLzN90mVKxJc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C9NGYFgzb4p5lOfjwinV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yMco9e7NgzMayO0igoxt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FtZlmskiEb77DeQMAIURm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un4FxFr0rPr8XFNlBcVhx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iXHAowWAs385ZCgHVFQDK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ugbZe6HV43B57XXgU4Rm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SFb5ThgqT8ZhcjdxHtK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1nw9JYoWzTVjuovN8cqED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5QLD3mmnBeVQhEWajSuj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4XHUHKygktqRUrjYkkzcv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zye9c26M8Qd1S3ImCN7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YndDbYxV6KJT8mtAmdd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QMY9PMApRYrap47AhV2zV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1HqqVBYWpn3j3zQWzQ8f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hYUmT1rT34dXGMcgmzYH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A5MCENn5s3hd8s1f5VX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eQCa9mALFf16BoPAgnEwX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9FsEJf7t3KSFle9rvqMkM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f7w4cEOyjX3CGXIvDlDcc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W2AqPReKDPlpk7F3tFv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IxcI0MqGABYUz1BeZG4d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NlxonXiawHQhkj3e6Rrj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KrqxDreGOmIcVcEkCP8w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ZurB7oUox7IIZdejsxno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7CfIyZSODTsxA6XQjQVQ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8oQALeCbqcRkOiVTfNZI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oBxnMvhBd0C27jHp6z1I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kJM9xoXG2TLLoZf2os6TP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HLaBbPHpH5H3SLee7kV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hJksnI7UPclS5nnMLQkt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FGVngadZzUOJQurhJsZiN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IZGRRky4PDMB2o56xTVf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9eSVu1olagpcdnAjmE1P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53TpTElroS1bbQrYWQwGu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Z8KSHYtuTjbKYEoas1Wz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cQbHwexgesy3aYwBn2U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01x8kqOu9uCxHyIWPcRB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DMgZqf8EzH7NQa9nU6sJ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3qDhXTrdHUNBhnKRk0ylu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pTIyMriK82pzmDIsmHqS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cyMpwz6ToO9vdoekELp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ySNoeCxcD4275H9LnUIE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qQpke13EsEFDGY0iXzGK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n7G4zgRGvpUinxOhjbAp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tq3tMnCK4xTPithD9rMN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3Hl8m2BA2xfrEviReGVV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fIoAsuFfvalyTHDBMTeW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1s54wE9KNBNlak4cU84O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KzAZyFTzPInHVvoX15L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ywiwAZ6RBPiYluVEB4T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ND9Gva3IhlJY13H14UsY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ypWaU1muGtHOVJFmTtWOS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fmtSXA0ZzZvedcwB8GeB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a5j2Eaqw9e1sHNq9pTGt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OqvranSN7DV4ccnyUVPz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dKvIaYglVoUlFOAuNyI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wffzVh4ms1rWroKlWRTR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5ouB2BuYQU4Z8iHEEHOQi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QIJkr10kNH7m078nMn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PmwwTP8RUai5HbKkRawOT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rakEwyq4VVbtubdrBT9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2EOnOwCQgA5a5lybCit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9vIg8EIVVJjy27GP9KUs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nj6RTqgRXx2S857FSTVk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C3dRlsxyDhuUlW2MPuES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00fxJ242y9kJCG2D15Njo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odKaD54rFYoC3YjBqsw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Wjk95jdk0EQQiPS7sGjX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9aJgZ9NpQyY7fQkZRrWuI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d4ZEHtnRSPCe21UDVg1P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vN8ZCz1zzpvpvb0v6WtH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hDBhXXN1eGPlMzbwHQNPj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JCvIDqa5lIkdawIFBdy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4ICOYo5FRM2rREreaA4B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sm1ZZacCKUt4yN6OrLZ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bJE3dn2Yh7bsggNZoUtf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8XN6E8l8iBNMTaikWXOzM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S5wP0sm5cBw3LRWzeGPY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cyRsulZ39lCAWUqPXQ1r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Fm5vFsXEFfvCV08jlGW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n7wt0nASXEOtp9KvMU7x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x9VVrVl910NvYXYcsz4M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QNrAYyPT2o3d7znx4WFxN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OGUaMxArxtaYHluksmwgZ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hRnAEnDofudYLGOLiiA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38S23Kti0xDcVCipWW4T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umIEEAdXoLbdJvyBDa6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MP3vmlmwXu9DnFk5OIN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z4B9r7LV58STYTJJASBnu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68ySdtbAUB8T7BeQJZ1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3JTm4tfKK2Mc5EEDDixg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lkZCDxh6oUA0Rf42hFlo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MN45WeiQdPyvx25QCcsV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vDMnzgfAO6nexbyxA2Ny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KsmI2Wq38WUIvirizF2AD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8ivUi4Cp7QAKbqFxkPx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w2S6f0nLX3K0epw17Yw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RUygSU8HL5jhEMt2bPB2m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Zbcf0jHyaEGE7kQm5e3c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rIzC3YV8UtqZny5GE8o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t6SVequxT2lf8X3Dg3zH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FfWc2Rl68m3BsIUB7wSz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DY7lIltvOiGyysCDWkLqf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gFJLLGr6F7rh4BvHgAFpF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iP0C31b4j6UtHsCWAM4HD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7go18f3aKQu8nUL8CpVBO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nAT35j0SkXuJIJe2TW08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Zz4HbraFM1KMTN859KaRv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DDb1UAvZAFYjBkYn7zIFb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WQqUOMgYuysVrw9wA9N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zbN6LCB9PlaEfbtGHckH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L9owRX28wn2U8hf6H1Dn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1r3NOB772qLUBtjV0qkeN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KMgY2TsB6nkO1pATEy1j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8K7UeAZaGk722DJBZ0e3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NtdG78ZOkp8C294Ojsrp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cLYLQiFyMfccdjq0TS1Hv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U1HrUcUAkwuBHfVhPkgx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VqPPDNqApIxo83J8QKm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JIJLYAbmffsZBSCgou0U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cybb8ZzUFv2K67U1s0d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9G48geuXoEYQMvbAMscMk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XQMulm10GtE3S63RK5Wh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Pv8vW7SuI62ENTpdfeZ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3UjBJrFx1yXyI6huK8Am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7sitJAsGoj7TWsSCVmsF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cybb8ZzUFv2K67U1s0d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9G48geuXoEYQMvbAMscMk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XQMulm10GtE3S63RK5Wh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3UjBJrFx1yXyI6huK8Am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7sitJAsGoj7TWsSCVmsF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Zbcf0jHyaEGE7kQm5e3c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rIzC3YV8UtqZny5GE8o4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E1XxmDpUIxbenvrBFgB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HQfAG65ylEyEdiG5aZ9V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LyAVncEiCMHAjC5z771M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J04B2pz4IcTQfoWrgcgp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xNbOv69tZFBGPARLafJy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vGtnHCFRPwMaksgpeTtV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fzymzv20Gmk27IrOttC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Ovu7AlVmfCPiseO8f6mMv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OZq9HN4ZrC14q34fY97E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vJFuCFdngoDJHuGrE7hgb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nOK407cFRF4uHtcaoL4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GmzyxvZm9yhsiGSBdf3I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NzPv2Bc4ZOlQyNhflrLo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C0ZXrXSv7RDW7ousAHGv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wcfbwiNyOhUECKyzz31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Olzt7LEm2hy5OJLUE5Xi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huEVS1DE1Q6MrQXOGM9V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3EKPN8nnH7Q444PbSDI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Y2iVXQpa8EQUqZb2duhD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YVmLSYuUwdu8lFIxRbxY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ceaEQZPpd6Bz06Wa5RUgC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L4jtvmjKFCZJ8Bd8v46Z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MFCAH6G3gmLRozxwj3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59G7xa4ZW0dThq5EuTt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W1mOyRIpbwrXfiDRUEd4C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YgdDAZK352AQEfM9eXE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U9hTFppGhjzonxld8prs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ErZB7vZ7YiMEm4lGklEp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ggSfN0OeDnYZuPU3hTH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BJbhRr55OVamaJJSHYiK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FmzwMg4KIAXZE83w8m8x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3O8EakocIRABb3OHlFP1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pb4APaPVB8QBxrRCVFx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nt4fOMHivuQfIt5Kz1S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OEuoPOyowT2bJmluFUVO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ksggu3UmwcR2NBvzm2ej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LiInwa5w7MoU8CYxiEo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EnFGteZFPIFQYHXy7wJg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5EStTBOKzUup6U2G2W6Rh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I3aV0Za7ESXzi1N0loR5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myA2vquNa9N0VPjXAOzr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xC1S1AHZcVYGBlXtKDRI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Lh5YHnN2vHuK72quxscs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5X8HCCkPNoTDMkWUkcUXH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VuixZcbEfFac7P0LaHF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kT0PgNgvGpxSl1C8kfry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Rtg6xC70ycTRtddk5lDCK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B8O5krJf1lo401qrz3EH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lECMq5m2gldvEYJxNyOX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v48diET3y6WvlMasx0ESZ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2QumsI1g5TvoPztz7qtYI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h0jbz5fya4Sr1hIWca1i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ZXXAYYSep0lNzu3g9W0xI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oycQbdiXpee0leY6hFWF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5eIeSV14itjyrz2M7H06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ktH2aQIRMLDijtCjihS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R5GIi0dzp1NYjAn0xK7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rUFWjaXVzO9FnKaTQeAB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NgIiunIPaPNq1NndwxTR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9E6R9oqEx9nE6oe0FAdJ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kSWJmwCH2HGBY74cDejo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2nHYZwRjDsaOL98MSOWu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37gaO2lTl72dUlExDbao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8Oii2vrqAzNclkAHPHPXJ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2MyfM8laLj3FUjYRLxUtK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1y14POtlqi1LvKNIj5pO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9GphJXWi3gmuywGK4wmhY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DR1kSwzGmQl02V8xvgi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Txs7YOAnkJLRSBM6Qx2m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EgXd6Xfz3xuwjwJgPYttS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LMFO9hpvKVgkehvURRlOh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gly53P1zzS9CvayhOX9xM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ZirLV6C83Kywjf3eAuam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BMkmz2nFJpH5zNB46tXK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SWEe2KIz3CcSPGFrzwzKo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8PeGgDvoHoC4JPF7xiE6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dK6VDxXo0HSNPZmt53FU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KXQLrYh5iklk1WaISRK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pr5TD0o2bmtUkv5wQph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4mH2KkHHrt6erPHX8H0J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nR1Q7bOz21SGYZ95R5Y7U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suYpjnaOaNCm6OUjMswg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D2W0D0LLTHZjzl9LvcRc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SlD3gXMbEo8eZRWtiJa3o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nNfya1Xjo6KLHiXm3YA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4zucicsH9jYqgg1oCaH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8e6eakn74OFBwIF4XIKRH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Nh2HlEmpxe6WkoY8R5A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yEom5QbXs03P2OVkzpgpk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5LIAK2mUqEz3vh9a8iS7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XDjysRZfRI7C8MECQLfYF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BeO8yTw4XUOoMfH9Ba6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TNtiQx8B5gQ6JothsHrz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ZBj33liVKK0yLpLZy9II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iFUemtMgdP6Ub9fMbQF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yYYIiTyIRDYf1n86VrYu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FvzPjnwSrGRs7WgDbSIu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VW8RD5Uem02Pis9sAbcY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hnygcQhf5MiLdzCHrJrX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qhENuIixiZfEyzBrfCY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pYCBopfKTZDMGrQkNu9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K45TwL9rK1ZYx8Yy3NwM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MXV47Picke2BFdzTYX85x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G1qCSbPsuZLi7YsDj8y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VtKZ9PzD9rOHf2Hdq0vM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UVrVwjPXZhvK5XRT20S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tpIpW6IybZnjyPxdjgOb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cuWKlwXuTHLAr1c6mIe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mMo2lOHB2ERWdescLbA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GxXnv0cT5W1qG8alib9Nh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6JuOYDaX3QqqGeqEPNu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LdCyyJdapFpP16g1BZN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ww6iQs0rSN1reSH2yJ8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0grVVDllizIoTYhSlju2p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ENcL8LWZOOEvgEnVOF5z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2kUp9dpDRLtDN7JRczm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et0eYoGmjXolLRRIBIzb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2DQfbWswdDos5rpVf1Wu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vermR0tYD0JDlqmnIcJU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XiMqjGtyesqwppSkWYxz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FOK02ywOdAFLtt35zai9s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UUXXQSMVfa7iu1qg7XJ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hyODGvCMtqJqcoYPRvxI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KVWOenOfqaaCP54AGWqF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Bmaz39TacJuj99211Ep6Z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8RckbxhNzcl9zLfadU5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jFW2zEh1yrRo2IQPHCVV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6O0tgMtccTwwsxxo9YCvy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haIxjocsivLcRVzjROP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RAajryEiplrUIixfaNZ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1GlFsAEKHJjmWj8nZXEO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qLWdgLCE1m67QTPEYXZxI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xMZoSaQlCdVgzIejT83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nRpJ4LSa4qvhW4KU2IyC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PsfxlYGOtnOCprhnKtb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VDfVKD6oEUchWw9kOREO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rXjN2vozwVLVxBiqe2H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q7uLdpFjmF9nbhBWBA0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w1Yx1nDB6GOxwcihhYU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5M9p0Phr63Dw9AtMGnhFK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zELoDki2aaHqfO71ymaZ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0nCPuBACxOwjALfrE6O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saeXymIjzzPoDoMNPGsx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TWemL7H4bCHEUrBw3d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6AUR2M8hTKUjaXdXqQTi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tc8RFQh7yVKyhiJcABBv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GZtkcjDeDnFVs1eUsRM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TmajMRCiCIzgv8okDYtj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TlPIXG9JIj8U57aTwMC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mcw5w7dOALvwsOt4TV8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f8A3h9KrHGVBXZDbSa2w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pyElprTGdSW63V2eYtn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zVuPQT0L6m6wLbuCNlZO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1SzfQV32wQhPD9wyySV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AhKxCa8n54RbtXhD9P2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VVrU5WtOaXKoLPOcI62M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GumQthMrV5BebihvjjTU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dYsFyhUI54bfTNnG9SmV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WiEZ8Qv9pqVgnoNIuwcZ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3Vot7Ca0ydBfJvnUiMSAU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Yx0hm9RpXZITmfv0ek8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1ESpOcKkoCh6qW7kOQGN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0C1EMMEfMUBDwmpWlFE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6BfOyTTwiaqGLDgn9pXG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vNqLVRv080FU0LPdSKJ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aWKI8ybgHWqgdK188XEN9"/>
</p:tagLst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ederation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Специальное оформление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Специальное оформление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Специальное оформление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Специальное оформление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Специальное оформление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5_Специальное оформление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6_Специальное оформление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Открытая книг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Federation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Federation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но красное">
  <a:themeElements>
    <a:clrScheme name="Red Template Template">
      <a:dk1>
        <a:srgbClr val="000000"/>
      </a:dk1>
      <a:lt1>
        <a:srgbClr val="FFFFFF"/>
      </a:lt1>
      <a:dk2>
        <a:srgbClr val="9C2828"/>
      </a:dk2>
      <a:lt2>
        <a:srgbClr val="FFFF99"/>
      </a:lt2>
      <a:accent1>
        <a:srgbClr val="FFC000"/>
      </a:accent1>
      <a:accent2>
        <a:srgbClr val="0D84CD"/>
      </a:accent2>
      <a:accent3>
        <a:srgbClr val="AD5778"/>
      </a:accent3>
      <a:accent4>
        <a:srgbClr val="919E7A"/>
      </a:accent4>
      <a:accent5>
        <a:srgbClr val="DA804E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Зеленое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2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ТОИ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92EAF0-A495-456A-92CC-2901615FB4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TS101951758</Template>
  <TotalTime>0</TotalTime>
  <Words>4300</Words>
  <Application>Microsoft Office PowerPoint</Application>
  <PresentationFormat>Экран (4:3)</PresentationFormat>
  <Paragraphs>433</Paragraphs>
  <Slides>102</Slides>
  <Notes>9</Notes>
  <HiddenSlides>2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102</vt:i4>
      </vt:variant>
    </vt:vector>
  </HeadingPairs>
  <TitlesOfParts>
    <vt:vector size="119" baseType="lpstr">
      <vt:lpstr>Custom Design</vt:lpstr>
      <vt:lpstr>1_Custom Design</vt:lpstr>
      <vt:lpstr>2_Custom Design</vt:lpstr>
      <vt:lpstr>Темно красное</vt:lpstr>
      <vt:lpstr>Белый текст и шрифт Courier для слайдов с кодом</vt:lpstr>
      <vt:lpstr>Зеленое</vt:lpstr>
      <vt:lpstr>1_Белый текст и шрифт Courier для слайдов с кодом</vt:lpstr>
      <vt:lpstr>2_Белый текст и шрифт Courier для слайдов с кодом</vt:lpstr>
      <vt:lpstr>ТОИ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Открытая книга</vt:lpstr>
      <vt:lpstr>Модели и составляющие дистанционного обучения</vt:lpstr>
      <vt:lpstr>ИТ и эволюция образования</vt:lpstr>
      <vt:lpstr>Влияние ИТ на образование</vt:lpstr>
      <vt:lpstr>ТЕМПЫ РАСПРОСТРАНЕНИЯ ИНТЕРНЕТ В МИРЕ</vt:lpstr>
      <vt:lpstr>Эволюция образования</vt:lpstr>
      <vt:lpstr>ДО как глобальное явление</vt:lpstr>
      <vt:lpstr>Развитие дистанционного образования в мире</vt:lpstr>
      <vt:lpstr>Развитие ДО в России</vt:lpstr>
      <vt:lpstr>Сравнительная характеристика ДО</vt:lpstr>
      <vt:lpstr>Основные центры ДО</vt:lpstr>
      <vt:lpstr>Прогноз Юнеско</vt:lpstr>
      <vt:lpstr>Терминология ДО</vt:lpstr>
      <vt:lpstr>О термине</vt:lpstr>
      <vt:lpstr>ДО - Определение 1</vt:lpstr>
      <vt:lpstr>ДО - Определение 2</vt:lpstr>
      <vt:lpstr>Определение 3</vt:lpstr>
      <vt:lpstr>ДО - Определение 4</vt:lpstr>
      <vt:lpstr>Цель развития системы ДО в мире </vt:lpstr>
      <vt:lpstr>Главные задачи ДО</vt:lpstr>
      <vt:lpstr>Функции ДО</vt:lpstr>
      <vt:lpstr>Необходимые условия ДО Наличие в организации:</vt:lpstr>
      <vt:lpstr>Необходимые условия ДО</vt:lpstr>
      <vt:lpstr>Характеристика ДО</vt:lpstr>
      <vt:lpstr>Характерные черты дистанционного образования </vt:lpstr>
      <vt:lpstr>Характерные черты дистанционного образования </vt:lpstr>
      <vt:lpstr>Плюсы дистанционного обучения:</vt:lpstr>
      <vt:lpstr>Плюсы дистанционного обучения:</vt:lpstr>
      <vt:lpstr>Плюсы дистанционного обучения</vt:lpstr>
      <vt:lpstr>Плюсы дистанционного обучения</vt:lpstr>
      <vt:lpstr>Преимущества дистанционного обучения:</vt:lpstr>
      <vt:lpstr>Статистика ДО от Cedar Group</vt:lpstr>
      <vt:lpstr>Минусы дистанционного обучения:</vt:lpstr>
      <vt:lpstr>Минусы дистанционного обучения:</vt:lpstr>
      <vt:lpstr>Минусы дистанционного обучения:</vt:lpstr>
      <vt:lpstr>Недостатки  дистанционного обучения</vt:lpstr>
      <vt:lpstr>Технологии ДО</vt:lpstr>
      <vt:lpstr>Дистанционные образовательные технологии</vt:lpstr>
      <vt:lpstr>Цель использования ДОТ:</vt:lpstr>
      <vt:lpstr>Технологии ДО</vt:lpstr>
      <vt:lpstr>ТВ-технология</vt:lpstr>
      <vt:lpstr>Сетевая технология</vt:lpstr>
      <vt:lpstr>Кейсовая технология </vt:lpstr>
      <vt:lpstr>Категории обучаемых в ДО</vt:lpstr>
      <vt:lpstr>Категории обучаемых: взрослые</vt:lpstr>
      <vt:lpstr>Категории обучаемых: инвалиды</vt:lpstr>
      <vt:lpstr>Категории обучаемых: проживающие в отдалении</vt:lpstr>
      <vt:lpstr>Развитие ДО ориентируется на такие социальные группы, как:</vt:lpstr>
      <vt:lpstr>Развитие ДО ориентируется на такие социальные группы, как:</vt:lpstr>
      <vt:lpstr>Развитие ДО ориентируется на такие социальные группы, как:</vt:lpstr>
      <vt:lpstr>Зарубежная статистика </vt:lpstr>
      <vt:lpstr>Классификация СДО</vt:lpstr>
      <vt:lpstr>Классификация систем ДО</vt:lpstr>
      <vt:lpstr>Классификация систем ДО</vt:lpstr>
      <vt:lpstr>Классификация систем ДО</vt:lpstr>
      <vt:lpstr>Стандарты в сфере дистанционного обучения:</vt:lpstr>
      <vt:lpstr>Стандарты в сфере дистанционного обучения:</vt:lpstr>
      <vt:lpstr>Модели ДО</vt:lpstr>
      <vt:lpstr>Первая модель</vt:lpstr>
      <vt:lpstr>Вторая модель</vt:lpstr>
      <vt:lpstr>Третья модель</vt:lpstr>
      <vt:lpstr>Четвертая модель</vt:lpstr>
      <vt:lpstr>Варианты организации дистанционного образования:</vt:lpstr>
      <vt:lpstr>Современная классификация моделей организации ДО</vt:lpstr>
      <vt:lpstr>Модель асинхронного дистанционного обучения</vt:lpstr>
      <vt:lpstr>Слайд 65</vt:lpstr>
      <vt:lpstr>Качество образования в асинхронной модели.  </vt:lpstr>
      <vt:lpstr>Синхронное дистанционное обучение </vt:lpstr>
      <vt:lpstr>Слайд 68</vt:lpstr>
      <vt:lpstr>Качество образования в синхронной модели</vt:lpstr>
      <vt:lpstr>Слайд 70</vt:lpstr>
      <vt:lpstr>Смешанная модель дистанционного обучения</vt:lpstr>
      <vt:lpstr>Сетевая смешанная модель</vt:lpstr>
      <vt:lpstr>Распределенная смешанная модель </vt:lpstr>
      <vt:lpstr>Полнообъемное дистанционное обучение</vt:lpstr>
      <vt:lpstr>Слайд 75</vt:lpstr>
      <vt:lpstr>Участники ДО</vt:lpstr>
      <vt:lpstr>Участники процесса ДО</vt:lpstr>
      <vt:lpstr>Функции тьютора</vt:lpstr>
      <vt:lpstr>Функции тьютора</vt:lpstr>
      <vt:lpstr>Функции преподавателя в  дистанционном обучении:</vt:lpstr>
      <vt:lpstr>Функции преподавателя</vt:lpstr>
      <vt:lpstr>Требования к преподавателю</vt:lpstr>
      <vt:lpstr>Виды деятельности обучаемого в дистанционных курсах:</vt:lpstr>
      <vt:lpstr>Механизмы индивидуального и коллективного общения:</vt:lpstr>
      <vt:lpstr>Структура учебного курса</vt:lpstr>
      <vt:lpstr>Структура электронного УМК Обязательный комплект должен состоять из: </vt:lpstr>
      <vt:lpstr>Структура электронного УМК Обязательный комплект должен состоять из: </vt:lpstr>
      <vt:lpstr>Структура электронного УМК Дополнительный комплект должен состоять из: </vt:lpstr>
      <vt:lpstr>Состав учебного занятия</vt:lpstr>
      <vt:lpstr>Состав учебного занятия</vt:lpstr>
      <vt:lpstr>Состав учебного занятия</vt:lpstr>
      <vt:lpstr>Состав учебного занятия</vt:lpstr>
      <vt:lpstr>Состав учебного занятия</vt:lpstr>
      <vt:lpstr>Состав учебного занятия</vt:lpstr>
      <vt:lpstr>Мультимедиа в дистанционных курсах:</vt:lpstr>
      <vt:lpstr>Нормативное обеспечение ДО</vt:lpstr>
      <vt:lpstr>Нормативное обеспечение</vt:lpstr>
      <vt:lpstr>Нормативное обеспечение</vt:lpstr>
      <vt:lpstr>Дистанционное и заочное обучение - это одно и то же? </vt:lpstr>
      <vt:lpstr>Ресурсы ДО</vt:lpstr>
      <vt:lpstr>Организации, занимающиеся ДО:</vt:lpstr>
      <vt:lpstr>Ресурсы ДО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2012-12-16T14:01:10Z</dcterms:created>
  <dcterms:modified xsi:type="dcterms:W3CDTF">2012-12-16T18:31:54Z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TC019517589991</vt:lpwstr>
  </property>
</Properties>
</file>