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9" r:id="rId3"/>
    <p:sldId id="266" r:id="rId4"/>
    <p:sldId id="260" r:id="rId5"/>
    <p:sldId id="273" r:id="rId6"/>
    <p:sldId id="275" r:id="rId7"/>
    <p:sldId id="270" r:id="rId8"/>
    <p:sldId id="281" r:id="rId9"/>
    <p:sldId id="282" r:id="rId10"/>
    <p:sldId id="283" r:id="rId11"/>
    <p:sldId id="284" r:id="rId12"/>
    <p:sldId id="285" r:id="rId13"/>
    <p:sldId id="286" r:id="rId14"/>
    <p:sldId id="271" r:id="rId15"/>
    <p:sldId id="289" r:id="rId16"/>
    <p:sldId id="257" r:id="rId17"/>
    <p:sldId id="259" r:id="rId18"/>
    <p:sldId id="294" r:id="rId19"/>
    <p:sldId id="295" r:id="rId20"/>
    <p:sldId id="278" r:id="rId21"/>
    <p:sldId id="296" r:id="rId22"/>
    <p:sldId id="290" r:id="rId23"/>
    <p:sldId id="298" r:id="rId24"/>
    <p:sldId id="292" r:id="rId25"/>
    <p:sldId id="297" r:id="rId26"/>
    <p:sldId id="301" r:id="rId27"/>
    <p:sldId id="299" r:id="rId28"/>
    <p:sldId id="293" r:id="rId29"/>
    <p:sldId id="300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714356"/>
            <a:ext cx="76438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Итоговое сочинение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литературе в 11 классе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10" name="Picture 10" descr="http://www.vectorizados.com/muestras/cuaderno-y-pluma.jpg"/>
          <p:cNvPicPr>
            <a:picLocks noChangeAspect="1" noChangeArrowheads="1"/>
          </p:cNvPicPr>
          <p:nvPr/>
        </p:nvPicPr>
        <p:blipFill>
          <a:blip r:embed="rId2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2357422" y="1900109"/>
            <a:ext cx="4500594" cy="4100659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42852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51520" y="775911"/>
            <a:ext cx="839244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№2 «Аргументация.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Привлечение литературного материала».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на проверку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умения использовать литературный материал для построения рассуждения на предложенную тему и для аргументации  своей позиции.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строит рассуждение, привлекая для аргументации не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менее одного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(лучше 2!)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произведения отечественной или мировой литературы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сочинение написано без привлечения литературного материала, или в нем существенно искажено содержание произведения,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литературные произведения лишь упоминаются в работе, не становясь опорой для рассуждения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(во всех остальных случаях выставляется «зачет»).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357166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265392"/>
            <a:ext cx="8568952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№3 «Композиция»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на проверку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умения логично выстраивать рассуждение на предложенную тему.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грубые логические нарушения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мешают пониманию смысла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сказанного или отсутствует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тезисно-доказательная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часть (во всех остальных случаях выставляется «зачет»).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70" y="-171400"/>
            <a:ext cx="2500330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91136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87018"/>
            <a:ext cx="914400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№4 «Качество речи»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нацеливает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проверку речевого оформления текста сочинения.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точно выражает мысли, используя разнообразную лексику и различные грамматические конструкции, при необходимости уместно употребляет термины, избегает речевых штампов. 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cs typeface="Times New Roman" pitchFamily="18" charset="0"/>
              </a:rPr>
              <a:t>Используйте эпитеты, метафоры, олицетворения, фразеологизмы и другие тропы!!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при условии, если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низкое качество речи существенно затрудняет понимание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смысла сочинения (во всех остальных случаях выставляется «зачет»).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70" y="0"/>
            <a:ext cx="2104794" cy="21047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251520" y="1539494"/>
            <a:ext cx="864096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№5 «Грамотность»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Данный критерий позволяет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оценить грамотность выпускника.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ставится, если речевые, грамматические, а также орфографические и пунктуационные ошибки, допущенные в сочинении, затрудняют чтение и понимание текста (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сумме более 5 ошибок на 100 слов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262574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60648"/>
            <a:ext cx="2500330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Сохранность работ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071546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Работы сразу же будут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сканироваться и размещаться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региональных и федеральной информационных системах обеспечения проведения ЕГЭ,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доступ к которым будут иметь все вузы страны. 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то же время вузы при объявлении условий приема должны будут указать, станут ли они учитывать выпускные сочинения.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shans-online.com/images/news/2012/12/50ceca026be69.jpg"/>
          <p:cNvPicPr>
            <a:picLocks noChangeAspect="1" noChangeArrowheads="1"/>
          </p:cNvPicPr>
          <p:nvPr/>
        </p:nvPicPr>
        <p:blipFill>
          <a:blip r:embed="rId2" cstate="print"/>
          <a:srcRect b="14122"/>
          <a:stretch>
            <a:fillRect/>
          </a:stretch>
        </p:blipFill>
        <p:spPr bwMode="auto">
          <a:xfrm>
            <a:off x="5309238" y="4429132"/>
            <a:ext cx="3188970" cy="22145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501008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поступлении в вузы, сочинение (изложение) рассматривается в ряду индивидуальных достижений и  может принести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абитуриенту до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дополнительных баллов к ЕГЭ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 случае представления поступающим указанного сочинения).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Оценка за сочинение на данном этапе выставляется вузом по утвержденным им критериям.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285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Учет результатов сочинения по литературе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при поступлении в вузы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://studikam.ru/wp-content/uploads/2014/05/ea36be7c766928fdd18fa237d3ff7d6eb5e623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6084" y="1196752"/>
            <a:ext cx="2960580" cy="22204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yl.ru/misc/i/ai/80312/123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1538" y="4365104"/>
            <a:ext cx="3126270" cy="249289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1429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Тематические направления итогового сочинения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 2018/2019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уч.г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914400" lvl="0" indent="-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Отцы и дети</a:t>
            </a:r>
          </a:p>
          <a:p>
            <a:pPr marL="914400" lvl="0" indent="-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Мечта и реальность</a:t>
            </a:r>
          </a:p>
          <a:p>
            <a:pPr marL="914400" lvl="0" indent="-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Месть и великодушие</a:t>
            </a:r>
          </a:p>
          <a:p>
            <a:pPr marL="914400" lvl="0" indent="-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Искусство и ремесло</a:t>
            </a:r>
          </a:p>
          <a:p>
            <a:pPr marL="914400" lvl="0" indent="-9144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Доброта и жестокость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285860"/>
            <a:ext cx="82153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основе этих направлений к декабрю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Рособрнадзор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разработает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темы итоговых сочинений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Они будут отличаться для разных часовых поясов, и узнают их на экзамене.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85728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Темы сочинений</a:t>
            </a:r>
          </a:p>
        </p:txBody>
      </p:sp>
      <p:pic>
        <p:nvPicPr>
          <p:cNvPr id="5" name="Picture 2" descr="http://www.syl.ru/misc/i/ai/80312/1239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725144"/>
            <a:ext cx="2376264" cy="18948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610669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Сочинение-рассуждение: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1.Тезис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2.Доказательства (аргументы по 2 книгам)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3.Вывод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516" y="4077072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8319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Отцы и дети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66843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аправление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обращено к вечной проблеме человеческого бытия, связанной с неизбежностью смены поколений, </a:t>
            </a:r>
            <a:r>
              <a:rPr lang="ru-RU" sz="4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гармоничными и дисгармоничными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взаимоотношениями «отцов» и «детей».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img.ntv.ru/home/news/20131231/put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571480"/>
            <a:ext cx="3786214" cy="2512514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500034" y="3286124"/>
            <a:ext cx="821537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2014/2015 учебного года, в число выпускных экзаменов в российских школах вернется сочинение. Соответствующее поручение президент РФ В. Путин дал правительству в декабре 2013 года. </a:t>
            </a: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2"/>
            <a:ext cx="9144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А.С. Грибоедов «Горе от ума»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Н.В. Гоголь «Тарас Бульба»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А.Н. Островский «Гроза»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И.С. Тургенев «Отцы и дети»</a:t>
            </a:r>
            <a:endParaRPr lang="ru-RU" sz="22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Л.Н. Толстой «Война и мир»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Т.Ш. Крюкова «Любви все возрасты покорны»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2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А.Жвалевский</a:t>
            </a:r>
            <a:r>
              <a:rPr lang="ru-RU" sz="2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Е. Пастернак «Шекспиру и не снилось»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5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 тем: 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Роль родительского наставления в жизни человека.</a:t>
            </a:r>
          </a:p>
          <a:p>
            <a:r>
              <a:rPr lang="ru-RU" sz="25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Является ли вечным спор поколений?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Почему дети и родители не всегда понимают друг друга?</a:t>
            </a:r>
          </a:p>
          <a:p>
            <a:r>
              <a:rPr lang="ru-RU" sz="25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«Отцы» и «дети» соперники или союзники?</a:t>
            </a:r>
          </a:p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В чем, по-вашему, должна проявляться родительская любовь?</a:t>
            </a:r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ru-RU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произведений по направлениям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4868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Отцы и дети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2.Мечта и реальность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43841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«мечта» и «реальность»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многом противопоставлены и одновременно тесно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связаны.</a:t>
            </a: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литературе немало героев, по-разному относящихся к мечте: одни воодушевлены благородными устремлениями и готовы их воплотить в жизнь, другие оказались в плену прекраснодушных мечтаний, третьи лишены высокой мечты и подчинены низменным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целям.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2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С. Грин «Алые паруса»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И.А. Гончаров «Обломов»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Н.В. Гоголь «Шинель»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Ф.М. Достоевский «Преступление и наказание»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 тем: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Что необходимо для того, чтобы мечта стала реальностью?</a:t>
            </a:r>
            <a:endParaRPr lang="ru-RU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 Почему люди предают мечту?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Почему между мечтой и реальностью пролегает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пропасть?</a:t>
            </a:r>
          </a:p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Г) Все ли мечты должны сбываться?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290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Мечта и реальность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53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3.Месть и великодушие</a:t>
            </a:r>
            <a: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6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1763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3B3B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данного направления можно рассуждать о диаметрально противоположных проявлениях человеческой натуры, связанных с представлениями о добре и зле, милосердии и жестокости, миролюбии и агрессии.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" y="742206"/>
            <a:ext cx="8964488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А.С. Пушкин «Выстрел» «Капитанская дочка»    «Дубровский»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Н.В. Гоголь «Шинель»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У. Шекспир «Гамлет»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М.Ю.Лермонтов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«Герой нашего времени»(«Бэла»)</a:t>
            </a: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900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900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 тем: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9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Кого можно назвать великодушным человеком?</a:t>
            </a:r>
          </a:p>
          <a:p>
            <a:r>
              <a:rPr lang="ru-RU" sz="29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Можно ли оправдать месть?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В) За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какие проступки нужно мстить, а какие можно простить, проявив великодушие?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/>
          </a:p>
          <a:p>
            <a:endParaRPr lang="ru-RU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Месть и великодушие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Искусство и ремесло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данного направления актуализируют представления выпускников о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предназначении произведений искусства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мере таланта их создателей, дают возможность поразмышлять о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миссии художника и его роли в обществе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 том, где заканчивается ремесло и начинается искусство.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4.Искусство и ремесло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908720"/>
            <a:ext cx="9055928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Н.В. Гоголь «Портрет»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А.С. Пушкин «Пророк», «Я памятник себе..»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М.Ю.Лермонтов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«Пророк»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А.И. Куприн «Гамбринус»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М.А. Булгаков «Мастер и Маргарита»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 тем: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</a:t>
            </a:r>
            <a:r>
              <a:rPr lang="ru-RU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«Человека можно искалечить, но искусство все перетерпит и все победит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А.И. Куприн</a:t>
            </a:r>
          </a:p>
          <a:p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Каково назначение художника в мире?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такое настоящее искусство?</a:t>
            </a:r>
          </a:p>
          <a:p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Г)  Что такое талант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/>
          </a:p>
          <a:p>
            <a:endParaRPr lang="ru-RU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186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5.Доброта и жестокость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412776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нацеливает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раздумье о нравственных основах отнош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ения к человеку и всему живому,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размышлять, с одной стороны, о гуманистическом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стремлении ценить и беречь жизнь,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– об антигуманном желании причинять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страдание и боль другим и даже самому себе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96526"/>
            <a:ext cx="8964488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А.С. Пушкин «Капитанская дочка»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Н.В. Гоголь «Тарас Бульба»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Ф.М. Достоевский «Преступление и наказание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9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Л.Н.Толстой</a:t>
            </a: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«Война и мир»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М.А. Булгаков «Мастер и Маргарита»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9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М.А. Шолохов «Судьба человека»</a:t>
            </a:r>
            <a:endParaRPr lang="ru-RU" sz="3200" b="1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u="sng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 тем: </a:t>
            </a: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Можно ли оправдать жестокость человека?</a:t>
            </a:r>
          </a:p>
          <a:p>
            <a:r>
              <a:rPr lang="ru-RU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Нужно ли оставаться добрым в ответ на жестокость?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В) Согласны ли вы с тем, что равнодушие – наивысшая жестокость?</a:t>
            </a:r>
            <a:endParaRPr lang="ru-RU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742950" lvl="0" indent="-7429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468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Доброта и жестокость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ф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29610" y="692696"/>
            <a:ext cx="9273610" cy="29774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68760"/>
            <a:ext cx="853535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проверка способности человека самостоятельно мыслить, аргументировать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свои выводы с опорой на литературные произведения как русской, так и мировой литературы, как входящих в школьную программу,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и выходящих за ее рамки…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4285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и задачи введения сочинения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литературе в 11 классе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1429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Дата написания и пересдачи, место проведения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http://top.oprf.ru/storage/c/2013/12/04/1386135575_887771_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987824" y="692696"/>
            <a:ext cx="3240360" cy="2402337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79512" y="3140968"/>
            <a:ext cx="860733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Писать итоговое сочинение выпускники будут 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первую среду декабря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своих школах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темам, сформированным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Рособрнадзором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часовым поясам. </a:t>
            </a:r>
          </a:p>
          <a:p>
            <a:pPr algn="ctr"/>
            <a:r>
              <a:rPr lang="ru-RU" sz="36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декабря 2018</a:t>
            </a: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первую среду февраля и мая  выпускникам предоставляется возможность пересдачи 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(в т.ч. для пропустивших итоговое сочинение (изложение) по уважительной причине).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Требования к работе. Время написания. 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1052736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читывается объем сочинения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самостоятельность его написания.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Рекомендуемое количество слов – 350.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в сочинении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менее 250 слов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 подсчёт включаются все слова,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том числе и служебные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то такая работа считается невыполненной и оценивается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 баллов.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работа признана несамостоятельной, то такая работа считается невыполненной и оценивается  </a:t>
            </a:r>
            <a:r>
              <a:rPr lang="ru-RU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 баллов.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ВРЕМЯ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часа 55 минут.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214290"/>
            <a:ext cx="8286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Границы свободы в сочинении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429000"/>
            <a:ext cx="87129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обоснования </a:t>
            </a: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своей позиции выпускнику следует привести в сочинении 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менее двух ссылок </a:t>
            </a:r>
            <a:r>
              <a:rPr lang="ru-R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произведения </a:t>
            </a:r>
            <a:r>
              <a:rPr lang="ru-RU" sz="4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русской и/или мировой литературы.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www.ng.ru/upload/resize_cache/iblock/351/450_320_1/66-8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980728"/>
            <a:ext cx="3643338" cy="24369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Проверка сочинения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flipH="1">
            <a:off x="8572527" y="2228671"/>
            <a:ext cx="457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871349"/>
            <a:ext cx="83204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Результатом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итогового сочинения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может быть зачет или незачет.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сдаче ЕГЭ допустят только учеников, получивших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зачет.</a:t>
            </a:r>
          </a:p>
        </p:txBody>
      </p:sp>
      <p:sp>
        <p:nvSpPr>
          <p:cNvPr id="8198" name="AutoShape 6" descr="data:image/jpeg;base64,/9j/4AAQSkZJRgABAQAAAQABAAD/2wCEAAkGBw8PDw8OEBANDw4QDw8ODg8ODw8NDQ8PFBUWFhQVFRQYHCkgGBooGxQUITEhJS0rLi4uFx81ODYsNygtLisBCgoKDg0OGxAQGy8kICUsMCwsLCwsLCwtNTQsLywsLCwsLCwsLCwsLywsLCwsLCwsLCwsLCwsLCwsLCwsLCwsLP/AABEIAMIBAwMBEQACEQEDEQH/xAAbAAEAAgMBAQAAAAAAAAAAAAAAAQIDBQYEB//EAD8QAAIBAwIDBQMKBAQHAAAAAAABAgMEERIhBTFBBhNRYXEigZEHFCMyQlJyobHBQ2LR4TOCkvEVFnOywtLw/8QAGwEBAAIDAQEAAAAAAAAAAAAAAAQFAQIDBgf/xAAxEQEAAgEDAwIDBwQDAQAAAAAAAQIDBBEhEjFBBVETIpEyYXGBobHRI8Hh8EJS8RT/2gAMAwEAAhEDEQA/APuIAAAAAAAAAAAAAAAAAAAAAAAAAAAAAAAAAAAAAAAAAAAAAAAAAAAAAAAAAAAAAAAAAAAAAAAAAAAAAAAAAAAAAAAAAAAAAB5rm8UPZS1S8Fsl6sg6vX0wfL3t7fy648M257Q8c7yt0cF5aW/3Km/qmp7xER+X+UiMOPzuxx4zKDxVitP34Z29Ym+D1uYt05q/nH8N50cXj+nPPtLb0qkZRUotSi1lNbpov6XresWrO8SgWrNZ2lY2YAAAAAAAAAAAAAAAAAAAAAAAAAAAAAAADBe1+7pyn1S29XsvzI+rzxgw2ye3+w6YsfXeKtVR5Ze7e7fizyeO02mbW5mU6/tDLJbZO1+I3c47tZxCSwV2WeUzBE7q9luIONZ2zfszTnT8prmvet/cXfomomJnDPbvH92vqOGJrGSO/aXWHpFOAAAAAAAAAAAAAAAAAAAAAAAAAAAAAAAGq7SyxQT6KpDPp/vgqfWt/wD5Z/GE3QRvl2+6WqoXiweWrk2Tb4eU1b7YzbNMwxXBy1V3dZOPMym48ezz8Dp1Z3lCrGEnSpzk5z5RS0yXv59C79JwXnLF4jiPLhr8tIxTSZ59ndyu/BfE9SoFPnUvL4AZaV1nZ7efQD0gAAAAAAAAAAAAAAAAAAAAAAAAABhq3VOH1pxXq1k4ZNThx8XtEfm3rivbtCkL+jLlVp/6kjFNXgv9m8T+bacGSO9Z+iOIWyr0Z0sr2o4T54lzT+ODOfFXPimk+TFknFeLez567qVOcqVRONSDxJP9V4o8Tm018dpraOYekpauSsWgd5lpLLbeElu2znXFMztDbaIjeW84dwTOJ193zVPovxePoej0Po9a7Xzcz7fz7qjU+oTPy4vr/DdxiksJJJcktki+iIiNoVczvzLHWrwgsykl6gaa/wC01Om9MITqz6Rjz9X1SMbwbSx0eO3Mnn5qlHzqJSMjc8J4/CpPuZqVKr0jPr6PkzWLRvs26Z23b02agAAAAAAAAAAAAAAAAAAAAAADxX1w17EXh/aa6LwKj1LWTT+ljnnzPskYccfalp7ucYroeayTEJ+KJtLR3E030I226ypEw8veyh9SUo/hk4/odseS9PszMfhLaaVt9qN2q45KrW0zc5znH2Vn2pY8M82S6575J2vO7WMdKR8sbOq7J8CdvBVa3tXElnHSlF9F5+LPSaPRVxR1zHzfso9XqpyT0xPH7uibSWXhJbtvZJFghOZ4j2toxnog5d2tpVklLfwguvqQr67HF+nv98JVdLea9UtdC7q3cn3eqjQTw5ve4qe/7C9NzfHlnNM9PFY8+Zc7UjH9rmW0suHwprEYpePVt+LfUlRER2cZndsKdJGWHg45TSVKp9uE04vzw/3SOd6xM1n729ZmIl19hV10qc/vQi/yN2rOAAAAAAAAAAAAAAAAAAAAABjr1FCLk+n5vocs+aMOObz4bUr1Ts01SeE5Pm92ePyZJtM3t3lYVrvxDmuL3+MtvkQ4ib2WmHHFYc9Liye+SRGCXXqg/wCIrxM/Bk6odB2Rte+k7iSzCD00/Bz6v3fuW/pWj3t8W3aO34/4VvqGo2r8Ovnu66TSWXslu2ehUz592m7SSrydGk2qKel42daS/wDEqdXqZtvSnbzKw0+GKR127+Iailb/AGpbvoukfQqpt4hLiJtO8uo7MVouEqf2oy1Y8Yv+5dem5Imk08wga3HMWi3h0EYlkhM0YgaHtBNzq06Md8Zm/V+xBfFy+Br5beHcWlLRThD7sYx+CMsMoAAAAAAAAAAAAAAAAAAAAAGr4lXzLR0ju/xf/fqee9W1PVeMUdo5n8UzBj2r1e7S8Ru1hpFDkvvxCxwYud3zftfxJ5VKL3e8vKJO0WH/AJSk579MdMOfp3EsYJ80hG65ZVWka9MM9cvrPYy9p/N6dttGpCO6ezk3vJ+uWyw9P1VbR8KeJjt9/wDlA1mC0T8TvEsXbHiE9HzajnXUag2ui5yfw/UsMsWmvTXvKJj2i29vDj3aqlUcHziklnwxnJRauvTfojtH+7rTD89eqfL1RWSF2d4h6LXVTnGpB4kuXg/FPyN8ea2O0WqxesXr02djw68jWjlbSX1o9U/6HpNNqaZ6717+YU2bDbFO09kcY4lC1oupLeT9mnBfWqVHyijtadocojdzvZ69p07m2dxJzrXVaTyuSnuov8CeIr+zOEZ6cR7y7fCtO8+z6aSHEAAAAAAAAAAAAAAAAAAAABEnhN+CyYmdo3ZiN5cXcXTll53k3J+8+f5M05LTafM7vQ48UV4aTiNacU3u1h8t2Zx1iZSo2h81u7h1akpvm3y8F0Rf46dNYrCuvfqtMy9PDuHV6zSp0qs8vC0Qk1n15G01tPEQxvEd5dvwfsFVliVw1SWU1CLUpvxy+S/M74tDe3N+HDJrKRxXlur/AIbFV5PVpqOMalKcHpm5JqMovG3WLz/N5EzJocWSertPvCLTV5KR0949mOytXKpOpKWt6mk8beePeTEVl4vwVV4qUcRrRXsvpJfdZF1WljNG8d0nT6icc7T2c7TjKEnCacZx2afM89lx2pO0wt62i0bw99NEdrL0wcqS75NwUft9PTz9CTpa5ZyR8Lv/AL3cstqRWevs1vFr+dzLvpQn3dPMKcIRcpuT5pY+28LL+yvzu8+Wbx0x28zH7R/dBxY9p3n8v5l6eynAbi5uqVzVpTp0qUo1HKpFwzp+pTpp74zjf16kXTYMuTLF7RtEf7CVmy0pj6azvMvqRcqsAAAAAAAAAAAAAAAAAAAABEllY8djExvGxHD5hxrjVtZznTq1Y6oSa0w9ubXTZeXieLn0zP8AEmlY4ie/h6Ouek0i3u2NtCNanGpHeMoqS26NZRCmlqzMT4bTl2fPe23Au5n38ZS7ucsTj0hN+nRl/wCl6qLx8Oe8fq45af8AKHQ/JZx1KnVtaj/wnGdJt793PZx90sf6i9xSq9VXaYmHVXnaanhqn7Wz3I2X1HBj433n7jHost+dtvxaWne3FxVVdR+hpzdKT6qU4tx92Yr4oxp9ZbNfeI+XfZtm0tcVeZ57t5wyKdOLjusIsImJjeEKYmOJbCMTLDx8Y4fTq03KWIzgm4z6ryfivIi6rBTLSd+8eUjT5bUtx2nw5VX1OjhVMynz7qL9v/M/sr138ilpobT82SemPv7/AEWGTUV36acy3thw664lolWSt7SDzCEFpbX8ud/8z39C2x4t69NY6a/rP8fur7Wis7zzP6O1srOnQhGnTiowisJImVrFY2hxmZmd5egywAAAAAAAAAAAAAAAAAAAB5OI8Tt7aHeV61KjDxqTUc+nj7jEzEMxWZ7OD438rVtTzC0pVLmfJTnmlRz7/afwRznLHhIppbT9rhwXGu2PE73KqV3RpP8AhUPoo482vafvZym8ylUwUr4c5phH+Z+Zq6vpXYfi+u0Uc70pOk/wreP5PHuPMepYpx55mO1uUrHWL1/Bj7WV4zt6kG17S2/F0/M56GJrmrZ2yRtjmHJcEpd1JtSlmS0t8ts5/YuNVqJtXprwiYsXO9nWUF7PuKW3dPh3HYWzjKxnqWVWq1G/RYiv+09P6XTbBv7yovULb5tvaHnveDXNCTlR1Si3l6MNP1g+voTZx871nb9voiRfjaY3ebvb97KOH/0Hn9Tbpt/2/Rr1V9v1X/5fvbhfS1amH95qnFe6O4tWduO5FuW14P2OtbdqUl3s1unJeyn5ROdNPWs9VuZ95bWyzMbRxDokju5pAAAAAAAAAAAAAAAAAAFZySTbaSW7beEl6gcnx35RuG2uYqq7mqtu7t8VN/Of1V8TSbxDtTBezguL/KVxK5zG2hC0pv7S+krY/FJYXuRynLM9kmmmrHflx13mpN1LitUrVHzc5yqS+LOc8pEREdnnlcpbQSX6hndays7i6noo06tab6U4uWPXHIzFZlpbJEd3c8C+Sa6q4ldVIW8OsI4q1v8A1X5nWMXujX1Ps21LgNvZqdOn3n1mpTc25SabSb6Hj9ZqcmXNMT4mYj6rjTV2rvHlyfGp66vdwUnjxeyJOCOmvVLbJO87Qmz4VU2a5+gvnqzXFMNqpSpx0zTTx8SNxad4dOz6j2Qp6bC25bw17fzNy/c9Zoq9OCsfc85q7b5rfi3BKRwAAAAAAAAAAAAAAAAAAAAAABx/yq2Eq3DpYlKMaVWnVq6c701mMsrqlqz7jnkj5XfTzEX5fE3VoU9oR1P70v6EdYvPVvJzeN99kl/QbMTaIb/gfYLiV5iSpOjTf8S4zTWPKP1n8DpGOZcL56w+h8C+Sizo4lczndT5uP8AhUc+i3fxOkY4hGtntPZ3VlY0aEFTo06dKC5RpxUF+R02cZmZ7vQGHzbtXN0alZPpJyXmpbr9TxmpwTXVXrPvv9eXo9NeJw1mPb9nOdl7NV5SnLduRjVXmkRWG9J2ibO4o8KjGOUiH8O0xvLjbUzM7NLx+0Tpy8YpteqM4bdN9kmluqGHsF2yjRmrSvLFCb+im+VKb6P+Vv4P1PT6HPOP+nbt4Veswxf56931QuFUAAAAAAAAAAAAAAAAAAAAAAAMdejGpCVOaUoTi4Si+Ti1hoETs+X23yQR76bq3L+b6m6cacfpXDopSeyfxOUYkqdTMx2dzwTsnYWWO5oQU1/En9JV/wBT5e46RWIcLXtbu3ZloAAAHPdr+znz2nmElCvFYi5Z0TX3ZY/UhavR1zbWji0JWm1M4uJ7S5Ls32bu7KrL5wqahNexomp5kufoUHqWntj6Zt5WGPPW9ZirrpyWnBDm3y7OMRzu5vjdRaZejI1ObrPDG0PllGOX5F/adkevL652A7Qy0QtK8s4SjQqSe7XSEn+j9xL0WuibfCv+U/2Q9XpNo+JT8/5d2W6sAAAAAAAAAAAAAAAAACAAAAAAAAAAAAAAaHjtX6aEfuwz75P+x5f13JvmrX2j9/8AxZ6Ov9OZ95a24uNilmyZTHy5vi8atZOjRWurOMlCOcZeG/2JOjxTkyREJOS0Y8czLg7Km84aaaeGmsNNc014lpl4R8XLt+C22YFRmv8AMl9ofQOAcTc13NR/SxXsyf8AEiv3PSel+o/Hj4d/tR+v+fdR6zSxSeunaf0bkuEAAAAAAAAAAAAAAAAAAIyAyAyAyBGQGQGQIyA1ANQEagOW4nW1V6r8Gor3L+uTxXqmTr1V/u4+i801NsNfq1lzUK+OUylWhnfVKVZVaU9E6abUsRljO3JrHVljpslsUxavdnLSuSOm3Zzt/wAV7+772cacZzwpypx0RnP7zXiywzWtlr1T3RsVK456Y7O+7O0lpSfVFJO1r7S66iZiOGyu4OGJxeJReYtdGhvbFeL17w4Yp6vlt2l0tjdqrThUW2qOWvB8mvjk9zp80ZsVckeYUubHOO80nwz6zs5p1ANQE5AZAZAZAnIDIDIDIDIEgAK5AjIDIEZAjUBGoCNYEOYFXUAq6oFXXQGOV0lv4bmJnaN2Yjfhysqmcy+83L47nz3JfrvNveZl6WK7REezw3lTCZmkcutYcjxG7xGpvvJ49y/3LPFj3mGl7bNFQipzXqTbT01R68y+mcEm4Qim84SKHLPz7pOSvVD3X14tLNN5tLnixbS2/AK2m3pp83qnjwUm2vyPbenY5x6akT+P15UmtvFs9pj8Po2SuUTUVZXAFlXAsqwEqqBZVALKYE6wJ1ATqAnIDIE5AZApkCMgQ5AVcgKuYFHMCjqgYpVgMUq4GGdyB56l2B47i82azzTRw1MTOG8V77T+zph2+JXf3h5M7HgXpduWo4vWxFkjDXeXTw5m64bGay86msvDxuezw6ekYq1tHh5vLqLTktas+Wu/4dOnLVF5x0Zpk0VLRtE7N8estWeY3b6z47OCSlSnt1jiSKjL6Lkmd6zErCnqWKftRMPTS4o601qp1FBbvKSz/Y7aX0bpt1ZZ/KHLP6lE12xx+bqLW/ykXyoe+ndMDPC4AzRrgZI1gMsawGSNUC6qAZFUAspgWUwLKQFlICdQE5Ao2BVsCrkBRyApKQGKUwMUpgYJzAwTmB56kmB5auQPDcQm+QGvde5hlOEZx6PViXvKPU+i0vfqxztv4WmD1Ga12vG/3tbeRuKrWYqMfXU2ddJ6VXDPVed2uo9Rm9emkbLQtZ9S3VrPC08gPRCzXgB6aVql0A9dKngD1QAzwYGaMgMsZAZoyAyxkBkjIDJGQGRSAupAXUgLKQFkwJyBDYFWwKNgY5MDHJgY5AYpAYpIDFKIGKUAKOmBjdECkrZMDG7NeAFXZLwAj5ogLK2AsrcC6ogXjSAyRpgZIwAyRiBkjEDJFAZEBkQF0BdAXQFkBZMCwBgUYFWBRoCjQFGgMbiBRwAq6YFHTAjugI7oCO6Ad0BHcgR3IDuQHcgSqQEqkBZUgLKmBZQAsoAXUQLKIF0gLJAXSAsgLICUBYCWBDQFWgKtAVcQKuIFXECrgBDgBGgCNAEaAHdgNADQBHdgO7Ad2A7sCdADQBOgCdAFlECVECVECyiBKQFkgJSAskBKAkCwEYAjAENAVwBGAIwA0gRpAjSA0gRpAaQGkBpAjSA0gNADSBOkBpAaQJ0gTpAaQJwBOAJwBOAJwBOAJwAAsBAEAQAAgCAIAAAIAAAAEAAAAAAAkAAAASBIBASAAkCUBIA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4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723872"/>
            <a:ext cx="2919838" cy="2919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 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85720" y="857232"/>
            <a:ext cx="82153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Сочинение оценивается по пяти критериям. </a:t>
            </a: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500034" y="1487997"/>
            <a:ext cx="62865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№1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«Соответствие теме»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500034" y="2169376"/>
            <a:ext cx="79296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№2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«Аргументация.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Привлечение литературного материала»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00034" y="3081694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№3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«Композиция»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00034" y="3581759"/>
            <a:ext cx="8001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терий №4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«Качество речи»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500034" y="4238960"/>
            <a:ext cx="8001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№5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«Грамотность»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71472" y="4865385"/>
            <a:ext cx="821537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получения «зачета» за итоговое сочинение необходимо получить «зачет» по критериям №1 и №2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(выставление «незачета» по одному из этих критериев автоматически ведет к «незачету» за работу в целом), а также дополнительно «зачет» хотя бы по одному из других критериев (№3-№5).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14290"/>
            <a:ext cx="7572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оценивания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252567"/>
            <a:ext cx="871296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Критерий №1 «Соответствие теме»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 рассуждает на предложенную тему, выбрав путь её раскрытия (например, отвечает на вопрос, поставленный в теме, или размышляет над предложенной проблемой, или строит высказывание на основе связанных с темой тезисов и т.п.).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«Незачет» ставится только при условии, если сочинение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соответствует теме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в нем не прослеживается конкретной цели высказывания, т.е. коммуникативного замысла (во всех остальных случаях выставляется «зачет»).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4" name="Picture 12" descr="http://4.bp.blogspot.com/-HDF3rx32mX4/UjBTSSCvgHI/AAAAAAAAAxg/ocqhPqlB-NA/s1600/Remove-Add-to-Compare-Link%5B1%5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70" y="0"/>
            <a:ext cx="2500330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1416</Words>
  <Application>Microsoft Office PowerPoint</Application>
  <PresentationFormat>Экран (4:3)</PresentationFormat>
  <Paragraphs>166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Сочинение-рассуждение: 1.Тезис 2.Доказательства (аргументы по 2 книгам) 3.Вывод </vt:lpstr>
      <vt:lpstr>1. Отцы и дети </vt:lpstr>
      <vt:lpstr>Презентация PowerPoint</vt:lpstr>
      <vt:lpstr>2.Мечта и реальность </vt:lpstr>
      <vt:lpstr>Презентация PowerPoint</vt:lpstr>
      <vt:lpstr>3.Месть и великодушие </vt:lpstr>
      <vt:lpstr>Презентация PowerPoint</vt:lpstr>
      <vt:lpstr>4. Искусство и ремесло </vt:lpstr>
      <vt:lpstr>4.Искусство и ремесло</vt:lpstr>
      <vt:lpstr>5.Доброта и жестокость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87</cp:revision>
  <dcterms:modified xsi:type="dcterms:W3CDTF">2018-10-17T19:27:35Z</dcterms:modified>
</cp:coreProperties>
</file>