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3" r:id="rId6"/>
    <p:sldId id="262" r:id="rId7"/>
    <p:sldId id="260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660"/>
  </p:normalViewPr>
  <p:slideViewPr>
    <p:cSldViewPr>
      <p:cViewPr>
        <p:scale>
          <a:sx n="76" d="100"/>
          <a:sy n="76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23095F5-C413-4483-961E-60FDD9A67D8A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18D99A4-F922-40BC-B6DE-5D14D679DF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95F5-C413-4483-961E-60FDD9A67D8A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99A4-F922-40BC-B6DE-5D14D679DF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95F5-C413-4483-961E-60FDD9A67D8A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99A4-F922-40BC-B6DE-5D14D679DF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95F5-C413-4483-961E-60FDD9A67D8A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99A4-F922-40BC-B6DE-5D14D679DF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95F5-C413-4483-961E-60FDD9A67D8A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99A4-F922-40BC-B6DE-5D14D679DF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95F5-C413-4483-961E-60FDD9A67D8A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99A4-F922-40BC-B6DE-5D14D679DF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95F5-C413-4483-961E-60FDD9A67D8A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99A4-F922-40BC-B6DE-5D14D679DF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95F5-C413-4483-961E-60FDD9A67D8A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99A4-F922-40BC-B6DE-5D14D679DF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95F5-C413-4483-961E-60FDD9A67D8A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99A4-F922-40BC-B6DE-5D14D679DF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23095F5-C413-4483-961E-60FDD9A67D8A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18D99A4-F922-40BC-B6DE-5D14D679DF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23095F5-C413-4483-961E-60FDD9A67D8A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18D99A4-F922-40BC-B6DE-5D14D679DF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3095F5-C413-4483-961E-60FDD9A67D8A}" type="datetimeFigureOut">
              <a:rPr lang="ru-RU" smtClean="0"/>
              <a:t>03.04.2018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18D99A4-F922-40BC-B6DE-5D14D679DFC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ourlib.net/statti_tourism/" TargetMode="External"/><Relationship Id="rId13" Type="http://schemas.openxmlformats.org/officeDocument/2006/relationships/hyperlink" Target="http://kudarf.ru/cfo/moskovskaya-oblast/samye-krasivye-usadby.html" TargetMode="External"/><Relationship Id="rId3" Type="http://schemas.openxmlformats.org/officeDocument/2006/relationships/hyperlink" Target="https://ru.wikipedia.org/wiki/&#1058;&#1091;&#1088;&#1080;&#1079;&#1084;" TargetMode="External"/><Relationship Id="rId7" Type="http://schemas.openxmlformats.org/officeDocument/2006/relationships/hyperlink" Target="http://www.geo02.ru/moskovskaja_oblast.html" TargetMode="External"/><Relationship Id="rId12" Type="http://schemas.openxmlformats.org/officeDocument/2006/relationships/hyperlink" Target="http://kudarf.ru/cfo/moskovskaya-oblast/samye-k" TargetMode="External"/><Relationship Id="rId2" Type="http://schemas.openxmlformats.org/officeDocument/2006/relationships/hyperlink" Target="https://ru.wikipedia.org/wiki/%D0%25" TargetMode="External"/><Relationship Id="rId16" Type="http://schemas.openxmlformats.org/officeDocument/2006/relationships/hyperlink" Target="http://narkologicheskaya-pomosch.ru/images/pages/map-oblasti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o02.ru/moskovskaja_oblast" TargetMode="External"/><Relationship Id="rId11" Type="http://schemas.openxmlformats.org/officeDocument/2006/relationships/hyperlink" Target="http://megabook.ru/article/&#1052;&#1086;&#1089;&#1082;&#1086;&#1074;&#1089;&#1082;&#1072;&#1103;%20&#1086;&#1073;&#1083;&#1072;&#1089;&#1090;&#1100;%20(&#1090;&#1091;&#1088;&#1080;&#1079;&#1084;)" TargetMode="External"/><Relationship Id="rId5" Type="http://schemas.openxmlformats.org/officeDocument/2006/relationships/hyperlink" Target="https://www.russiatourism.ru/regions/?fedokr=&amp;freg=216" TargetMode="External"/><Relationship Id="rId15" Type="http://schemas.openxmlformats.org/officeDocument/2006/relationships/hyperlink" Target="http://narkologicheskaya-pomosch.ru/images/pages/map-oblasti.pn" TargetMode="External"/><Relationship Id="rId10" Type="http://schemas.openxmlformats.org/officeDocument/2006/relationships/hyperlink" Target="http://megabook.ru/article/&#1052;&#1086;&#1089;&#1082;&#1086;&#1074;&#1089;&#1082;&#1072;&#1103;%20&#1086;&#1073;&#1083;&#1072;&#1089;&#1090;%D1%258" TargetMode="External"/><Relationship Id="rId4" Type="http://schemas.openxmlformats.org/officeDocument/2006/relationships/hyperlink" Target="https://www.russiatourism.ru/regions/?fe" TargetMode="External"/><Relationship Id="rId9" Type="http://schemas.openxmlformats.org/officeDocument/2006/relationships/hyperlink" Target="http://tourlib.net/statti_tourism/sladkih.htm" TargetMode="External"/><Relationship Id="rId14" Type="http://schemas.openxmlformats.org/officeDocument/2006/relationships/hyperlink" Target="http://meridian12.ru/turisticheskie-puteshestviya-na-volg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628800"/>
            <a:ext cx="5544616" cy="216024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600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4400" dirty="0" smtClean="0">
                <a:latin typeface="+mn-lt"/>
              </a:rPr>
              <a:t>Туризм в Московской области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365104"/>
            <a:ext cx="4312568" cy="1296144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/>
              <a:t> Работу </a:t>
            </a:r>
            <a:r>
              <a:rPr lang="ru-RU" dirty="0" smtClean="0"/>
              <a:t>выполнила:</a:t>
            </a:r>
          </a:p>
          <a:p>
            <a:pPr algn="r"/>
            <a:r>
              <a:rPr lang="ru-RU" dirty="0" smtClean="0"/>
              <a:t> </a:t>
            </a:r>
            <a:r>
              <a:rPr lang="ru-RU" dirty="0"/>
              <a:t>Егорченкова Виктория </a:t>
            </a:r>
            <a:r>
              <a:rPr lang="ru-RU" dirty="0" smtClean="0"/>
              <a:t>ученица 8а класса</a:t>
            </a:r>
            <a:r>
              <a:rPr lang="ru-RU" dirty="0"/>
              <a:t> </a:t>
            </a:r>
          </a:p>
          <a:p>
            <a:pPr algn="r"/>
            <a:r>
              <a:rPr lang="ru-RU" dirty="0" smtClean="0"/>
              <a:t>Руководитель</a:t>
            </a:r>
            <a:r>
              <a:rPr lang="ru-RU" dirty="0"/>
              <a:t>: </a:t>
            </a:r>
            <a:r>
              <a:rPr lang="ru-RU" dirty="0" smtClean="0"/>
              <a:t>учитель </a:t>
            </a:r>
            <a:r>
              <a:rPr lang="ru-RU" dirty="0"/>
              <a:t>географии </a:t>
            </a:r>
            <a:br>
              <a:rPr lang="ru-RU" dirty="0"/>
            </a:br>
            <a:r>
              <a:rPr lang="ru-RU" dirty="0" err="1" smtClean="0"/>
              <a:t>Салеева</a:t>
            </a:r>
            <a:r>
              <a:rPr lang="ru-RU" dirty="0" smtClean="0"/>
              <a:t> </a:t>
            </a:r>
            <a:r>
              <a:rPr lang="ru-RU" dirty="0"/>
              <a:t>Лариса  Юрьевна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642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Оценка  ресурсов рек Московской области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812"/>
              </p:ext>
            </p:extLst>
          </p:nvPr>
        </p:nvGraphicFramePr>
        <p:xfrm>
          <a:off x="1187624" y="2492896"/>
          <a:ext cx="6912768" cy="2341384"/>
        </p:xfrm>
        <a:graphic>
          <a:graphicData uri="http://schemas.openxmlformats.org/drawingml/2006/table">
            <a:tbl>
              <a:tblPr/>
              <a:tblGrid>
                <a:gridCol w="1605866"/>
                <a:gridCol w="5306902"/>
              </a:tblGrid>
              <a:tr h="582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/>
                          <a:ea typeface="Andale Sans UI"/>
                        </a:rPr>
                        <a:t>Название реки</a:t>
                      </a:r>
                      <a:endParaRPr lang="ru-RU" sz="12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/>
                          <a:ea typeface="Andale Sans UI"/>
                        </a:rPr>
                        <a:t>Использование в туристических целях</a:t>
                      </a:r>
                      <a:endParaRPr lang="ru-RU" sz="12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/>
                          <a:ea typeface="Andale Sans UI"/>
                        </a:rPr>
                        <a:t>Волга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/>
                          <a:ea typeface="Andale Sans UI"/>
                        </a:rPr>
                        <a:t>Речные круизы, ловля рыбы, </a:t>
                      </a:r>
                      <a:r>
                        <a:rPr lang="ru-RU" sz="1400" kern="5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Andale Sans UI"/>
                        </a:rPr>
                        <a:t>катание на водных мотоциклах и др.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/>
                          <a:ea typeface="Andale Sans UI"/>
                        </a:rPr>
                        <a:t>Ока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/>
                          <a:ea typeface="Andale Sans UI"/>
                        </a:rPr>
                        <a:t>Ловля рыбы, поход на байдарках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/>
                          <a:ea typeface="Andale Sans UI"/>
                        </a:rPr>
                        <a:t>Москва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/>
                          <a:ea typeface="Andale Sans UI"/>
                        </a:rPr>
                        <a:t>Прогулки на теплоходе, ловля рыбы </a:t>
                      </a:r>
                      <a:endParaRPr lang="ru-RU" sz="12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508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растительного покрова Московской области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773635"/>
              </p:ext>
            </p:extLst>
          </p:nvPr>
        </p:nvGraphicFramePr>
        <p:xfrm>
          <a:off x="1477963" y="2924944"/>
          <a:ext cx="6457617" cy="1908212"/>
        </p:xfrm>
        <a:graphic>
          <a:graphicData uri="http://schemas.openxmlformats.org/drawingml/2006/table">
            <a:tbl>
              <a:tblPr/>
              <a:tblGrid>
                <a:gridCol w="2121067"/>
                <a:gridCol w="2121731"/>
                <a:gridCol w="2214819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/>
                          <a:ea typeface="Andale Sans UI"/>
                        </a:rPr>
                        <a:t>Характер растительности</a:t>
                      </a:r>
                      <a:endParaRPr lang="ru-RU" sz="1200" b="1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/>
                          <a:ea typeface="Andale Sans UI"/>
                        </a:rPr>
                        <a:t>Вид туризма</a:t>
                      </a:r>
                      <a:endParaRPr lang="ru-RU" sz="1200" b="1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/>
                          <a:ea typeface="Andale Sans UI"/>
                        </a:rPr>
                        <a:t>Направление лечения</a:t>
                      </a:r>
                      <a:endParaRPr lang="ru-RU" sz="1200" b="1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/>
                          <a:ea typeface="Andale Sans UI"/>
                        </a:rPr>
                        <a:t>Хвойные 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/>
                          <a:ea typeface="Andale Sans UI"/>
                        </a:rPr>
                        <a:t>Санаторный 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/>
                          <a:ea typeface="Andale Sans UI"/>
                        </a:rPr>
                        <a:t>Дыхательная система </a:t>
                      </a:r>
                      <a:endParaRPr lang="ru-RU" sz="12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/>
                          <a:ea typeface="Andale Sans UI"/>
                        </a:rPr>
                        <a:t>Смешанные леса 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/>
                          <a:ea typeface="Andale Sans UI"/>
                        </a:rPr>
                        <a:t>Санаторный 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/>
                          <a:ea typeface="Andale Sans UI"/>
                        </a:rPr>
                        <a:t>Дыхательная система </a:t>
                      </a:r>
                      <a:endParaRPr lang="ru-RU" sz="12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7963" y="3494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62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География туризма  Московской </a:t>
            </a:r>
            <a:r>
              <a:rPr lang="ru-RU" dirty="0" smtClean="0"/>
              <a:t>области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43608" y="2060848"/>
            <a:ext cx="3599256" cy="36027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Паломнический туризм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Автобусный туризм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Культурный туризм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Санаторный туризм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Кемпинговый туризм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Водный туризм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Туристические базы</a:t>
            </a: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44043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65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72816"/>
            <a:ext cx="6254044" cy="1362075"/>
          </a:xfrm>
        </p:spPr>
        <p:txBody>
          <a:bodyPr/>
          <a:lstStyle/>
          <a:p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анкетировании приняли участие школьники </a:t>
            </a:r>
          </a:p>
          <a:p>
            <a:r>
              <a:rPr lang="ru-RU" dirty="0" smtClean="0"/>
              <a:t>6-11 классов, 164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315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486916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88</a:t>
            </a:r>
            <a:r>
              <a:rPr lang="ru-RU" dirty="0"/>
              <a:t>% любят путешествовать</a:t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908720"/>
            <a:ext cx="6912768" cy="415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350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941168"/>
            <a:ext cx="6965245" cy="1224136"/>
          </a:xfrm>
        </p:spPr>
        <p:txBody>
          <a:bodyPr>
            <a:noAutofit/>
          </a:bodyPr>
          <a:lstStyle/>
          <a:p>
            <a:r>
              <a:rPr lang="ru-RU" sz="2400" dirty="0"/>
              <a:t>Водный туризм стоит на первом месте после него идет культурный, автобусный, аграрный, горный и на последнем месте санаторный вид туризма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12768" cy="409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442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085184"/>
            <a:ext cx="6965245" cy="1152127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Большая </a:t>
            </a:r>
            <a:r>
              <a:rPr lang="ru-RU" sz="2700" dirty="0"/>
              <a:t>часть опрошенных не выезжает из-за низких финансовых возможностей и отсутствия вида туризма по душе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847214" cy="411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627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869160"/>
            <a:ext cx="6965245" cy="1202485"/>
          </a:xfrm>
        </p:spPr>
        <p:txBody>
          <a:bodyPr>
            <a:noAutofit/>
          </a:bodyPr>
          <a:lstStyle/>
          <a:p>
            <a:r>
              <a:rPr lang="ru-RU" sz="2400" dirty="0"/>
              <a:t>В ходе анкетирования </a:t>
            </a:r>
            <a:r>
              <a:rPr lang="ru-RU" sz="2400" dirty="0" smtClean="0"/>
              <a:t>Московская </a:t>
            </a:r>
            <a:r>
              <a:rPr lang="ru-RU" sz="2400" dirty="0"/>
              <a:t>область заняла последнее место по популярности отдыха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592095" cy="396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966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исследований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Московская </a:t>
            </a:r>
            <a:r>
              <a:rPr lang="ru-RU" sz="3200" dirty="0"/>
              <a:t>область не является самым популярным местом для туризма и отдыха, хотя большая часть людей </a:t>
            </a:r>
            <a:r>
              <a:rPr lang="ru-RU" sz="3200" dirty="0" smtClean="0"/>
              <a:t>участвовавших </a:t>
            </a:r>
            <a:r>
              <a:rPr lang="ru-RU" sz="3200" dirty="0"/>
              <a:t>в опросе любят путешествовать, но </a:t>
            </a:r>
            <a:r>
              <a:rPr lang="ru-RU" sz="3200" dirty="0" smtClean="0"/>
              <a:t>предпочитают другие уголки России или выезжают за границу. </a:t>
            </a:r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____________________________________________________</a:t>
            </a:r>
          </a:p>
          <a:p>
            <a:pPr marL="0" indent="0" algn="ctr">
              <a:buNone/>
            </a:pPr>
            <a:r>
              <a:rPr lang="ru-RU" sz="3200" dirty="0" smtClean="0"/>
              <a:t>Самой частой причиной того, что люди не путешествуют, оказались низкие финансовые возможности и отсутствие вида туризма по душе.</a:t>
            </a:r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____________________________________________________</a:t>
            </a:r>
          </a:p>
          <a:p>
            <a:pPr marL="0" indent="0" algn="ctr">
              <a:buNone/>
            </a:pPr>
            <a:r>
              <a:rPr lang="ru-RU" sz="3200" dirty="0" smtClean="0"/>
              <a:t>Самым </a:t>
            </a:r>
            <a:r>
              <a:rPr lang="ru-RU" sz="3200" dirty="0"/>
              <a:t>популярным видом туризма оказался водный туризм, а на 2 втором месте культурный</a:t>
            </a:r>
            <a:r>
              <a:rPr lang="ru-RU" sz="3200" dirty="0" smtClean="0"/>
              <a:t>.</a:t>
            </a:r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_____________________________________________________</a:t>
            </a:r>
            <a:endParaRPr lang="ru-RU" sz="3200" dirty="0"/>
          </a:p>
          <a:p>
            <a:pPr marL="0" indent="0" algn="ctr">
              <a:buNone/>
            </a:pPr>
            <a:r>
              <a:rPr lang="ru-RU" sz="3200" dirty="0"/>
              <a:t> Московской области не хватает развитого и доступного для ее  жителей и гостей туризма. Таким образом, ранее выдвинутая гипотеза не подтвердилась.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97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Список </a:t>
            </a:r>
            <a:r>
              <a:rPr lang="ru-RU" dirty="0"/>
              <a:t>информационных источников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u="sng" kern="50" dirty="0">
                <a:solidFill>
                  <a:srgbClr val="000080"/>
                </a:solidFill>
                <a:latin typeface="Times New Roman"/>
                <a:ea typeface="Andale Sans UI"/>
                <a:hlinkClick r:id="rId2"/>
              </a:rPr>
              <a:t>https://ru.wikipedia.org/wiki/%D0%</a:t>
            </a:r>
            <a:r>
              <a:rPr lang="de-DE" u="sng" kern="50" dirty="0">
                <a:solidFill>
                  <a:srgbClr val="000080"/>
                </a:solidFill>
                <a:latin typeface="Times New Roman"/>
                <a:ea typeface="Andale Sans UI"/>
                <a:hlinkClick r:id="rId3"/>
              </a:rPr>
              <a:t>A2%D1%83%D1%80%D0%B8%D0%B7%D0%BC</a:t>
            </a:r>
            <a:r>
              <a:rPr lang="ru-RU" sz="2000" kern="50" dirty="0">
                <a:solidFill>
                  <a:srgbClr val="000000"/>
                </a:solidFill>
                <a:latin typeface="Times New Roman"/>
                <a:ea typeface="Andale Sans UI"/>
              </a:rPr>
              <a:t> </a:t>
            </a:r>
            <a:endParaRPr lang="ru-RU" kern="50" dirty="0">
              <a:latin typeface="Times New Roman"/>
              <a:ea typeface="Andale Sans UI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u="sng" kern="50" dirty="0">
                <a:solidFill>
                  <a:srgbClr val="000080"/>
                </a:solidFill>
                <a:latin typeface="Times New Roman"/>
                <a:ea typeface="Andale Sans UI"/>
                <a:hlinkClick r:id="rId4"/>
              </a:rPr>
              <a:t>https://www.russiatourism.ru/regions/?fe</a:t>
            </a:r>
            <a:r>
              <a:rPr lang="de-DE" u="sng" kern="50" dirty="0">
                <a:solidFill>
                  <a:srgbClr val="000080"/>
                </a:solidFill>
                <a:latin typeface="Times New Roman"/>
                <a:ea typeface="Andale Sans UI"/>
                <a:hlinkClick r:id="rId5"/>
              </a:rPr>
              <a:t>dokr=&amp;freg=216</a:t>
            </a:r>
            <a:endParaRPr lang="ru-RU" kern="50" dirty="0">
              <a:latin typeface="Times New Roman"/>
              <a:ea typeface="Andale Sans UI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u="sng" kern="50" dirty="0">
                <a:solidFill>
                  <a:srgbClr val="000080"/>
                </a:solidFill>
                <a:latin typeface="Times New Roman"/>
                <a:ea typeface="Andale Sans UI"/>
                <a:hlinkClick r:id="rId6"/>
              </a:rPr>
              <a:t>http://www.geo02.ru/moskovskaja_oblast</a:t>
            </a:r>
            <a:r>
              <a:rPr lang="de-DE" u="sng" kern="50" dirty="0">
                <a:solidFill>
                  <a:srgbClr val="000080"/>
                </a:solidFill>
                <a:latin typeface="Times New Roman"/>
                <a:ea typeface="Andale Sans UI"/>
                <a:hlinkClick r:id="rId7"/>
              </a:rPr>
              <a:t>.html</a:t>
            </a:r>
            <a:r>
              <a:rPr lang="de-DE" sz="2000" kern="50" dirty="0">
                <a:solidFill>
                  <a:srgbClr val="000000"/>
                </a:solidFill>
                <a:latin typeface="Times New Roman"/>
                <a:ea typeface="Andale Sans UI"/>
              </a:rPr>
              <a:t> </a:t>
            </a:r>
            <a:endParaRPr lang="ru-RU" kern="50" dirty="0">
              <a:latin typeface="Times New Roman"/>
              <a:ea typeface="Andale Sans UI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u="sng" kern="50" dirty="0">
                <a:solidFill>
                  <a:srgbClr val="000080"/>
                </a:solidFill>
                <a:latin typeface="Times New Roman"/>
                <a:ea typeface="Andale Sans UI"/>
                <a:hlinkClick r:id="rId8"/>
              </a:rPr>
              <a:t>http://tourlib.net/statti_tourism/</a:t>
            </a:r>
            <a:r>
              <a:rPr lang="de-DE" u="sng" kern="50" dirty="0">
                <a:solidFill>
                  <a:srgbClr val="000080"/>
                </a:solidFill>
                <a:latin typeface="Times New Roman"/>
                <a:ea typeface="Andale Sans UI"/>
                <a:hlinkClick r:id="rId9"/>
              </a:rPr>
              <a:t>sladkih.htm</a:t>
            </a:r>
            <a:r>
              <a:rPr lang="de-DE" sz="2000" kern="50" dirty="0">
                <a:solidFill>
                  <a:srgbClr val="000000"/>
                </a:solidFill>
                <a:latin typeface="Times New Roman"/>
                <a:ea typeface="Andale Sans UI"/>
              </a:rPr>
              <a:t> </a:t>
            </a:r>
            <a:endParaRPr lang="ru-RU" kern="50" dirty="0">
              <a:latin typeface="Times New Roman"/>
              <a:ea typeface="Andale Sans UI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u="sng" kern="50" dirty="0">
                <a:solidFill>
                  <a:srgbClr val="000080"/>
                </a:solidFill>
                <a:latin typeface="Times New Roman"/>
                <a:ea typeface="Andale Sans UI"/>
                <a:hlinkClick r:id="rId10"/>
              </a:rPr>
              <a:t>http://megabook.ru/article/%D0%9C%D0%BE%D1%81%D0%BA%D0%BE%D0%B2%D1%81%D0%BA%D0%B0%D1%8F%20%D0%BE%D0%B1%D0%BB%D0%B0%D1%81%D1%82%D1%8</a:t>
            </a:r>
            <a:r>
              <a:rPr lang="de-DE" u="sng" kern="50" dirty="0">
                <a:solidFill>
                  <a:srgbClr val="000080"/>
                </a:solidFill>
                <a:latin typeface="Times New Roman"/>
                <a:ea typeface="Andale Sans UI"/>
                <a:hlinkClick r:id="rId11"/>
              </a:rPr>
              <a:t>C%20%28%D1%82%D1%83%D1%80%D0%B8%D0%B7%D0%BC%29</a:t>
            </a:r>
            <a:r>
              <a:rPr lang="de-DE" sz="2000" kern="50" dirty="0">
                <a:solidFill>
                  <a:srgbClr val="000000"/>
                </a:solidFill>
                <a:latin typeface="Times New Roman"/>
                <a:ea typeface="Andale Sans UI"/>
              </a:rPr>
              <a:t> </a:t>
            </a:r>
            <a:endParaRPr lang="ru-RU" kern="50" dirty="0">
              <a:latin typeface="Times New Roman"/>
              <a:ea typeface="Andale Sans UI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u="sng" kern="50" dirty="0">
                <a:solidFill>
                  <a:srgbClr val="000080"/>
                </a:solidFill>
                <a:latin typeface="Times New Roman"/>
                <a:ea typeface="Andale Sans UI"/>
                <a:hlinkClick r:id="rId12"/>
              </a:rPr>
              <a:t>http://kudarf.ru/cfo/moskovskaya-oblast/samye-k</a:t>
            </a:r>
            <a:r>
              <a:rPr lang="de-DE" u="sng" kern="50" dirty="0">
                <a:solidFill>
                  <a:srgbClr val="000080"/>
                </a:solidFill>
                <a:latin typeface="Times New Roman"/>
                <a:ea typeface="Andale Sans UI"/>
                <a:hlinkClick r:id="rId13"/>
              </a:rPr>
              <a:t>rasivye-usadby.html</a:t>
            </a:r>
            <a:r>
              <a:rPr lang="de-DE" sz="2000" kern="50" dirty="0">
                <a:solidFill>
                  <a:srgbClr val="000000"/>
                </a:solidFill>
                <a:latin typeface="Times New Roman"/>
                <a:ea typeface="Andale Sans UI"/>
              </a:rPr>
              <a:t>  </a:t>
            </a:r>
            <a:endParaRPr lang="ru-RU" kern="50" dirty="0">
              <a:latin typeface="Times New Roman"/>
              <a:ea typeface="Andale Sans UI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u="sng" kern="50" dirty="0">
                <a:solidFill>
                  <a:srgbClr val="000080"/>
                </a:solidFill>
                <a:latin typeface="Times New Roman"/>
                <a:ea typeface="Andale Sans UI"/>
                <a:hlinkClick r:id="rId14"/>
              </a:rPr>
              <a:t>http://meridian12.ru/turisticheskie-puteshestviya-na-volge/</a:t>
            </a:r>
            <a:r>
              <a:rPr lang="de-DE" sz="2000" kern="50" dirty="0">
                <a:solidFill>
                  <a:srgbClr val="000000"/>
                </a:solidFill>
                <a:latin typeface="Times New Roman"/>
                <a:ea typeface="Andale Sans UI"/>
              </a:rPr>
              <a:t> </a:t>
            </a:r>
            <a:endParaRPr lang="ru-RU" kern="50" dirty="0">
              <a:latin typeface="Times New Roman"/>
              <a:ea typeface="Andale Sans UI"/>
            </a:endParaRPr>
          </a:p>
          <a:p>
            <a:r>
              <a:rPr lang="de-DE" u="sng" kern="50" dirty="0">
                <a:solidFill>
                  <a:srgbClr val="000080"/>
                </a:solidFill>
                <a:latin typeface="Times New Roman"/>
                <a:ea typeface="Andale Sans UI"/>
                <a:hlinkClick r:id="rId15"/>
              </a:rPr>
              <a:t>http://narkologicheskaya-pomosch.ru/images/pages/map-oblasti.pn</a:t>
            </a:r>
            <a:r>
              <a:rPr lang="de-DE" u="sng" kern="50" dirty="0">
                <a:solidFill>
                  <a:srgbClr val="000080"/>
                </a:solidFill>
                <a:latin typeface="Times New Roman"/>
                <a:ea typeface="Andale Sans UI"/>
                <a:hlinkClick r:id="rId16"/>
              </a:rPr>
              <a:t>g</a:t>
            </a:r>
            <a:r>
              <a:rPr lang="de-DE" sz="2000" kern="50" dirty="0">
                <a:solidFill>
                  <a:srgbClr val="000000"/>
                </a:solidFill>
                <a:latin typeface="Times New Roman"/>
                <a:ea typeface="Andale Sans UI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33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7344816" cy="37342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Туризм</a:t>
            </a:r>
            <a:r>
              <a:rPr lang="ru-RU" sz="2400" dirty="0">
                <a:cs typeface="Times New Roman" pitchFamily="18" charset="0"/>
              </a:rPr>
              <a:t>. Виды туризма. Оценка природных условий для </a:t>
            </a:r>
            <a:r>
              <a:rPr lang="ru-RU" sz="2400" dirty="0" smtClean="0">
                <a:cs typeface="Times New Roman" pitchFamily="18" charset="0"/>
              </a:rPr>
              <a:t>развития </a:t>
            </a:r>
            <a:r>
              <a:rPr lang="ru-RU" sz="2400" dirty="0">
                <a:cs typeface="Times New Roman" pitchFamily="18" charset="0"/>
              </a:rPr>
              <a:t>туризма в Московской области</a:t>
            </a:r>
            <a:r>
              <a:rPr lang="ru-RU" sz="2400" dirty="0" smtClean="0">
                <a:cs typeface="Times New Roman" pitchFamily="18" charset="0"/>
              </a:rPr>
              <a:t>.</a:t>
            </a:r>
            <a:endParaRPr lang="ru-RU" sz="2400" dirty="0"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География </a:t>
            </a:r>
            <a:r>
              <a:rPr lang="ru-RU" sz="2400" dirty="0">
                <a:cs typeface="Times New Roman" pitchFamily="18" charset="0"/>
              </a:rPr>
              <a:t>туризма  Московской области</a:t>
            </a:r>
            <a:r>
              <a:rPr lang="ru-RU" sz="2400" dirty="0" smtClean="0">
                <a:cs typeface="Times New Roman" pitchFamily="18" charset="0"/>
              </a:rPr>
              <a:t>.</a:t>
            </a:r>
            <a:endParaRPr lang="ru-RU" sz="2400" dirty="0"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Проблемы </a:t>
            </a:r>
            <a:r>
              <a:rPr lang="ru-RU" sz="2400" dirty="0">
                <a:cs typeface="Times New Roman" pitchFamily="18" charset="0"/>
              </a:rPr>
              <a:t>развития туризма Московской области</a:t>
            </a:r>
          </a:p>
          <a:p>
            <a:pPr marL="0" indent="0">
              <a:buNone/>
            </a:pPr>
            <a:r>
              <a:rPr lang="ru-RU" sz="2400" dirty="0" smtClean="0">
                <a:cs typeface="Times New Roman" pitchFamily="18" charset="0"/>
              </a:rPr>
              <a:t>Заключение</a:t>
            </a:r>
            <a:endParaRPr lang="ru-RU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cs typeface="Times New Roman" pitchFamily="18" charset="0"/>
              </a:rPr>
              <a:t>Список информационных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20081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632848" cy="108012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Туризм </a:t>
            </a:r>
            <a:r>
              <a:rPr lang="ru-RU" sz="2200" dirty="0"/>
              <a:t>играет важную роль в жизни человека помогая  </a:t>
            </a:r>
            <a:br>
              <a:rPr lang="ru-RU" sz="2200" dirty="0"/>
            </a:br>
            <a:r>
              <a:rPr lang="ru-RU" sz="2200" dirty="0"/>
              <a:t>     ему обогащаться, становится лучше  как </a:t>
            </a:r>
            <a:r>
              <a:rPr lang="ru-RU" sz="2200" dirty="0" smtClean="0"/>
              <a:t>культурно и  </a:t>
            </a:r>
            <a:r>
              <a:rPr lang="ru-RU" sz="2200" dirty="0"/>
              <a:t>духовно, так и   физически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7344816" cy="3240360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b="1" kern="50" dirty="0">
                <a:latin typeface="Times New Roman"/>
                <a:ea typeface="Andale Sans UI"/>
              </a:rPr>
              <a:t>Гипотеза</a:t>
            </a:r>
            <a:r>
              <a:rPr lang="ru-RU" sz="2000" kern="50" dirty="0">
                <a:latin typeface="Times New Roman"/>
                <a:ea typeface="Andale Sans UI"/>
              </a:rPr>
              <a:t>: Туризм на территории Московской области востребованное</a:t>
            </a:r>
            <a:r>
              <a:rPr lang="ru-RU" sz="2000" b="1" kern="50" dirty="0">
                <a:latin typeface="Times New Roman"/>
                <a:ea typeface="Andale Sans UI"/>
              </a:rPr>
              <a:t> </a:t>
            </a:r>
            <a:r>
              <a:rPr lang="ru-RU" sz="2000" kern="50" dirty="0">
                <a:latin typeface="Times New Roman"/>
                <a:ea typeface="Andale Sans UI"/>
              </a:rPr>
              <a:t>направление хозяйства России</a:t>
            </a:r>
            <a:endParaRPr lang="ru-RU" sz="1800" kern="50" dirty="0"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kern="50" dirty="0">
                <a:latin typeface="Times New Roman"/>
                <a:ea typeface="Andale Sans UI"/>
              </a:rPr>
              <a:t> </a:t>
            </a:r>
            <a:endParaRPr lang="ru-RU" sz="1800" kern="50" dirty="0"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b="1" kern="50" dirty="0">
                <a:latin typeface="Times New Roman"/>
                <a:ea typeface="Andale Sans UI"/>
              </a:rPr>
              <a:t>Цель:</a:t>
            </a:r>
            <a:r>
              <a:rPr lang="ru-RU" sz="2000" kern="50" dirty="0">
                <a:latin typeface="Times New Roman"/>
                <a:ea typeface="Andale Sans UI"/>
              </a:rPr>
              <a:t> Изучить и  проанализировать туристические </a:t>
            </a:r>
            <a:r>
              <a:rPr lang="ru-RU" sz="2000" kern="50" dirty="0" smtClean="0">
                <a:latin typeface="Times New Roman"/>
                <a:ea typeface="Andale Sans UI"/>
              </a:rPr>
              <a:t>возможности и востребованность туристических услуг в  </a:t>
            </a:r>
            <a:r>
              <a:rPr lang="ru-RU" sz="2000" kern="50" dirty="0">
                <a:latin typeface="Times New Roman"/>
                <a:ea typeface="Andale Sans UI"/>
              </a:rPr>
              <a:t>Московской области  </a:t>
            </a:r>
            <a:endParaRPr lang="ru-RU" sz="1800" kern="50" dirty="0"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kern="50" dirty="0">
                <a:latin typeface="Times New Roman"/>
                <a:ea typeface="Andale Sans UI"/>
              </a:rPr>
              <a:t> </a:t>
            </a:r>
            <a:endParaRPr lang="ru-RU" sz="1800" kern="50" dirty="0">
              <a:latin typeface="Times New Roman"/>
              <a:ea typeface="Andale Sans U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b="1" kern="50" dirty="0">
                <a:latin typeface="Times New Roman"/>
                <a:ea typeface="Andale Sans UI"/>
              </a:rPr>
              <a:t>Задачи: </a:t>
            </a:r>
            <a:endParaRPr lang="ru-RU" sz="1800" kern="50" dirty="0">
              <a:latin typeface="Times New Roman"/>
              <a:ea typeface="Andale Sans UI"/>
            </a:endParaRPr>
          </a:p>
          <a:p>
            <a:pPr lvl="0">
              <a:buFont typeface="+mj-lt"/>
              <a:buAutoNum type="arabicPeriod"/>
            </a:pPr>
            <a:r>
              <a:rPr lang="ru-RU" sz="2000" kern="50" dirty="0">
                <a:latin typeface="Times New Roman"/>
                <a:ea typeface="Andale Sans UI"/>
              </a:rPr>
              <a:t>Изучить ведущие направления  виды туризма в Московской области</a:t>
            </a:r>
            <a:endParaRPr lang="ru-RU" sz="1800" kern="50" dirty="0">
              <a:latin typeface="Times New Roman"/>
              <a:ea typeface="Andale Sans UI"/>
            </a:endParaRPr>
          </a:p>
          <a:p>
            <a:pPr lvl="0">
              <a:buFont typeface="+mj-lt"/>
              <a:buAutoNum type="arabicPeriod"/>
            </a:pPr>
            <a:r>
              <a:rPr lang="ru-RU" sz="2000" kern="50" dirty="0">
                <a:latin typeface="Times New Roman"/>
                <a:ea typeface="Andale Sans UI"/>
              </a:rPr>
              <a:t>Оценить природные условия для развития туризма в Московской области</a:t>
            </a:r>
            <a:endParaRPr lang="ru-RU" sz="1800" kern="50" dirty="0">
              <a:latin typeface="Times New Roman"/>
              <a:ea typeface="Andale Sans UI"/>
            </a:endParaRPr>
          </a:p>
          <a:p>
            <a:pPr lvl="0">
              <a:buFont typeface="+mj-lt"/>
              <a:buAutoNum type="arabicPeriod"/>
            </a:pPr>
            <a:r>
              <a:rPr lang="ru-RU" sz="2000" kern="50" dirty="0">
                <a:latin typeface="Times New Roman"/>
                <a:ea typeface="Andale Sans UI"/>
              </a:rPr>
              <a:t>Оценить распространение туризма по территории Московской области</a:t>
            </a:r>
            <a:endParaRPr lang="ru-RU" sz="1800" kern="50" dirty="0">
              <a:latin typeface="Times New Roman"/>
              <a:ea typeface="Andale Sans UI"/>
            </a:endParaRPr>
          </a:p>
          <a:p>
            <a:pPr lvl="0">
              <a:buFont typeface="+mj-lt"/>
              <a:buAutoNum type="arabicPeriod"/>
            </a:pPr>
            <a:r>
              <a:rPr lang="ru-RU" sz="2000" kern="50" dirty="0">
                <a:latin typeface="Times New Roman"/>
                <a:ea typeface="Andale Sans UI"/>
              </a:rPr>
              <a:t>Провести опрос школьников с целью востребованности видов туризма в Московской области</a:t>
            </a:r>
            <a:endParaRPr lang="ru-RU" sz="1800" kern="50" dirty="0">
              <a:latin typeface="Times New Roman"/>
              <a:ea typeface="Andale Sans UI"/>
            </a:endParaRPr>
          </a:p>
          <a:p>
            <a:pPr lvl="0">
              <a:buFont typeface="+mj-lt"/>
              <a:buAutoNum type="arabicPeriod"/>
            </a:pPr>
            <a:r>
              <a:rPr lang="ru-RU" sz="2000" kern="50" dirty="0">
                <a:latin typeface="Times New Roman"/>
                <a:ea typeface="Andale Sans UI"/>
              </a:rPr>
              <a:t>Выявить проблемы туризма в Московской области</a:t>
            </a:r>
            <a:endParaRPr lang="ru-RU" sz="1800" kern="50" dirty="0">
              <a:latin typeface="Times New Roman"/>
              <a:ea typeface="Andale Sans UI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3102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128792" cy="44644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/>
              <a:t>Туризм</a:t>
            </a:r>
            <a:r>
              <a:rPr lang="ru-RU" sz="2800" dirty="0"/>
              <a:t> — временные выезды </a:t>
            </a:r>
            <a:r>
              <a:rPr lang="ru-RU" sz="2800" dirty="0" smtClean="0"/>
              <a:t>(путешествия</a:t>
            </a:r>
            <a:r>
              <a:rPr lang="ru-RU" sz="2800" dirty="0"/>
              <a:t>)  людей в другую страну или местность, отличную от места постоянного жительства, на срок от 24 часов до 6 месяцев в течение одного календарного года или с совершением не менее одной ночёвки в развлекательных, оздоровительных, спортивных, гостевых, познавательных, религиозных и иных </a:t>
            </a:r>
            <a:r>
              <a:rPr lang="ru-RU" sz="2800" dirty="0" smtClean="0"/>
              <a:t>целях</a:t>
            </a:r>
          </a:p>
          <a:p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2645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туризма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7200800" cy="363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29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туризма в России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Автобусный туризм</a:t>
            </a:r>
          </a:p>
          <a:p>
            <a:r>
              <a:rPr lang="ru-RU" dirty="0"/>
              <a:t>Санаторный туризм</a:t>
            </a:r>
            <a:r>
              <a:rPr lang="ru-RU" dirty="0" smtClean="0"/>
              <a:t>.</a:t>
            </a:r>
          </a:p>
          <a:p>
            <a:r>
              <a:rPr lang="ru-RU" dirty="0"/>
              <a:t>Паломнический </a:t>
            </a:r>
            <a:endParaRPr lang="ru-RU" dirty="0" smtClean="0"/>
          </a:p>
          <a:p>
            <a:r>
              <a:rPr lang="ru-RU" dirty="0" smtClean="0"/>
              <a:t>Водный туризм</a:t>
            </a:r>
          </a:p>
          <a:p>
            <a:r>
              <a:rPr lang="ru-RU" dirty="0"/>
              <a:t>Культурный </a:t>
            </a:r>
            <a:r>
              <a:rPr lang="ru-RU" dirty="0" smtClean="0"/>
              <a:t>туризм</a:t>
            </a:r>
          </a:p>
          <a:p>
            <a:r>
              <a:rPr lang="ru-RU" dirty="0"/>
              <a:t>Аграрный туризм</a:t>
            </a:r>
          </a:p>
        </p:txBody>
      </p:sp>
    </p:spTree>
    <p:extLst>
      <p:ext uri="{BB962C8B-B14F-4D97-AF65-F5344CB8AC3E}">
        <p14:creationId xmlns:p14="http://schemas.microsoft.com/office/powerpoint/2010/main" val="215293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Географическое положение </a:t>
            </a:r>
            <a:r>
              <a:rPr lang="ru-RU" dirty="0" smtClean="0"/>
              <a:t>Московской </a:t>
            </a:r>
            <a:r>
              <a:rPr lang="ru-RU" dirty="0" smtClean="0"/>
              <a:t>области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2337448" cy="33114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Соседство </a:t>
            </a:r>
            <a:r>
              <a:rPr lang="ru-RU" dirty="0"/>
              <a:t>с 7 регионами позволяет Московской области развивать все виды туризма России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41926"/>
            <a:ext cx="3839255" cy="361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90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рельефа Московской области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71600" y="2132856"/>
            <a:ext cx="2409456" cy="3602736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Равнинная </a:t>
            </a:r>
            <a:r>
              <a:rPr lang="ru-RU" dirty="0"/>
              <a:t>территория позволяет развивать автобусный туризм                           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88841"/>
            <a:ext cx="4320399" cy="399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12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Оценка климатических условий Московской области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181914"/>
              </p:ext>
            </p:extLst>
          </p:nvPr>
        </p:nvGraphicFramePr>
        <p:xfrm>
          <a:off x="1259632" y="2132857"/>
          <a:ext cx="6840760" cy="3897353"/>
        </p:xfrm>
        <a:graphic>
          <a:graphicData uri="http://schemas.openxmlformats.org/drawingml/2006/table">
            <a:tbl>
              <a:tblPr/>
              <a:tblGrid>
                <a:gridCol w="2246914"/>
                <a:gridCol w="2247617"/>
                <a:gridCol w="2346229"/>
              </a:tblGrid>
              <a:tr h="835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Время года</a:t>
                      </a:r>
                      <a:endParaRPr lang="ru-RU" sz="1400" b="1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Температура</a:t>
                      </a:r>
                      <a:endParaRPr lang="ru-RU" sz="1400" b="1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Преобладающий вид туризма на территории Московской области</a:t>
                      </a:r>
                      <a:endParaRPr lang="ru-RU" sz="1400" b="1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Зима</a:t>
                      </a:r>
                      <a:endParaRPr lang="ru-RU" sz="1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 </a:t>
                      </a:r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от -</a:t>
                      </a:r>
                      <a:r>
                        <a:rPr lang="ru-RU" sz="1600" kern="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5°С </a:t>
                      </a:r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до -</a:t>
                      </a:r>
                      <a:r>
                        <a:rPr lang="ru-RU" sz="1600" kern="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20°С  </a:t>
                      </a:r>
                      <a:endParaRPr lang="ru-RU" sz="1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Лыжный спорт, автобусный туризм </a:t>
                      </a:r>
                      <a:endParaRPr lang="ru-RU" sz="14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Весна</a:t>
                      </a:r>
                      <a:endParaRPr lang="ru-RU" sz="14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10,9°С-11,6°С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Культурный туризм</a:t>
                      </a:r>
                      <a:endParaRPr lang="ru-RU" sz="1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Лето</a:t>
                      </a:r>
                      <a:endParaRPr lang="ru-RU" sz="14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15°</a:t>
                      </a:r>
                      <a:r>
                        <a:rPr lang="ru-RU" sz="1600" kern="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С</a:t>
                      </a:r>
                      <a:r>
                        <a:rPr lang="de-DE" sz="1600" kern="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-35°</a:t>
                      </a:r>
                      <a:r>
                        <a:rPr lang="ru-RU" sz="1600" kern="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С</a:t>
                      </a:r>
                      <a:endParaRPr lang="ru-RU" sz="1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Аграрный туризм, водный туризм</a:t>
                      </a:r>
                      <a:r>
                        <a:rPr lang="ru-RU" sz="1600" kern="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, санаторный туризм</a:t>
                      </a:r>
                      <a:endParaRPr lang="ru-RU" sz="1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Осень </a:t>
                      </a:r>
                      <a:endParaRPr lang="ru-RU" sz="14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0°</a:t>
                      </a:r>
                      <a:r>
                        <a:rPr lang="ru-RU" sz="1600" kern="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С</a:t>
                      </a:r>
                      <a:r>
                        <a:rPr lang="de-DE" sz="1600" kern="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-20 °</a:t>
                      </a:r>
                      <a:r>
                        <a:rPr lang="ru-RU" sz="1600" kern="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С</a:t>
                      </a:r>
                      <a:endParaRPr lang="ru-RU" sz="1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Аграрный туризм</a:t>
                      </a:r>
                      <a:r>
                        <a:rPr lang="ru-RU" sz="1600" kern="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, автобусный </a:t>
                      </a:r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ndale Sans UI"/>
                        </a:rPr>
                        <a:t>туризм</a:t>
                      </a:r>
                      <a:endParaRPr lang="ru-RU" sz="1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466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983</TotalTime>
  <Words>425</Words>
  <Application>Microsoft Office PowerPoint</Application>
  <PresentationFormat>Экран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                                  Туризм в Московской области </vt:lpstr>
      <vt:lpstr>Содержание </vt:lpstr>
      <vt:lpstr>  Туризм играет важную роль в жизни человека помогая        ему обогащаться, становится лучше  как культурно и  духовно, так и   физически  </vt:lpstr>
      <vt:lpstr>Презентация PowerPoint</vt:lpstr>
      <vt:lpstr>Формы туризма</vt:lpstr>
      <vt:lpstr>Виды туризма в России</vt:lpstr>
      <vt:lpstr>Географическое положение Московской области </vt:lpstr>
      <vt:lpstr>Особенности рельефа Московской области</vt:lpstr>
      <vt:lpstr>Оценка климатических условий Московской области</vt:lpstr>
      <vt:lpstr> Оценка  ресурсов рек Московской области</vt:lpstr>
      <vt:lpstr>Оценка растительного покрова Московской области</vt:lpstr>
      <vt:lpstr>География туризма  Московской области</vt:lpstr>
      <vt:lpstr>Результаты анкетирования</vt:lpstr>
      <vt:lpstr> 88% любят путешествовать </vt:lpstr>
      <vt:lpstr>Водный туризм стоит на первом месте после него идет культурный, автобусный, аграрный, горный и на последнем месте санаторный вид туризма</vt:lpstr>
      <vt:lpstr>Большая часть опрошенных не выезжает из-за низких финансовых возможностей и отсутствия вида туризма по душе</vt:lpstr>
      <vt:lpstr>В ходе анкетирования Московская область заняла последнее место по популярности отдыха</vt:lpstr>
      <vt:lpstr>Выводы исследований</vt:lpstr>
      <vt:lpstr> Список информационных источников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Туризм</dc:title>
  <dc:creator>user</dc:creator>
  <cp:lastModifiedBy>Лариса</cp:lastModifiedBy>
  <cp:revision>32</cp:revision>
  <dcterms:created xsi:type="dcterms:W3CDTF">2018-04-02T17:27:53Z</dcterms:created>
  <dcterms:modified xsi:type="dcterms:W3CDTF">2018-04-03T21:06:48Z</dcterms:modified>
</cp:coreProperties>
</file>