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6" r:id="rId3"/>
    <p:sldId id="342" r:id="rId4"/>
    <p:sldId id="348" r:id="rId5"/>
    <p:sldId id="338" r:id="rId6"/>
    <p:sldId id="340" r:id="rId7"/>
    <p:sldId id="341" r:id="rId8"/>
    <p:sldId id="263" r:id="rId9"/>
    <p:sldId id="344" r:id="rId10"/>
    <p:sldId id="345" r:id="rId11"/>
    <p:sldId id="346" r:id="rId12"/>
    <p:sldId id="347" r:id="rId13"/>
    <p:sldId id="34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A97"/>
    <a:srgbClr val="79AEE8"/>
    <a:srgbClr val="4C82E5"/>
    <a:srgbClr val="B1BEFF"/>
    <a:srgbClr val="74BDFF"/>
    <a:srgbClr val="EEEEEE"/>
    <a:srgbClr val="F000CF"/>
    <a:srgbClr val="F8C7CF"/>
    <a:srgbClr val="CB5D61"/>
    <a:srgbClr val="EA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92669" autoAdjust="0"/>
  </p:normalViewPr>
  <p:slideViewPr>
    <p:cSldViewPr snapToGrid="0" snapToObjects="1">
      <p:cViewPr varScale="1">
        <p:scale>
          <a:sx n="72" d="100"/>
          <a:sy n="72" d="100"/>
        </p:scale>
        <p:origin x="73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9A6DD-B099-1644-B783-ACD51887F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2E5742-12AD-F646-B6EB-2567DB5B3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8553E-76E6-3D41-9856-A224625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426C2-39DB-E946-AB1B-0DB4967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24FE7-2C57-9044-8D5A-BCAE0370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9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9EFC2-7DE0-9A40-8D7E-EE3FF0D4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DDA22E-0805-0742-AD7A-D4D475694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7A270-B6EE-9B44-9945-D91DA1E1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CCD03-E1AD-234C-842F-471654D5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D2688-3433-CA4B-807E-0938A636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8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C44996-0292-4449-816F-242DBD299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CDB8E8-9543-A34A-BF63-D605365B3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3F84F-E128-B744-AC7A-1DDAC205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A7E2A-EFF8-C74D-A86E-F258EB90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D8C2B-F689-214E-AB42-D17AC137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0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60B31-0493-2349-9C49-087B71C9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E2E3E-F919-6E42-8F62-94A6978C9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F05AE-DF7A-2B41-8CA4-119FDF42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0E52B-8A3E-594B-BEEF-6242746E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942C5-E06C-B649-BA9E-ED7E92B3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2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4CB4C-B74F-F34C-B1AB-7E62D1B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121C0-DFEB-AD4B-8306-521BCC2F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C0760-0B42-3F43-8F31-B53605E3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9A928-94ED-184B-8347-93FC2C0A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64DE5-9A3A-8049-A94A-A2E9AA9B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1C3C1-8785-AA4E-A0A9-C5B882DF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9A95BC-F1AA-2944-B3F5-CC20ED518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ABA268-0445-9A44-A352-45B043069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4DD86D-35E4-BB4D-85C9-CA6066D5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4BA611-8F4A-F040-A4A9-EA0D700A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8B2C77-D99D-2946-9B50-81C2D9D4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9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306CE-734B-A04C-B2EF-6673D85C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76D6C-2296-404C-B5F3-5E5CBC4A1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FE41F4-C9EC-494E-AA5E-05362749E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B1203A-5948-CF40-A238-D39E238E9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921B16-157D-5047-BE52-1BC4FA402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F3FA20-DDC6-734F-94C5-FB05B66B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036734-6136-1C47-BCDD-523512DB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728C6F-3AA0-7644-A48E-EBF988A4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9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A2945-FDA5-B040-980C-F831E010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544AD3-CC0E-DA45-8264-13FEE988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FC50B0-A76F-464C-B326-01FDC7A4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399B4E-5ED4-1D45-914E-2A69F99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9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18953D-CA55-7849-87FB-97944919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7C70D7-7E7A-084C-8458-ECE18D92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7686E4-8723-244C-BC29-C6993FA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4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669D6-6A0A-9549-83E0-C311037C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FDA05-7262-5D45-8DC1-7717612B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8127AA-5735-3C46-999C-6B2D1A30E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55BB43-97D2-3F48-9AA3-50323809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AE8B04-92E2-CB44-AFF4-1C9FE149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CEAB5D-5706-FF40-9F8F-ECF97B57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0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014BF-7985-F44C-9874-FF9DF371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1FFB10-8054-CB46-99FE-0EBBE443D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8D4498-DAA3-024D-88E9-23F0FA5F5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27FB29-956A-884C-BC90-87C92BAF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D09A4F-D1B8-4C42-A92D-533051CA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11B7E4-A63A-F149-9B66-CC907445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94769-2669-D944-9C27-02A6BAE7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3435A9-D728-9B4A-8E15-288AD5EC6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291A7-EF41-864E-AADE-F12D55189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47EDD-EC7A-C249-87AF-7549C90F1E7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B6E8E-696B-504D-AA6D-F98AB0FB4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3552C6-40B1-8E47-A105-E324FCFC0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8A48-4585-6A4F-8856-4CFA47FC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31C8A-3884-FC44-BE23-433C9D44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" y="1469167"/>
            <a:ext cx="7216581" cy="1626219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F453C-699B-8341-B8B0-5BE3F031E246}"/>
              </a:ext>
            </a:extLst>
          </p:cNvPr>
          <p:cNvSpPr txBox="1"/>
          <p:nvPr/>
        </p:nvSpPr>
        <p:spPr>
          <a:xfrm>
            <a:off x="0" y="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B0A236-2796-BF4E-BE37-AD8E54E73A1F}"/>
              </a:ext>
            </a:extLst>
          </p:cNvPr>
          <p:cNvSpPr/>
          <p:nvPr/>
        </p:nvSpPr>
        <p:spPr>
          <a:xfrm>
            <a:off x="838200" y="1317160"/>
            <a:ext cx="10657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AF465C-C34A-F74E-9FF9-8F74107EB7F4}"/>
              </a:ext>
            </a:extLst>
          </p:cNvPr>
          <p:cNvSpPr/>
          <p:nvPr/>
        </p:nvSpPr>
        <p:spPr>
          <a:xfrm>
            <a:off x="780879" y="326216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25AB65-D97A-BE47-B02E-2AEC4D2C5B51}"/>
              </a:ext>
            </a:extLst>
          </p:cNvPr>
          <p:cNvSpPr/>
          <p:nvPr/>
        </p:nvSpPr>
        <p:spPr>
          <a:xfrm>
            <a:off x="363151" y="2809263"/>
            <a:ext cx="580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EF877E-B8C4-B943-8ED9-55C6B487494D}"/>
              </a:ext>
            </a:extLst>
          </p:cNvPr>
          <p:cNvSpPr/>
          <p:nvPr/>
        </p:nvSpPr>
        <p:spPr>
          <a:xfrm>
            <a:off x="704680" y="-65732"/>
            <a:ext cx="114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Для детей с ОВЗ">
            <a:extLst>
              <a:ext uri="{FF2B5EF4-FFF2-40B4-BE49-F238E27FC236}">
                <a16:creationId xmlns:a16="http://schemas.microsoft.com/office/drawing/2014/main" id="{C111ACFF-2DA2-9347-B697-3B48D6C0E7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55993" cy="4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322684C-7DA6-E44D-A415-273959BB394F}"/>
              </a:ext>
            </a:extLst>
          </p:cNvPr>
          <p:cNvSpPr/>
          <p:nvPr/>
        </p:nvSpPr>
        <p:spPr>
          <a:xfrm>
            <a:off x="-57754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6BDCA49-70EB-1645-9078-BE228FCFD6DC}"/>
              </a:ext>
            </a:extLst>
          </p:cNvPr>
          <p:cNvSpPr/>
          <p:nvPr/>
        </p:nvSpPr>
        <p:spPr>
          <a:xfrm>
            <a:off x="5943599" y="910003"/>
            <a:ext cx="8659482" cy="8840484"/>
          </a:xfrm>
          <a:prstGeom prst="ellipse">
            <a:avLst/>
          </a:prstGeom>
          <a:solidFill>
            <a:srgbClr val="253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A05F7B-B108-BD4A-A5F3-041043134C26}"/>
              </a:ext>
            </a:extLst>
          </p:cNvPr>
          <p:cNvSpPr/>
          <p:nvPr/>
        </p:nvSpPr>
        <p:spPr>
          <a:xfrm>
            <a:off x="506489" y="5340113"/>
            <a:ext cx="339631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Выполнила: Туева Ю.В.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92DE551-59A5-3E48-91C8-BAB5F52BDBF1}"/>
              </a:ext>
            </a:extLst>
          </p:cNvPr>
          <p:cNvSpPr/>
          <p:nvPr/>
        </p:nvSpPr>
        <p:spPr>
          <a:xfrm>
            <a:off x="3899318" y="2271953"/>
            <a:ext cx="3626068" cy="3570206"/>
          </a:xfrm>
          <a:prstGeom prst="ellipse">
            <a:avLst/>
          </a:prstGeom>
          <a:solidFill>
            <a:schemeClr val="accent1">
              <a:lumMod val="60000"/>
              <a:lumOff val="4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D96C29B-A745-B941-A0E4-59ABFD4080EC}"/>
              </a:ext>
            </a:extLst>
          </p:cNvPr>
          <p:cNvSpPr/>
          <p:nvPr/>
        </p:nvSpPr>
        <p:spPr>
          <a:xfrm>
            <a:off x="283130" y="914400"/>
            <a:ext cx="7242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6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Социализация детей инвалидов и детей с ОВЗ посредством участия в «Коллективно - творческой деятельности»  </a:t>
            </a:r>
            <a:endParaRPr lang="ru-RU" sz="3600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49F152B7-378E-2E40-9267-A86F6E9D16ED}"/>
              </a:ext>
            </a:extLst>
          </p:cNvPr>
          <p:cNvSpPr/>
          <p:nvPr/>
        </p:nvSpPr>
        <p:spPr>
          <a:xfrm>
            <a:off x="493370" y="5328195"/>
            <a:ext cx="3392829" cy="502046"/>
          </a:xfrm>
          <a:prstGeom prst="roundRect">
            <a:avLst/>
          </a:prstGeom>
          <a:noFill/>
          <a:ln w="19050">
            <a:solidFill>
              <a:srgbClr val="253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Изображение выглядит как человек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4D956951-6B75-434B-A3CB-48DC4E3C8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5" y="2495878"/>
            <a:ext cx="6024949" cy="43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0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8626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екст, телевидение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id="{381B4502-C3B6-C14B-A805-302344C9C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0" y="3622432"/>
            <a:ext cx="4729493" cy="273602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1808C7-D49A-9D4B-863A-88A19C4E0917}"/>
              </a:ext>
            </a:extLst>
          </p:cNvPr>
          <p:cNvSpPr/>
          <p:nvPr/>
        </p:nvSpPr>
        <p:spPr>
          <a:xfrm>
            <a:off x="293076" y="1606922"/>
            <a:ext cx="590843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b="1" i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«Фотография, ее история и возможности в современном мире.</a:t>
            </a:r>
          </a:p>
          <a:p>
            <a:pPr algn="just">
              <a:spcAft>
                <a:spcPts val="1000"/>
              </a:spcAft>
            </a:pPr>
            <a:endParaRPr lang="ru-RU" sz="240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середине занятия, ребята стали более активными, без стеснения стали проявлять эмоции и свое отношение к услышанному и увиденному.</a:t>
            </a:r>
          </a:p>
          <a:p>
            <a:pPr algn="just">
              <a:spcAft>
                <a:spcPts val="1000"/>
              </a:spcAft>
            </a:pP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Ребятами представлены фотографии начиная с природы и заканчивая фотографией любимой игрушки, семейные, современные и фотографии, сделанные в прошлом веке. </a:t>
            </a:r>
            <a:endParaRPr lang="ru-RU" sz="24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Изображение выглядит как текст, экра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A2038F8-3818-F743-AC0F-A5C9CBBA9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0" y="533740"/>
            <a:ext cx="4729493" cy="289526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2A0A5E8-FB2F-B04B-89CA-ACAF9DACEFAA}"/>
              </a:ext>
            </a:extLst>
          </p:cNvPr>
          <p:cNvSpPr/>
          <p:nvPr/>
        </p:nvSpPr>
        <p:spPr>
          <a:xfrm>
            <a:off x="2092934" y="627484"/>
            <a:ext cx="2058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занятие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1E0F4845-6F17-444B-8ADF-CA3C453D2155}"/>
              </a:ext>
            </a:extLst>
          </p:cNvPr>
          <p:cNvSpPr/>
          <p:nvPr/>
        </p:nvSpPr>
        <p:spPr>
          <a:xfrm>
            <a:off x="1991598" y="533740"/>
            <a:ext cx="2159785" cy="73114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5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Изображение выглядит как текст, монитор, электроник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C87AB8B-41B9-1642-B5A8-2D0E3B658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62" y="2628768"/>
            <a:ext cx="5590036" cy="38746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3B9043-B5B4-FB4E-B652-BAC320ED0BB7}"/>
              </a:ext>
            </a:extLst>
          </p:cNvPr>
          <p:cNvSpPr/>
          <p:nvPr/>
        </p:nvSpPr>
        <p:spPr>
          <a:xfrm>
            <a:off x="230521" y="1773851"/>
            <a:ext cx="5788640" cy="508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 самостоятельно готовили  доклады и презентации  на различные выбранные темы.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раскрыли такие </a:t>
            </a:r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Helvetica" pitchFamily="2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личности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стремление к познанию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целеустремлённость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наблюдательность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любознательность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0000"/>
              </a:solidFill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25E52D-F51A-0E49-8893-E83B7F9D0E63}"/>
              </a:ext>
            </a:extLst>
          </p:cNvPr>
          <p:cNvSpPr/>
          <p:nvPr/>
        </p:nvSpPr>
        <p:spPr>
          <a:xfrm>
            <a:off x="1898949" y="704533"/>
            <a:ext cx="2063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занятие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43F477F-ACCC-6843-99C2-3434FFE49B1A}"/>
              </a:ext>
            </a:extLst>
          </p:cNvPr>
          <p:cNvSpPr/>
          <p:nvPr/>
        </p:nvSpPr>
        <p:spPr>
          <a:xfrm>
            <a:off x="1802421" y="640031"/>
            <a:ext cx="2159785" cy="73114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2BCF74-800A-3F44-B1E0-A355EF5D8AE6}"/>
              </a:ext>
            </a:extLst>
          </p:cNvPr>
          <p:cNvSpPr/>
          <p:nvPr/>
        </p:nvSpPr>
        <p:spPr>
          <a:xfrm>
            <a:off x="6761274" y="673369"/>
            <a:ext cx="4688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цель занятия - 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умение  выступить, грамотно и доступно донести информацию до слушателей.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3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F43946-C059-4540-8D5D-01A142A55F09}"/>
              </a:ext>
            </a:extLst>
          </p:cNvPr>
          <p:cNvSpPr/>
          <p:nvPr/>
        </p:nvSpPr>
        <p:spPr>
          <a:xfrm>
            <a:off x="854317" y="714198"/>
            <a:ext cx="10483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Досуг способствует выходу из стрессов и мелких беспокойств, и, наконец, досуг признается значительным  «орудием»  в реабилитации детей с ОВЗ.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754202-CF19-1647-A078-3A9B6DA1569F}"/>
              </a:ext>
            </a:extLst>
          </p:cNvPr>
          <p:cNvSpPr/>
          <p:nvPr/>
        </p:nvSpPr>
        <p:spPr>
          <a:xfrm>
            <a:off x="331178" y="1960693"/>
            <a:ext cx="61399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Досуговая деятельность: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наполняет жизнь ребенка новыми ощущениями и переживаниями;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способствует развитию самосознания;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расширяет и обогащает представление о своих возможностях, способностях;</a:t>
            </a:r>
          </a:p>
          <a:p>
            <a:endParaRPr lang="ru-RU" sz="2400" dirty="0">
              <a:solidFill>
                <a:srgbClr val="00206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развивает уверенность в своих силах.</a:t>
            </a:r>
          </a:p>
          <a:p>
            <a:pPr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человек, оранжевый, в поз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320F3354-C4C9-2E4B-8FF9-19AEE1C4E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3" y="2210440"/>
            <a:ext cx="5413129" cy="4271043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1662BA0-1A50-D745-B2A6-78DA0BFB9FFB}"/>
              </a:ext>
            </a:extLst>
          </p:cNvPr>
          <p:cNvSpPr/>
          <p:nvPr/>
        </p:nvSpPr>
        <p:spPr>
          <a:xfrm>
            <a:off x="687264" y="499493"/>
            <a:ext cx="10817472" cy="133443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1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10BAF6-50A0-F04E-A5B8-78D77B9DF9D0}"/>
              </a:ext>
            </a:extLst>
          </p:cNvPr>
          <p:cNvSpPr/>
          <p:nvPr/>
        </p:nvSpPr>
        <p:spPr>
          <a:xfrm>
            <a:off x="2450867" y="2505670"/>
            <a:ext cx="72902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Спасибо за внимание !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AF41308-4F6D-D34B-91EE-1B6E3A9A71CB}"/>
              </a:ext>
            </a:extLst>
          </p:cNvPr>
          <p:cNvSpPr/>
          <p:nvPr/>
        </p:nvSpPr>
        <p:spPr>
          <a:xfrm>
            <a:off x="7804298" y="-3915660"/>
            <a:ext cx="6846061" cy="6248551"/>
          </a:xfrm>
          <a:prstGeom prst="ellipse">
            <a:avLst/>
          </a:prstGeom>
          <a:gradFill flip="none" rotWithShape="1">
            <a:gsLst>
              <a:gs pos="0">
                <a:srgbClr val="253A97">
                  <a:shade val="30000"/>
                  <a:satMod val="115000"/>
                </a:srgbClr>
              </a:gs>
              <a:gs pos="50000">
                <a:srgbClr val="253A97">
                  <a:shade val="67500"/>
                  <a:satMod val="115000"/>
                </a:srgbClr>
              </a:gs>
              <a:gs pos="100000">
                <a:srgbClr val="253A9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A7AE7EF-412D-2A4A-9269-39D94A0C008B}"/>
              </a:ext>
            </a:extLst>
          </p:cNvPr>
          <p:cNvSpPr/>
          <p:nvPr/>
        </p:nvSpPr>
        <p:spPr>
          <a:xfrm>
            <a:off x="-1996179" y="3870904"/>
            <a:ext cx="6102983" cy="5974192"/>
          </a:xfrm>
          <a:prstGeom prst="ellipse">
            <a:avLst/>
          </a:prstGeom>
          <a:gradFill flip="none" rotWithShape="1">
            <a:gsLst>
              <a:gs pos="0">
                <a:srgbClr val="253A97">
                  <a:shade val="30000"/>
                  <a:satMod val="115000"/>
                </a:srgbClr>
              </a:gs>
              <a:gs pos="50000">
                <a:srgbClr val="253A97">
                  <a:shade val="67500"/>
                  <a:satMod val="115000"/>
                </a:srgbClr>
              </a:gs>
              <a:gs pos="100000">
                <a:srgbClr val="253A9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BD5B268-CB61-BA48-8818-81AA977AB2BE}"/>
              </a:ext>
            </a:extLst>
          </p:cNvPr>
          <p:cNvSpPr/>
          <p:nvPr/>
        </p:nvSpPr>
        <p:spPr>
          <a:xfrm>
            <a:off x="2859050" y="3950650"/>
            <a:ext cx="3243933" cy="3128302"/>
          </a:xfrm>
          <a:prstGeom prst="ellipse">
            <a:avLst/>
          </a:prstGeom>
          <a:solidFill>
            <a:schemeClr val="accent1">
              <a:lumMod val="60000"/>
              <a:lumOff val="4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9E34C19-484D-B34B-B821-A9104F8DE48A}"/>
              </a:ext>
            </a:extLst>
          </p:cNvPr>
          <p:cNvSpPr/>
          <p:nvPr/>
        </p:nvSpPr>
        <p:spPr>
          <a:xfrm>
            <a:off x="5775916" y="-971570"/>
            <a:ext cx="3243933" cy="3128302"/>
          </a:xfrm>
          <a:prstGeom prst="ellipse">
            <a:avLst/>
          </a:prstGeom>
          <a:solidFill>
            <a:schemeClr val="accent1">
              <a:lumMod val="60000"/>
              <a:lumOff val="4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4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AF465C-C34A-F74E-9FF9-8F74107EB7F4}"/>
              </a:ext>
            </a:extLst>
          </p:cNvPr>
          <p:cNvSpPr/>
          <p:nvPr/>
        </p:nvSpPr>
        <p:spPr>
          <a:xfrm>
            <a:off x="780879" y="326216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25AB65-D97A-BE47-B02E-2AEC4D2C5B51}"/>
              </a:ext>
            </a:extLst>
          </p:cNvPr>
          <p:cNvSpPr/>
          <p:nvPr/>
        </p:nvSpPr>
        <p:spPr>
          <a:xfrm>
            <a:off x="363151" y="2809263"/>
            <a:ext cx="580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EDE6C0-D624-5443-82A8-BD1DDFE9C273}"/>
              </a:ext>
            </a:extLst>
          </p:cNvPr>
          <p:cNvSpPr/>
          <p:nvPr/>
        </p:nvSpPr>
        <p:spPr>
          <a:xfrm>
            <a:off x="4672090" y="204607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F1D325E-1C55-C342-A663-D88DB8F88E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86730C7-79A7-DA42-B5B6-01B65A73D827}"/>
              </a:ext>
            </a:extLst>
          </p:cNvPr>
          <p:cNvSpPr/>
          <p:nvPr/>
        </p:nvSpPr>
        <p:spPr>
          <a:xfrm>
            <a:off x="375592" y="1364208"/>
            <a:ext cx="7783176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особого ребёнка – он закрыт от глаз чужих. 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особого ребёнка – допускает лишь своих. 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особого ребёнка интересен и пуглив. 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особого ребёнка безобразен и красив. 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Неуклюж, порою странен, добродушен и открыт. 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особого ребёнка иногда он нас страшит. 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он агрессивен? Почему не говорит?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особого ребёнка – он закрыт от глаз чужих. 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особого ребёнка – допускает лишь своих.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381BE4E-021C-3F4E-9A61-7F2A81EE2ECB}"/>
              </a:ext>
            </a:extLst>
          </p:cNvPr>
          <p:cNvSpPr/>
          <p:nvPr/>
        </p:nvSpPr>
        <p:spPr>
          <a:xfrm>
            <a:off x="6349810" y="-6260424"/>
            <a:ext cx="9020266" cy="8840484"/>
          </a:xfrm>
          <a:prstGeom prst="ellipse">
            <a:avLst/>
          </a:prstGeom>
          <a:gradFill flip="none" rotWithShape="1">
            <a:gsLst>
              <a:gs pos="0">
                <a:srgbClr val="253A97">
                  <a:shade val="30000"/>
                  <a:satMod val="115000"/>
                </a:srgbClr>
              </a:gs>
              <a:gs pos="50000">
                <a:srgbClr val="253A97">
                  <a:shade val="67500"/>
                  <a:satMod val="115000"/>
                </a:srgbClr>
              </a:gs>
              <a:gs pos="100000">
                <a:srgbClr val="253A9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Изображение выглядит как человек, ребенок, мальчи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C363829-985F-9F43-9501-57FC72AB6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35" y="2809263"/>
            <a:ext cx="5050465" cy="31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3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5BB80A-A8B8-B14E-A597-A552F0A6E3B8}"/>
              </a:ext>
            </a:extLst>
          </p:cNvPr>
          <p:cNvSpPr/>
          <p:nvPr/>
        </p:nvSpPr>
        <p:spPr>
          <a:xfrm>
            <a:off x="537882" y="866920"/>
            <a:ext cx="7661566" cy="5124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занятий </a:t>
            </a: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«коллективно- творческой деятельности» обусловлена тем, что большинство детей-инвалидов в силу своих особенностей лишены многого, доступного обычным ребятам: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полноценного участия в общественной жизни;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выбора деятельности в соответствии со своими склонностями;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иногда даже и нормального общения со сверстниками.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F43946-C059-4540-8D5D-01A142A55F09}"/>
              </a:ext>
            </a:extLst>
          </p:cNvPr>
          <p:cNvSpPr/>
          <p:nvPr/>
        </p:nvSpPr>
        <p:spPr>
          <a:xfrm>
            <a:off x="537882" y="40925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02CD6B-E2C0-EF49-87C8-C1CF02221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39" y="836028"/>
            <a:ext cx="3054179" cy="5155052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E88882A6-B3B9-704D-84E2-9926C318E8BE}"/>
              </a:ext>
            </a:extLst>
          </p:cNvPr>
          <p:cNvSpPr/>
          <p:nvPr/>
        </p:nvSpPr>
        <p:spPr>
          <a:xfrm>
            <a:off x="266519" y="575489"/>
            <a:ext cx="8204291" cy="593652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02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F43946-C059-4540-8D5D-01A142A55F09}"/>
              </a:ext>
            </a:extLst>
          </p:cNvPr>
          <p:cNvSpPr/>
          <p:nvPr/>
        </p:nvSpPr>
        <p:spPr>
          <a:xfrm>
            <a:off x="537882" y="40925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E88882A6-B3B9-704D-84E2-9926C318E8BE}"/>
              </a:ext>
            </a:extLst>
          </p:cNvPr>
          <p:cNvSpPr/>
          <p:nvPr/>
        </p:nvSpPr>
        <p:spPr>
          <a:xfrm>
            <a:off x="4843850" y="704335"/>
            <a:ext cx="7126214" cy="5671751"/>
          </a:xfrm>
          <a:prstGeom prst="round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E4EF92-CB08-F842-A424-CF153616972B}"/>
              </a:ext>
            </a:extLst>
          </p:cNvPr>
          <p:cNvSpPr/>
          <p:nvPr/>
        </p:nvSpPr>
        <p:spPr>
          <a:xfrm>
            <a:off x="5099890" y="1011731"/>
            <a:ext cx="66882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Игорь Петрович Иванов 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(1923—1992) — доктор педагогических наук, академик Российской академии образования, профессор ЛГПИ им. А.И. Герцена.</a:t>
            </a:r>
          </a:p>
          <a:p>
            <a:pPr algn="just"/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Изобретатель методики коллективно- творческих дел. </a:t>
            </a:r>
          </a:p>
          <a:p>
            <a:pPr algn="just"/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Методика КТД 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— деятельный, творческий и организационный механизм педагогики. Дети и взрослые становятся хозяевами собственной жизни, создают то, на что способны, их дела — это искренняя забота об окружающем мире и развитии всех и каждого.</a:t>
            </a:r>
            <a:endParaRPr lang="ru-RU" sz="2400" b="0" i="0" u="none" strike="noStrike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onstantia" panose="02030602050306030303" pitchFamily="18" charset="0"/>
            </a:endParaRPr>
          </a:p>
        </p:txBody>
      </p:sp>
      <p:pic>
        <p:nvPicPr>
          <p:cNvPr id="15362" name="Picture 2" descr="Фотоархив 40-е годы">
            <a:extLst>
              <a:ext uri="{FF2B5EF4-FFF2-40B4-BE49-F238E27FC236}">
                <a16:creationId xmlns:a16="http://schemas.microsoft.com/office/drawing/2014/main" id="{26FB4C07-C084-B942-A5F9-DA83D15F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5" y="704335"/>
            <a:ext cx="4288280" cy="56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8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F453C-699B-8341-B8B0-5BE3F031E246}"/>
              </a:ext>
            </a:extLst>
          </p:cNvPr>
          <p:cNvSpPr txBox="1"/>
          <p:nvPr/>
        </p:nvSpPr>
        <p:spPr>
          <a:xfrm>
            <a:off x="0" y="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B0A236-2796-BF4E-BE37-AD8E54E73A1F}"/>
              </a:ext>
            </a:extLst>
          </p:cNvPr>
          <p:cNvSpPr/>
          <p:nvPr/>
        </p:nvSpPr>
        <p:spPr>
          <a:xfrm>
            <a:off x="838200" y="1317160"/>
            <a:ext cx="10657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AF465C-C34A-F74E-9FF9-8F74107EB7F4}"/>
              </a:ext>
            </a:extLst>
          </p:cNvPr>
          <p:cNvSpPr/>
          <p:nvPr/>
        </p:nvSpPr>
        <p:spPr>
          <a:xfrm>
            <a:off x="780879" y="326216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25AB65-D97A-BE47-B02E-2AEC4D2C5B51}"/>
              </a:ext>
            </a:extLst>
          </p:cNvPr>
          <p:cNvSpPr/>
          <p:nvPr/>
        </p:nvSpPr>
        <p:spPr>
          <a:xfrm>
            <a:off x="363151" y="2809263"/>
            <a:ext cx="580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EF877E-B8C4-B943-8ED9-55C6B487494D}"/>
              </a:ext>
            </a:extLst>
          </p:cNvPr>
          <p:cNvSpPr/>
          <p:nvPr/>
        </p:nvSpPr>
        <p:spPr>
          <a:xfrm>
            <a:off x="704680" y="-65732"/>
            <a:ext cx="1148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DF841A-074E-E942-A2B3-0F9CEB9465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6EE7BD7-28E2-E048-8A99-C591A010FBE0}"/>
              </a:ext>
            </a:extLst>
          </p:cNvPr>
          <p:cNvSpPr/>
          <p:nvPr/>
        </p:nvSpPr>
        <p:spPr>
          <a:xfrm>
            <a:off x="1001500" y="412370"/>
            <a:ext cx="10352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Одним из средств социализации детей с ограниченными возможностями здоровья  является досуг.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3705936-8EA5-A64D-AC74-FA92ECB6DC59}"/>
              </a:ext>
            </a:extLst>
          </p:cNvPr>
          <p:cNvSpPr/>
          <p:nvPr/>
        </p:nvSpPr>
        <p:spPr>
          <a:xfrm>
            <a:off x="704680" y="1628037"/>
            <a:ext cx="5650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 процессе коллективно-творческой деятельности ребенок: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1A38206-0183-3244-B988-21D833A6B973}"/>
              </a:ext>
            </a:extLst>
          </p:cNvPr>
          <p:cNvSpPr/>
          <p:nvPr/>
        </p:nvSpPr>
        <p:spPr>
          <a:xfrm>
            <a:off x="1223161" y="2758888"/>
            <a:ext cx="326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усваивает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нормы;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C05A540-08C4-CE46-A71E-6667210626DE}"/>
              </a:ext>
            </a:extLst>
          </p:cNvPr>
          <p:cNvSpPr/>
          <p:nvPr/>
        </p:nvSpPr>
        <p:spPr>
          <a:xfrm>
            <a:off x="1244673" y="5778201"/>
            <a:ext cx="343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усваивает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культурные ценности;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86FDA56-DB4F-AF4B-92A0-135D42BC2EDD}"/>
              </a:ext>
            </a:extLst>
          </p:cNvPr>
          <p:cNvSpPr/>
          <p:nvPr/>
        </p:nvSpPr>
        <p:spPr>
          <a:xfrm>
            <a:off x="1244673" y="4226079"/>
            <a:ext cx="3219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усваивает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образцы поведения;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5BA53CE-52A5-5D44-BC93-1D67833C908D}"/>
              </a:ext>
            </a:extLst>
          </p:cNvPr>
          <p:cNvSpPr/>
          <p:nvPr/>
        </p:nvSpPr>
        <p:spPr>
          <a:xfrm>
            <a:off x="1246645" y="5002140"/>
            <a:ext cx="3597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приобретает социальные качества;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2C6860F-CCC2-B942-B87A-216B35F7EB71}"/>
              </a:ext>
            </a:extLst>
          </p:cNvPr>
          <p:cNvSpPr/>
          <p:nvPr/>
        </p:nvSpPr>
        <p:spPr>
          <a:xfrm>
            <a:off x="1223161" y="3492438"/>
            <a:ext cx="356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 собственную сущность;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A61490A-DA54-004F-A013-0F25EE23915C}"/>
              </a:ext>
            </a:extLst>
          </p:cNvPr>
          <p:cNvSpPr/>
          <p:nvPr/>
        </p:nvSpPr>
        <p:spPr>
          <a:xfrm>
            <a:off x="780879" y="2768784"/>
            <a:ext cx="430340" cy="414899"/>
          </a:xfrm>
          <a:prstGeom prst="ellipse">
            <a:avLst/>
          </a:prstGeom>
          <a:gradFill flip="none" rotWithShape="1">
            <a:gsLst>
              <a:gs pos="0">
                <a:srgbClr val="253A97">
                  <a:shade val="30000"/>
                  <a:satMod val="115000"/>
                </a:srgbClr>
              </a:gs>
              <a:gs pos="50000">
                <a:srgbClr val="253A97">
                  <a:shade val="67500"/>
                  <a:satMod val="115000"/>
                </a:srgbClr>
              </a:gs>
              <a:gs pos="100000">
                <a:srgbClr val="253A9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87D8EDC-DF4A-6B45-BE80-881C84EF7388}"/>
              </a:ext>
            </a:extLst>
          </p:cNvPr>
          <p:cNvSpPr/>
          <p:nvPr/>
        </p:nvSpPr>
        <p:spPr>
          <a:xfrm>
            <a:off x="772557" y="3523056"/>
            <a:ext cx="430340" cy="414899"/>
          </a:xfrm>
          <a:prstGeom prst="ellipse">
            <a:avLst/>
          </a:prstGeom>
          <a:gradFill flip="none" rotWithShape="1">
            <a:gsLst>
              <a:gs pos="0">
                <a:srgbClr val="253A97">
                  <a:shade val="30000"/>
                  <a:satMod val="115000"/>
                </a:srgbClr>
              </a:gs>
              <a:gs pos="50000">
                <a:srgbClr val="253A97">
                  <a:shade val="67500"/>
                  <a:satMod val="115000"/>
                </a:srgbClr>
              </a:gs>
              <a:gs pos="100000">
                <a:srgbClr val="253A9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E4F2638-AE14-5644-96F4-FD3190D36DD6}"/>
              </a:ext>
            </a:extLst>
          </p:cNvPr>
          <p:cNvSpPr/>
          <p:nvPr/>
        </p:nvSpPr>
        <p:spPr>
          <a:xfrm>
            <a:off x="758715" y="4241154"/>
            <a:ext cx="430340" cy="414899"/>
          </a:xfrm>
          <a:prstGeom prst="ellipse">
            <a:avLst/>
          </a:prstGeom>
          <a:gradFill flip="none" rotWithShape="1">
            <a:gsLst>
              <a:gs pos="0">
                <a:srgbClr val="253A97">
                  <a:shade val="30000"/>
                  <a:satMod val="115000"/>
                </a:srgbClr>
              </a:gs>
              <a:gs pos="50000">
                <a:srgbClr val="253A97">
                  <a:shade val="67500"/>
                  <a:satMod val="115000"/>
                </a:srgbClr>
              </a:gs>
              <a:gs pos="100000">
                <a:srgbClr val="253A9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8A431EA-5787-9B4D-91B6-011E82FAC3EC}"/>
              </a:ext>
            </a:extLst>
          </p:cNvPr>
          <p:cNvSpPr/>
          <p:nvPr/>
        </p:nvSpPr>
        <p:spPr>
          <a:xfrm>
            <a:off x="772557" y="4999718"/>
            <a:ext cx="430340" cy="414899"/>
          </a:xfrm>
          <a:prstGeom prst="ellipse">
            <a:avLst/>
          </a:prstGeom>
          <a:gradFill flip="none" rotWithShape="1">
            <a:gsLst>
              <a:gs pos="0">
                <a:srgbClr val="253A97">
                  <a:shade val="30000"/>
                  <a:satMod val="115000"/>
                </a:srgbClr>
              </a:gs>
              <a:gs pos="50000">
                <a:srgbClr val="253A97">
                  <a:shade val="67500"/>
                  <a:satMod val="115000"/>
                </a:srgbClr>
              </a:gs>
              <a:gs pos="100000">
                <a:srgbClr val="253A9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25A54B1-52B7-154B-84B0-6D8C1252A1FB}"/>
              </a:ext>
            </a:extLst>
          </p:cNvPr>
          <p:cNvSpPr/>
          <p:nvPr/>
        </p:nvSpPr>
        <p:spPr>
          <a:xfrm>
            <a:off x="772557" y="5755417"/>
            <a:ext cx="430340" cy="414899"/>
          </a:xfrm>
          <a:prstGeom prst="ellipse">
            <a:avLst/>
          </a:prstGeom>
          <a:gradFill flip="none" rotWithShape="1">
            <a:gsLst>
              <a:gs pos="0">
                <a:srgbClr val="253A97">
                  <a:shade val="30000"/>
                  <a:satMod val="115000"/>
                </a:srgbClr>
              </a:gs>
              <a:gs pos="50000">
                <a:srgbClr val="253A97">
                  <a:shade val="67500"/>
                  <a:satMod val="115000"/>
                </a:srgbClr>
              </a:gs>
              <a:gs pos="100000">
                <a:srgbClr val="253A9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pic>
        <p:nvPicPr>
          <p:cNvPr id="34" name="Рисунок 33" descr="Изображение выглядит как спорт, человек, танцор, ночь&#10;&#10;Автоматически созданное описание">
            <a:extLst>
              <a:ext uri="{FF2B5EF4-FFF2-40B4-BE49-F238E27FC236}">
                <a16:creationId xmlns:a16="http://schemas.microsoft.com/office/drawing/2014/main" id="{0B8E6856-BBF7-3646-B542-52EFD9DAF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16" y="2088737"/>
            <a:ext cx="6933871" cy="42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A876DAB-2822-B246-9DC9-0FE290DAEACB}"/>
              </a:ext>
            </a:extLst>
          </p:cNvPr>
          <p:cNvSpPr/>
          <p:nvPr/>
        </p:nvSpPr>
        <p:spPr>
          <a:xfrm>
            <a:off x="257255" y="1478944"/>
            <a:ext cx="5650523" cy="34348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63D69B-1700-7A44-B1B3-9F3B75B82C2A}"/>
              </a:ext>
            </a:extLst>
          </p:cNvPr>
          <p:cNvSpPr/>
          <p:nvPr/>
        </p:nvSpPr>
        <p:spPr>
          <a:xfrm>
            <a:off x="1321124" y="1884972"/>
            <a:ext cx="2844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6C9EAD-0DB4-1440-BFC6-B09E3D7CB426}"/>
              </a:ext>
            </a:extLst>
          </p:cNvPr>
          <p:cNvSpPr/>
          <p:nvPr/>
        </p:nvSpPr>
        <p:spPr>
          <a:xfrm>
            <a:off x="528900" y="2628411"/>
            <a:ext cx="51072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Проведена индивидуальная работа с родителями, знакомство, поговорили о сути курса, обсудили расписание и темы занятий, а также учли индивидуальные особенности ребят. </a:t>
            </a:r>
            <a:endParaRPr lang="ru-RU" sz="2200" dirty="0">
              <a:solidFill>
                <a:schemeClr val="accent2">
                  <a:lumMod val="20000"/>
                  <a:lumOff val="8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F2C715A-A30D-C24F-B4AB-569C0B50557F}"/>
              </a:ext>
            </a:extLst>
          </p:cNvPr>
          <p:cNvSpPr/>
          <p:nvPr/>
        </p:nvSpPr>
        <p:spPr>
          <a:xfrm>
            <a:off x="6284224" y="1478944"/>
            <a:ext cx="5650523" cy="34348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08E4D9-D0AE-6F45-88F3-56C52FB46AFB}"/>
              </a:ext>
            </a:extLst>
          </p:cNvPr>
          <p:cNvSpPr/>
          <p:nvPr/>
        </p:nvSpPr>
        <p:spPr>
          <a:xfrm>
            <a:off x="7328673" y="1884972"/>
            <a:ext cx="2009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Технический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DC81DD-BCB9-E74E-A702-F097E1012E96}"/>
              </a:ext>
            </a:extLst>
          </p:cNvPr>
          <p:cNvSpPr/>
          <p:nvPr/>
        </p:nvSpPr>
        <p:spPr>
          <a:xfrm>
            <a:off x="6528390" y="2628411"/>
            <a:ext cx="51347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занятия с ребятами проходили  в групповой форме, в  программном обеспечении  </a:t>
            </a: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Я создала группы и оповестила ребят об обучении. </a:t>
            </a:r>
            <a:endParaRPr lang="ru-RU" sz="2200" dirty="0">
              <a:solidFill>
                <a:schemeClr val="accent2">
                  <a:lumMod val="20000"/>
                  <a:lumOff val="8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7D070C-9FA6-8447-8816-F4503D8DA3B5}"/>
              </a:ext>
            </a:extLst>
          </p:cNvPr>
          <p:cNvSpPr/>
          <p:nvPr/>
        </p:nvSpPr>
        <p:spPr>
          <a:xfrm>
            <a:off x="572637" y="229506"/>
            <a:ext cx="1104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организации и проведения курса необходима предварительная работа, состоящая из нескольких этапов.</a:t>
            </a:r>
            <a:endParaRPr lang="ru-RU" sz="2800" b="1" i="1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C8597D7-69C6-8144-9F04-96D6DC83568D}"/>
              </a:ext>
            </a:extLst>
          </p:cNvPr>
          <p:cNvSpPr/>
          <p:nvPr/>
        </p:nvSpPr>
        <p:spPr>
          <a:xfrm>
            <a:off x="1647091" y="5173721"/>
            <a:ext cx="8897815" cy="151800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19A62A6-B4DF-1C40-A319-0E008B75E953}"/>
              </a:ext>
            </a:extLst>
          </p:cNvPr>
          <p:cNvSpPr/>
          <p:nvPr/>
        </p:nvSpPr>
        <p:spPr>
          <a:xfrm>
            <a:off x="1647091" y="5347315"/>
            <a:ext cx="88978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2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культурно досуговой деятельности  в групповых занятиях помогает сблизиться детям, преодолеть преграды в общении, а главное – раскрывает творческие способности детей. </a:t>
            </a:r>
            <a:endParaRPr lang="ru-RU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429CB4E-4B63-B04C-8A15-94991D2E1995}"/>
              </a:ext>
            </a:extLst>
          </p:cNvPr>
          <p:cNvSpPr/>
          <p:nvPr/>
        </p:nvSpPr>
        <p:spPr>
          <a:xfrm>
            <a:off x="548504" y="1781908"/>
            <a:ext cx="655131" cy="6374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A9CE813-EBA8-C944-9C12-C89B26A95CAA}"/>
              </a:ext>
            </a:extLst>
          </p:cNvPr>
          <p:cNvSpPr/>
          <p:nvPr/>
        </p:nvSpPr>
        <p:spPr>
          <a:xfrm>
            <a:off x="6528390" y="1781908"/>
            <a:ext cx="655131" cy="6374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521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7DEB347-3AA8-6F47-ACC0-CD3795506EF9}"/>
              </a:ext>
            </a:extLst>
          </p:cNvPr>
          <p:cNvSpPr/>
          <p:nvPr/>
        </p:nvSpPr>
        <p:spPr>
          <a:xfrm>
            <a:off x="7671460" y="3441302"/>
            <a:ext cx="2722683" cy="11254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5BC0D50-756B-294A-9BDA-E89E9D1B66D3}"/>
              </a:ext>
            </a:extLst>
          </p:cNvPr>
          <p:cNvSpPr/>
          <p:nvPr/>
        </p:nvSpPr>
        <p:spPr>
          <a:xfrm>
            <a:off x="9314143" y="5173561"/>
            <a:ext cx="2722684" cy="11254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78F7C21-6E08-704A-84BB-4A7157EFFBFC}"/>
              </a:ext>
            </a:extLst>
          </p:cNvPr>
          <p:cNvSpPr/>
          <p:nvPr/>
        </p:nvSpPr>
        <p:spPr>
          <a:xfrm>
            <a:off x="6436286" y="5195694"/>
            <a:ext cx="2722684" cy="11254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C942A50-2E11-9A40-9A80-9933CFA87254}"/>
              </a:ext>
            </a:extLst>
          </p:cNvPr>
          <p:cNvSpPr/>
          <p:nvPr/>
        </p:nvSpPr>
        <p:spPr>
          <a:xfrm>
            <a:off x="3033029" y="5200180"/>
            <a:ext cx="2722684" cy="11254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4C1577-9840-EB41-8D2C-37000CCD6DAE}"/>
              </a:ext>
            </a:extLst>
          </p:cNvPr>
          <p:cNvSpPr/>
          <p:nvPr/>
        </p:nvSpPr>
        <p:spPr>
          <a:xfrm>
            <a:off x="526163" y="532405"/>
            <a:ext cx="5910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курса для обучающихся на дому разделилась на </a:t>
            </a:r>
            <a:r>
              <a:rPr lang="ru-RU" sz="2400" b="1" i="1" dirty="0">
                <a:solidFill>
                  <a:srgbClr val="0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основных этапа</a:t>
            </a:r>
            <a:r>
              <a:rPr lang="ru-RU" sz="2400" dirty="0">
                <a:solidFill>
                  <a:srgbClr val="0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110320-B435-734A-8B76-6280D74C1004}"/>
              </a:ext>
            </a:extLst>
          </p:cNvPr>
          <p:cNvSpPr/>
          <p:nvPr/>
        </p:nvSpPr>
        <p:spPr>
          <a:xfrm>
            <a:off x="526163" y="1640853"/>
            <a:ext cx="4012938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– теория, </a:t>
            </a: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занятия- практика.</a:t>
            </a:r>
            <a:r>
              <a:rPr lang="ru-RU" sz="2400" dirty="0">
                <a:solidFill>
                  <a:srgbClr val="0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EFD2EA7-0B7A-7440-BEA7-64F19A4E118A}"/>
              </a:ext>
            </a:extLst>
          </p:cNvPr>
          <p:cNvSpPr/>
          <p:nvPr/>
        </p:nvSpPr>
        <p:spPr>
          <a:xfrm>
            <a:off x="1516513" y="3456780"/>
            <a:ext cx="2722683" cy="11254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CCF6516-60A3-3142-BBDF-1FCBA7A0917E}"/>
              </a:ext>
            </a:extLst>
          </p:cNvPr>
          <p:cNvSpPr/>
          <p:nvPr/>
        </p:nvSpPr>
        <p:spPr>
          <a:xfrm>
            <a:off x="155173" y="5200180"/>
            <a:ext cx="2722683" cy="11254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7E878B-6915-404E-88B1-F581A1B49844}"/>
              </a:ext>
            </a:extLst>
          </p:cNvPr>
          <p:cNvSpPr/>
          <p:nvPr/>
        </p:nvSpPr>
        <p:spPr>
          <a:xfrm>
            <a:off x="3119784" y="5584009"/>
            <a:ext cx="2595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Художники пейзажисты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E013FB-5A74-1143-BE34-86C75296FBE7}"/>
              </a:ext>
            </a:extLst>
          </p:cNvPr>
          <p:cNvSpPr/>
          <p:nvPr/>
        </p:nvSpPr>
        <p:spPr>
          <a:xfrm>
            <a:off x="304451" y="5584009"/>
            <a:ext cx="2424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Великие композиторы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2D9C5BD-562D-6743-BA24-E4540C4A81FE}"/>
              </a:ext>
            </a:extLst>
          </p:cNvPr>
          <p:cNvSpPr/>
          <p:nvPr/>
        </p:nvSpPr>
        <p:spPr>
          <a:xfrm>
            <a:off x="2438054" y="3813414"/>
            <a:ext cx="87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B625421-EF72-FC40-936E-09699027E83E}"/>
              </a:ext>
            </a:extLst>
          </p:cNvPr>
          <p:cNvSpPr/>
          <p:nvPr/>
        </p:nvSpPr>
        <p:spPr>
          <a:xfrm>
            <a:off x="8475629" y="3796259"/>
            <a:ext cx="111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7E6CAD-5C14-A74A-B746-4859F23A4D57}"/>
              </a:ext>
            </a:extLst>
          </p:cNvPr>
          <p:cNvSpPr/>
          <p:nvPr/>
        </p:nvSpPr>
        <p:spPr>
          <a:xfrm>
            <a:off x="6890552" y="5584009"/>
            <a:ext cx="1814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5CDBD20-5D3A-A94E-A923-4311DA7401F6}"/>
              </a:ext>
            </a:extLst>
          </p:cNvPr>
          <p:cNvSpPr/>
          <p:nvPr/>
        </p:nvSpPr>
        <p:spPr>
          <a:xfrm>
            <a:off x="9556076" y="5573735"/>
            <a:ext cx="223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 информацией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F9AA246-A0FD-4E4D-96B7-E25D762DC7C1}"/>
              </a:ext>
            </a:extLst>
          </p:cNvPr>
          <p:cNvCxnSpPr/>
          <p:nvPr/>
        </p:nvCxnSpPr>
        <p:spPr>
          <a:xfrm>
            <a:off x="2877856" y="4582195"/>
            <a:ext cx="1515468" cy="59136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CD7CB04B-A36B-AD46-AE7F-3DE08C375EC3}"/>
              </a:ext>
            </a:extLst>
          </p:cNvPr>
          <p:cNvCxnSpPr>
            <a:cxnSpLocks/>
          </p:cNvCxnSpPr>
          <p:nvPr/>
        </p:nvCxnSpPr>
        <p:spPr>
          <a:xfrm flipH="1">
            <a:off x="1516513" y="4595505"/>
            <a:ext cx="1361341" cy="57805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9392BAD-CAB4-A644-9760-77F8BE36CE32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7611992" y="4566717"/>
            <a:ext cx="1420810" cy="60684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5017351-3B2C-6143-B328-917E0A95CC1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9032802" y="4566717"/>
            <a:ext cx="1516512" cy="56626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C21A6D6-1783-284A-AB4E-8289B7EBCD5B}"/>
              </a:ext>
            </a:extLst>
          </p:cNvPr>
          <p:cNvSpPr/>
          <p:nvPr/>
        </p:nvSpPr>
        <p:spPr>
          <a:xfrm>
            <a:off x="6890552" y="920142"/>
            <a:ext cx="4375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i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задача курса </a:t>
            </a: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научить ребят правильно организовывать свой досуг.</a:t>
            </a:r>
            <a:endParaRPr lang="ru-RU" sz="24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F800F697-5452-9C46-96CB-E8EAFF7E2D94}"/>
              </a:ext>
            </a:extLst>
          </p:cNvPr>
          <p:cNvCxnSpPr>
            <a:cxnSpLocks/>
          </p:cNvCxnSpPr>
          <p:nvPr/>
        </p:nvCxnSpPr>
        <p:spPr>
          <a:xfrm>
            <a:off x="6657648" y="444385"/>
            <a:ext cx="0" cy="21557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5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7007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444E736-F334-D048-B036-4BC3D6ED7657}"/>
              </a:ext>
            </a:extLst>
          </p:cNvPr>
          <p:cNvSpPr/>
          <p:nvPr/>
        </p:nvSpPr>
        <p:spPr>
          <a:xfrm>
            <a:off x="416228" y="13216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обсуждения  увлечений и хобби перешли непосредственно к теме занятия - «Художники пейзажисты». 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503E5EF-8D48-4444-A4F8-5C85328AFD4C}"/>
              </a:ext>
            </a:extLst>
          </p:cNvPr>
          <p:cNvSpPr/>
          <p:nvPr/>
        </p:nvSpPr>
        <p:spPr>
          <a:xfrm>
            <a:off x="416227" y="2682642"/>
            <a:ext cx="6096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работы  создаются </a:t>
            </a:r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для: </a:t>
            </a: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проявления самостоятельности;</a:t>
            </a: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активности; </a:t>
            </a: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умении выражать свое отношение и чувства. </a:t>
            </a:r>
            <a:endParaRPr lang="ru-RU" sz="2400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5C431C-6D90-2440-BFB3-80B2DB179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67" y="3429000"/>
            <a:ext cx="4625004" cy="308259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стена, электроника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3228AEF9-DBE6-564B-92CC-03277F34F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66" y="346404"/>
            <a:ext cx="4625005" cy="27432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7E7D41E-94CD-D34E-9C6C-67F9A0A25C0B}"/>
              </a:ext>
            </a:extLst>
          </p:cNvPr>
          <p:cNvSpPr/>
          <p:nvPr/>
        </p:nvSpPr>
        <p:spPr>
          <a:xfrm>
            <a:off x="2443018" y="581438"/>
            <a:ext cx="2042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59A36F5-A5E7-4743-8D8A-0A1F56BB82DD}"/>
              </a:ext>
            </a:extLst>
          </p:cNvPr>
          <p:cNvSpPr/>
          <p:nvPr/>
        </p:nvSpPr>
        <p:spPr>
          <a:xfrm>
            <a:off x="416228" y="55363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необходимо в процессе занятий создать определенный эмоциональный настрой.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12452CA1-AB93-2943-A44A-92738D612F46}"/>
              </a:ext>
            </a:extLst>
          </p:cNvPr>
          <p:cNvSpPr/>
          <p:nvPr/>
        </p:nvSpPr>
        <p:spPr>
          <a:xfrm>
            <a:off x="2384334" y="510173"/>
            <a:ext cx="2159785" cy="73114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6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8D529A-6EB9-934E-9965-E0C50F0BD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C7424B-E115-684E-BF09-E583FC565D9D}"/>
              </a:ext>
            </a:extLst>
          </p:cNvPr>
          <p:cNvSpPr/>
          <p:nvPr/>
        </p:nvSpPr>
        <p:spPr>
          <a:xfrm>
            <a:off x="341678" y="1499900"/>
            <a:ext cx="5068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музыки, непосредственно воздействует на чувство ребенка, формирует его моральный облик. </a:t>
            </a:r>
            <a:endParaRPr lang="ru-RU" sz="2400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4978E-4BDC-4D4C-8DF1-0F291D8FDDEB}"/>
              </a:ext>
            </a:extLst>
          </p:cNvPr>
          <p:cNvSpPr/>
          <p:nvPr/>
        </p:nvSpPr>
        <p:spPr>
          <a:xfrm>
            <a:off x="364226" y="3023348"/>
            <a:ext cx="4865077" cy="368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классической музыки: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нравственное развитие;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патриотическое развитие;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эмоциональное развитие;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развитие;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развитие.</a:t>
            </a:r>
            <a:endParaRPr lang="ru-RU" sz="2400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3458F7-E6A3-6E46-A211-25598FA71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" r="17175"/>
          <a:stretch/>
        </p:blipFill>
        <p:spPr>
          <a:xfrm>
            <a:off x="5876149" y="550984"/>
            <a:ext cx="5974173" cy="41061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10E983-0F67-324B-B4AA-AEDC62160CE8}"/>
              </a:ext>
            </a:extLst>
          </p:cNvPr>
          <p:cNvSpPr/>
          <p:nvPr/>
        </p:nvSpPr>
        <p:spPr>
          <a:xfrm>
            <a:off x="1607991" y="618747"/>
            <a:ext cx="2071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85447A4-099E-FB42-B64C-91A7C4BECCD8}"/>
              </a:ext>
            </a:extLst>
          </p:cNvPr>
          <p:cNvSpPr/>
          <p:nvPr/>
        </p:nvSpPr>
        <p:spPr>
          <a:xfrm>
            <a:off x="6037340" y="5106687"/>
            <a:ext cx="5651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 занятии с ребятами прослушали музыку, познакомились с биографией  великих композиторов.  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5649978-8910-4845-9B73-8D4D4FF5CD58}"/>
              </a:ext>
            </a:extLst>
          </p:cNvPr>
          <p:cNvSpPr/>
          <p:nvPr/>
        </p:nvSpPr>
        <p:spPr>
          <a:xfrm>
            <a:off x="1507756" y="514786"/>
            <a:ext cx="2159785" cy="73114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672</Words>
  <Application>Microsoft Office PowerPoint</Application>
  <PresentationFormat>Широкоэкранный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Constantia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Uvarova</dc:creator>
  <cp:lastModifiedBy>география РМО</cp:lastModifiedBy>
  <cp:revision>37</cp:revision>
  <dcterms:created xsi:type="dcterms:W3CDTF">2021-03-18T18:39:28Z</dcterms:created>
  <dcterms:modified xsi:type="dcterms:W3CDTF">2022-02-24T07:35:39Z</dcterms:modified>
</cp:coreProperties>
</file>