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8" r:id="rId3"/>
    <p:sldId id="256" r:id="rId4"/>
    <p:sldId id="257" r:id="rId5"/>
    <p:sldId id="259" r:id="rId6"/>
    <p:sldId id="267" r:id="rId7"/>
    <p:sldId id="260" r:id="rId8"/>
    <p:sldId id="268" r:id="rId9"/>
    <p:sldId id="261" r:id="rId10"/>
    <p:sldId id="262" r:id="rId11"/>
    <p:sldId id="263" r:id="rId12"/>
    <p:sldId id="264" r:id="rId13"/>
    <p:sldId id="269" r:id="rId14"/>
    <p:sldId id="265"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77" autoAdjust="0"/>
    <p:restoredTop sz="94660"/>
  </p:normalViewPr>
  <p:slideViewPr>
    <p:cSldViewPr>
      <p:cViewPr varScale="1">
        <p:scale>
          <a:sx n="69" d="100"/>
          <a:sy n="69"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16516FA-C60E-4D6E-B159-384308BD0520}" type="datetimeFigureOut">
              <a:rPr lang="ru-RU" smtClean="0"/>
              <a:t>03.04.2018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4DB08E-E132-4BA7-B910-1CC25B5CC440}" type="slidenum">
              <a:rPr lang="ru-RU" smtClean="0"/>
              <a:t>‹#›</a:t>
            </a:fld>
            <a:endParaRPr lang="ru-RU"/>
          </a:p>
        </p:txBody>
      </p:sp>
    </p:spTree>
    <p:extLst>
      <p:ext uri="{BB962C8B-B14F-4D97-AF65-F5344CB8AC3E}">
        <p14:creationId xmlns:p14="http://schemas.microsoft.com/office/powerpoint/2010/main" val="4003607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6516FA-C60E-4D6E-B159-384308BD0520}" type="datetimeFigureOut">
              <a:rPr lang="ru-RU" smtClean="0"/>
              <a:t>03.04.2018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4DB08E-E132-4BA7-B910-1CC25B5CC440}" type="slidenum">
              <a:rPr lang="ru-RU" smtClean="0"/>
              <a:t>‹#›</a:t>
            </a:fld>
            <a:endParaRPr lang="ru-RU"/>
          </a:p>
        </p:txBody>
      </p:sp>
    </p:spTree>
    <p:extLst>
      <p:ext uri="{BB962C8B-B14F-4D97-AF65-F5344CB8AC3E}">
        <p14:creationId xmlns:p14="http://schemas.microsoft.com/office/powerpoint/2010/main" val="1386903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6516FA-C60E-4D6E-B159-384308BD0520}" type="datetimeFigureOut">
              <a:rPr lang="ru-RU" smtClean="0"/>
              <a:t>03.04.2018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4DB08E-E132-4BA7-B910-1CC25B5CC440}" type="slidenum">
              <a:rPr lang="ru-RU" smtClean="0"/>
              <a:t>‹#›</a:t>
            </a:fld>
            <a:endParaRPr lang="ru-RU"/>
          </a:p>
        </p:txBody>
      </p:sp>
    </p:spTree>
    <p:extLst>
      <p:ext uri="{BB962C8B-B14F-4D97-AF65-F5344CB8AC3E}">
        <p14:creationId xmlns:p14="http://schemas.microsoft.com/office/powerpoint/2010/main" val="290426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6516FA-C60E-4D6E-B159-384308BD0520}" type="datetimeFigureOut">
              <a:rPr lang="ru-RU" smtClean="0"/>
              <a:t>03.04.2018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4DB08E-E132-4BA7-B910-1CC25B5CC440}" type="slidenum">
              <a:rPr lang="ru-RU" smtClean="0"/>
              <a:t>‹#›</a:t>
            </a:fld>
            <a:endParaRPr lang="ru-RU"/>
          </a:p>
        </p:txBody>
      </p:sp>
    </p:spTree>
    <p:extLst>
      <p:ext uri="{BB962C8B-B14F-4D97-AF65-F5344CB8AC3E}">
        <p14:creationId xmlns:p14="http://schemas.microsoft.com/office/powerpoint/2010/main" val="89849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16516FA-C60E-4D6E-B159-384308BD0520}" type="datetimeFigureOut">
              <a:rPr lang="ru-RU" smtClean="0"/>
              <a:t>03.04.2018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4DB08E-E132-4BA7-B910-1CC25B5CC440}" type="slidenum">
              <a:rPr lang="ru-RU" smtClean="0"/>
              <a:t>‹#›</a:t>
            </a:fld>
            <a:endParaRPr lang="ru-RU"/>
          </a:p>
        </p:txBody>
      </p:sp>
    </p:spTree>
    <p:extLst>
      <p:ext uri="{BB962C8B-B14F-4D97-AF65-F5344CB8AC3E}">
        <p14:creationId xmlns:p14="http://schemas.microsoft.com/office/powerpoint/2010/main" val="293847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16516FA-C60E-4D6E-B159-384308BD0520}" type="datetimeFigureOut">
              <a:rPr lang="ru-RU" smtClean="0"/>
              <a:t>03.04.2018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4DB08E-E132-4BA7-B910-1CC25B5CC440}" type="slidenum">
              <a:rPr lang="ru-RU" smtClean="0"/>
              <a:t>‹#›</a:t>
            </a:fld>
            <a:endParaRPr lang="ru-RU"/>
          </a:p>
        </p:txBody>
      </p:sp>
    </p:spTree>
    <p:extLst>
      <p:ext uri="{BB962C8B-B14F-4D97-AF65-F5344CB8AC3E}">
        <p14:creationId xmlns:p14="http://schemas.microsoft.com/office/powerpoint/2010/main" val="74583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16516FA-C60E-4D6E-B159-384308BD0520}" type="datetimeFigureOut">
              <a:rPr lang="ru-RU" smtClean="0"/>
              <a:t>03.04.2018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E4DB08E-E132-4BA7-B910-1CC25B5CC440}" type="slidenum">
              <a:rPr lang="ru-RU" smtClean="0"/>
              <a:t>‹#›</a:t>
            </a:fld>
            <a:endParaRPr lang="ru-RU"/>
          </a:p>
        </p:txBody>
      </p:sp>
    </p:spTree>
    <p:extLst>
      <p:ext uri="{BB962C8B-B14F-4D97-AF65-F5344CB8AC3E}">
        <p14:creationId xmlns:p14="http://schemas.microsoft.com/office/powerpoint/2010/main" val="929788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16516FA-C60E-4D6E-B159-384308BD0520}" type="datetimeFigureOut">
              <a:rPr lang="ru-RU" smtClean="0"/>
              <a:t>03.04.2018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E4DB08E-E132-4BA7-B910-1CC25B5CC440}" type="slidenum">
              <a:rPr lang="ru-RU" smtClean="0"/>
              <a:t>‹#›</a:t>
            </a:fld>
            <a:endParaRPr lang="ru-RU"/>
          </a:p>
        </p:txBody>
      </p:sp>
    </p:spTree>
    <p:extLst>
      <p:ext uri="{BB962C8B-B14F-4D97-AF65-F5344CB8AC3E}">
        <p14:creationId xmlns:p14="http://schemas.microsoft.com/office/powerpoint/2010/main" val="2126557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16516FA-C60E-4D6E-B159-384308BD0520}" type="datetimeFigureOut">
              <a:rPr lang="ru-RU" smtClean="0"/>
              <a:t>03.04.2018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E4DB08E-E132-4BA7-B910-1CC25B5CC440}" type="slidenum">
              <a:rPr lang="ru-RU" smtClean="0"/>
              <a:t>‹#›</a:t>
            </a:fld>
            <a:endParaRPr lang="ru-RU"/>
          </a:p>
        </p:txBody>
      </p:sp>
    </p:spTree>
    <p:extLst>
      <p:ext uri="{BB962C8B-B14F-4D97-AF65-F5344CB8AC3E}">
        <p14:creationId xmlns:p14="http://schemas.microsoft.com/office/powerpoint/2010/main" val="127140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16516FA-C60E-4D6E-B159-384308BD0520}" type="datetimeFigureOut">
              <a:rPr lang="ru-RU" smtClean="0"/>
              <a:t>03.04.2018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4DB08E-E132-4BA7-B910-1CC25B5CC440}" type="slidenum">
              <a:rPr lang="ru-RU" smtClean="0"/>
              <a:t>‹#›</a:t>
            </a:fld>
            <a:endParaRPr lang="ru-RU"/>
          </a:p>
        </p:txBody>
      </p:sp>
    </p:spTree>
    <p:extLst>
      <p:ext uri="{BB962C8B-B14F-4D97-AF65-F5344CB8AC3E}">
        <p14:creationId xmlns:p14="http://schemas.microsoft.com/office/powerpoint/2010/main" val="352516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16516FA-C60E-4D6E-B159-384308BD0520}" type="datetimeFigureOut">
              <a:rPr lang="ru-RU" smtClean="0"/>
              <a:t>03.04.2018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4DB08E-E132-4BA7-B910-1CC25B5CC440}" type="slidenum">
              <a:rPr lang="ru-RU" smtClean="0"/>
              <a:t>‹#›</a:t>
            </a:fld>
            <a:endParaRPr lang="ru-RU"/>
          </a:p>
        </p:txBody>
      </p:sp>
    </p:spTree>
    <p:extLst>
      <p:ext uri="{BB962C8B-B14F-4D97-AF65-F5344CB8AC3E}">
        <p14:creationId xmlns:p14="http://schemas.microsoft.com/office/powerpoint/2010/main" val="1280250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516FA-C60E-4D6E-B159-384308BD0520}" type="datetimeFigureOut">
              <a:rPr lang="ru-RU" smtClean="0"/>
              <a:t>03.04.2018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DB08E-E132-4BA7-B910-1CC25B5CC440}" type="slidenum">
              <a:rPr lang="ru-RU" smtClean="0"/>
              <a:t>‹#›</a:t>
            </a:fld>
            <a:endParaRPr lang="ru-RU"/>
          </a:p>
        </p:txBody>
      </p:sp>
    </p:spTree>
    <p:extLst>
      <p:ext uri="{BB962C8B-B14F-4D97-AF65-F5344CB8AC3E}">
        <p14:creationId xmlns:p14="http://schemas.microsoft.com/office/powerpoint/2010/main" val="2873183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eografia15@mail.ru" TargetMode="External"/><Relationship Id="rId2" Type="http://schemas.openxmlformats.org/officeDocument/2006/relationships/hyperlink" Target="mailto:tamara.lesnykh@mail.ru" TargetMode="External"/><Relationship Id="rId1" Type="http://schemas.openxmlformats.org/officeDocument/2006/relationships/slideLayout" Target="../slideLayouts/slideLayout7.xml"/><Relationship Id="rId5" Type="http://schemas.openxmlformats.org/officeDocument/2006/relationships/hyperlink" Target="mailto:somik2008@mail.ru" TargetMode="External"/><Relationship Id="rId4" Type="http://schemas.openxmlformats.org/officeDocument/2006/relationships/hyperlink" Target="https://ramsch15.edumsko.r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tudopedia.ru/1_26900_kanon-drevneegipetskiy.html" TargetMode="External"/><Relationship Id="rId2" Type="http://schemas.openxmlformats.org/officeDocument/2006/relationships/hyperlink" Target="https://kulturologia.ru/blogs/311215/27827" TargetMode="External"/><Relationship Id="rId1" Type="http://schemas.openxmlformats.org/officeDocument/2006/relationships/slideLayout" Target="../slideLayouts/slideLayout2.xml"/><Relationship Id="rId6" Type="http://schemas.openxmlformats.org/officeDocument/2006/relationships/hyperlink" Target="https://artrue.ru/style/renessans/raphael/kartina-sikstinskaya-madonna.html" TargetMode="External"/><Relationship Id="rId5" Type="http://schemas.openxmlformats.org/officeDocument/2006/relationships/hyperlink" Target="https://www.liveinternet.ru/users/spacelilium/post326865139" TargetMode="External"/><Relationship Id="rId4" Type="http://schemas.openxmlformats.org/officeDocument/2006/relationships/hyperlink" Target="https://sites.google.com/site/zolotoesecenie1/zolotoe-secenie-v/zolotoe-secenie-v-zivopis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8"/>
          <p:cNvSpPr>
            <a:spLocks noChangeArrowheads="1"/>
          </p:cNvSpPr>
          <p:nvPr/>
        </p:nvSpPr>
        <p:spPr bwMode="auto">
          <a:xfrm>
            <a:off x="395288" y="765175"/>
            <a:ext cx="842486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ru-RU" sz="2000" b="1" dirty="0"/>
              <a:t>Автор</a:t>
            </a:r>
            <a:r>
              <a:rPr lang="ru-RU" sz="2000" dirty="0"/>
              <a:t>: </a:t>
            </a:r>
            <a:r>
              <a:rPr lang="ru-RU" sz="2000" dirty="0" smtClean="0"/>
              <a:t>Егорченкова Виктория Максимовна</a:t>
            </a:r>
            <a:endParaRPr lang="ru-RU" sz="2000" dirty="0"/>
          </a:p>
          <a:p>
            <a:pPr algn="r"/>
            <a:r>
              <a:rPr lang="en-US" sz="2000" dirty="0" err="1" smtClean="0"/>
              <a:t>Egorhenkova</a:t>
            </a:r>
            <a:r>
              <a:rPr lang="en-US" sz="2000" dirty="0" smtClean="0"/>
              <a:t> </a:t>
            </a:r>
            <a:r>
              <a:rPr lang="en-US" sz="2000" dirty="0" err="1" smtClean="0"/>
              <a:t>Viktoria</a:t>
            </a:r>
            <a:endParaRPr lang="ru-RU" sz="2000" dirty="0"/>
          </a:p>
          <a:p>
            <a:pPr algn="r"/>
            <a:r>
              <a:rPr lang="ru-RU" sz="2000" b="1" dirty="0"/>
              <a:t>Руководители:</a:t>
            </a:r>
            <a:r>
              <a:rPr lang="ru-RU" sz="2000" dirty="0"/>
              <a:t> </a:t>
            </a:r>
            <a:r>
              <a:rPr lang="en-US" sz="2000" dirty="0"/>
              <a:t> </a:t>
            </a:r>
            <a:endParaRPr lang="ru-RU" sz="2000" dirty="0"/>
          </a:p>
          <a:p>
            <a:pPr algn="r"/>
            <a:r>
              <a:rPr lang="en-US" sz="2000" dirty="0"/>
              <a:t> </a:t>
            </a:r>
            <a:r>
              <a:rPr lang="ru-RU" sz="2000" dirty="0"/>
              <a:t>Лесных Тамара Ивановна. </a:t>
            </a:r>
            <a:r>
              <a:rPr lang="en-US" sz="2000" dirty="0">
                <a:hlinkClick r:id="rId2"/>
              </a:rPr>
              <a:t>tamara.lesnykh@mail.ru</a:t>
            </a:r>
            <a:r>
              <a:rPr lang="ru-RU" sz="2000" dirty="0"/>
              <a:t> </a:t>
            </a:r>
          </a:p>
          <a:p>
            <a:pPr algn="r"/>
            <a:r>
              <a:rPr lang="ru-RU" sz="2000" dirty="0" err="1"/>
              <a:t>Салеева</a:t>
            </a:r>
            <a:r>
              <a:rPr lang="ru-RU" sz="2000" dirty="0"/>
              <a:t> Лариса Юрьевна. </a:t>
            </a:r>
            <a:r>
              <a:rPr lang="en-US" sz="2000" dirty="0">
                <a:hlinkClick r:id="rId3"/>
              </a:rPr>
              <a:t>geografia15@mail.ru</a:t>
            </a:r>
            <a:r>
              <a:rPr lang="en-US" sz="2000" dirty="0"/>
              <a:t> </a:t>
            </a:r>
            <a:endParaRPr lang="ru-RU" sz="2000" dirty="0"/>
          </a:p>
          <a:p>
            <a:pPr algn="r"/>
            <a:endParaRPr lang="ru-RU" sz="2000" dirty="0"/>
          </a:p>
          <a:p>
            <a:pPr algn="r"/>
            <a:r>
              <a:rPr lang="ru-RU" sz="2000" dirty="0"/>
              <a:t>140150, Россия, Московская область, </a:t>
            </a:r>
          </a:p>
          <a:p>
            <a:pPr algn="r"/>
            <a:r>
              <a:rPr lang="ru-RU" sz="2000" dirty="0"/>
              <a:t>Раменский район, п. Быково, </a:t>
            </a:r>
          </a:p>
          <a:p>
            <a:pPr algn="r"/>
            <a:r>
              <a:rPr lang="ru-RU" sz="2000" dirty="0"/>
              <a:t>ул. Станционная, д.9</a:t>
            </a:r>
          </a:p>
          <a:p>
            <a:pPr algn="r"/>
            <a:r>
              <a:rPr lang="ru-RU" sz="2000" dirty="0"/>
              <a:t>МОУ Быковская СОШ №15</a:t>
            </a:r>
          </a:p>
          <a:p>
            <a:pPr algn="r"/>
            <a:r>
              <a:rPr lang="ru-RU" sz="2000" dirty="0"/>
              <a:t>8496-46-2-19-53 </a:t>
            </a:r>
            <a:r>
              <a:rPr lang="en-US" sz="2000" dirty="0">
                <a:hlinkClick r:id="rId4"/>
              </a:rPr>
              <a:t>https://ramsch15.edumsko.ru</a:t>
            </a:r>
            <a:endParaRPr lang="ru-RU" sz="2000" dirty="0"/>
          </a:p>
          <a:p>
            <a:pPr algn="r"/>
            <a:r>
              <a:rPr lang="en-US" sz="2000" dirty="0" smtClean="0"/>
              <a:t>8-925-020-06-89</a:t>
            </a:r>
            <a:endParaRPr lang="ru-RU" sz="2000" dirty="0"/>
          </a:p>
          <a:p>
            <a:pPr algn="r"/>
            <a:r>
              <a:rPr lang="ru-RU" sz="2000" dirty="0" smtClean="0"/>
              <a:t>140000</a:t>
            </a:r>
            <a:r>
              <a:rPr lang="ru-RU" sz="2000" dirty="0"/>
              <a:t>, Россия, Московская </a:t>
            </a:r>
            <a:r>
              <a:rPr lang="ru-RU" sz="2000" dirty="0" err="1" smtClean="0"/>
              <a:t>обл</a:t>
            </a:r>
            <a:r>
              <a:rPr lang="en-US" sz="2000" dirty="0" smtClean="0"/>
              <a:t>.</a:t>
            </a:r>
            <a:r>
              <a:rPr lang="ru-RU" sz="2000" dirty="0" smtClean="0"/>
              <a:t> г. Люберцы, ул. Зеленая д.20. </a:t>
            </a:r>
            <a:r>
              <a:rPr lang="ru-RU" sz="2000" dirty="0" err="1" smtClean="0"/>
              <a:t>кв</a:t>
            </a:r>
            <a:r>
              <a:rPr lang="ru-RU" sz="2000" dirty="0" smtClean="0"/>
              <a:t> 1</a:t>
            </a:r>
            <a:endParaRPr lang="ru-RU" sz="2000" dirty="0"/>
          </a:p>
          <a:p>
            <a:pPr algn="r"/>
            <a:r>
              <a:rPr lang="en-US" sz="2000" dirty="0" smtClean="0">
                <a:hlinkClick r:id="rId5"/>
              </a:rPr>
              <a:t>somik2008@mail.ru</a:t>
            </a:r>
            <a:r>
              <a:rPr lang="ru-RU" sz="2000" dirty="0" smtClean="0"/>
              <a:t>   </a:t>
            </a:r>
            <a:endParaRPr lang="ru-RU" sz="2000" dirty="0"/>
          </a:p>
          <a:p>
            <a:pPr algn="r"/>
            <a:endParaRPr lang="ru-RU" sz="2000" dirty="0"/>
          </a:p>
          <a:p>
            <a:pPr algn="r"/>
            <a:r>
              <a:rPr lang="ru-RU" sz="2000" dirty="0" smtClean="0"/>
              <a:t>Математика и искусство</a:t>
            </a:r>
            <a:endParaRPr lang="ru-RU" sz="2000" dirty="0"/>
          </a:p>
        </p:txBody>
      </p:sp>
    </p:spTree>
    <p:extLst>
      <p:ext uri="{BB962C8B-B14F-4D97-AF65-F5344CB8AC3E}">
        <p14:creationId xmlns:p14="http://schemas.microsoft.com/office/powerpoint/2010/main" val="2578107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solidFill>
            <a:srgbClr val="FF0000"/>
          </a:solidFill>
        </p:spPr>
        <p:txBody>
          <a:bodyPr>
            <a:normAutofit/>
          </a:bodyPr>
          <a:lstStyle/>
          <a:p>
            <a:r>
              <a:rPr lang="ru-RU" b="1" dirty="0" err="1" smtClean="0">
                <a:solidFill>
                  <a:schemeClr val="bg1"/>
                </a:solidFill>
              </a:rPr>
              <a:t>Мона</a:t>
            </a:r>
            <a:r>
              <a:rPr lang="ru-RU" b="1" dirty="0" smtClean="0">
                <a:solidFill>
                  <a:schemeClr val="bg1"/>
                </a:solidFill>
              </a:rPr>
              <a:t> Лиза</a:t>
            </a:r>
            <a:endParaRPr lang="ru-RU" b="1" dirty="0">
              <a:solidFill>
                <a:schemeClr val="bg1"/>
              </a:solidFill>
            </a:endParaRPr>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62591" y="1600200"/>
            <a:ext cx="322781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Объект 1"/>
          <p:cNvSpPr>
            <a:spLocks noGrp="1"/>
          </p:cNvSpPr>
          <p:nvPr>
            <p:ph sz="half" idx="2"/>
          </p:nvPr>
        </p:nvSpPr>
        <p:spPr/>
        <p:txBody>
          <a:bodyPr>
            <a:normAutofit lnSpcReduction="10000"/>
          </a:bodyPr>
          <a:lstStyle/>
          <a:p>
            <a:pPr marL="0" indent="0" algn="ctr">
              <a:buNone/>
            </a:pPr>
            <a:r>
              <a:rPr lang="ru-RU" dirty="0"/>
              <a:t>Портрет </a:t>
            </a:r>
            <a:r>
              <a:rPr lang="ru-RU" dirty="0" err="1"/>
              <a:t>Монны</a:t>
            </a:r>
            <a:r>
              <a:rPr lang="ru-RU" dirty="0"/>
              <a:t> Лизы (Джоконды) долгие годы привлекает внимание исследователей, которые обнаружили, что композиция рисунка основана на золотых треугольниках, являющихся частями правильного звездчатого пятиугольника</a:t>
            </a:r>
          </a:p>
        </p:txBody>
      </p:sp>
    </p:spTree>
    <p:extLst>
      <p:ext uri="{BB962C8B-B14F-4D97-AF65-F5344CB8AC3E}">
        <p14:creationId xmlns:p14="http://schemas.microsoft.com/office/powerpoint/2010/main" val="1922826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normAutofit fontScale="90000"/>
          </a:bodyPr>
          <a:lstStyle/>
          <a:p>
            <a:r>
              <a:rPr lang="ru-RU" b="1" dirty="0" smtClean="0">
                <a:solidFill>
                  <a:schemeClr val="bg1"/>
                </a:solidFill>
              </a:rPr>
              <a:t>3. Геометрические </a:t>
            </a:r>
            <a:r>
              <a:rPr lang="ru-RU" b="1" dirty="0" smtClean="0">
                <a:solidFill>
                  <a:schemeClr val="bg1"/>
                </a:solidFill>
              </a:rPr>
              <a:t>формы в работах Рафаэля Санти</a:t>
            </a:r>
            <a:endParaRPr lang="ru-RU" b="1" dirty="0">
              <a:solidFill>
                <a:schemeClr val="bg1"/>
              </a:solidFill>
            </a:endParaRPr>
          </a:p>
        </p:txBody>
      </p:sp>
      <p:sp>
        <p:nvSpPr>
          <p:cNvPr id="5" name="Объект 4"/>
          <p:cNvSpPr>
            <a:spLocks noGrp="1"/>
          </p:cNvSpPr>
          <p:nvPr>
            <p:ph sz="half" idx="2"/>
          </p:nvPr>
        </p:nvSpPr>
        <p:spPr/>
        <p:txBody>
          <a:bodyPr>
            <a:normAutofit fontScale="85000" lnSpcReduction="10000"/>
          </a:bodyPr>
          <a:lstStyle/>
          <a:p>
            <a:pPr marL="0" indent="0" algn="ctr">
              <a:buNone/>
            </a:pPr>
            <a:endParaRPr lang="ru-RU" dirty="0"/>
          </a:p>
          <a:p>
            <a:pPr marL="0" indent="0" algn="ctr">
              <a:buNone/>
            </a:pPr>
            <a:r>
              <a:rPr lang="ru-RU" dirty="0"/>
              <a:t>Рафаэль Санти один из величайших живописцев, графиков и архитекторов  эпохи Возрождения и классический представитель так называемой </a:t>
            </a:r>
            <a:r>
              <a:rPr lang="ru-RU" dirty="0" err="1"/>
              <a:t>Умбрийской</a:t>
            </a:r>
            <a:r>
              <a:rPr lang="ru-RU" dirty="0"/>
              <a:t> школ. Композиции, созданные художником, славятся изяществом, гармонией, плавностью линий и совершенством форм </a:t>
            </a:r>
            <a:endParaRPr lang="ru-RU" dirty="0" smtClean="0"/>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3094483" cy="435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849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normAutofit/>
          </a:bodyPr>
          <a:lstStyle/>
          <a:p>
            <a:r>
              <a:rPr lang="ru-RU" sz="3200" b="1" dirty="0" smtClean="0">
                <a:solidFill>
                  <a:schemeClr val="bg1"/>
                </a:solidFill>
              </a:rPr>
              <a:t>«Обручение»</a:t>
            </a:r>
            <a:endParaRPr lang="ru-RU" sz="3200" b="1" dirty="0">
              <a:solidFill>
                <a:schemeClr val="bg1"/>
              </a:solidFill>
            </a:endParaRPr>
          </a:p>
        </p:txBody>
      </p:sp>
      <p:sp>
        <p:nvSpPr>
          <p:cNvPr id="3" name="Объект 2"/>
          <p:cNvSpPr>
            <a:spLocks noGrp="1"/>
          </p:cNvSpPr>
          <p:nvPr>
            <p:ph idx="1"/>
          </p:nvPr>
        </p:nvSpPr>
        <p:spPr>
          <a:xfrm>
            <a:off x="3575050" y="273050"/>
            <a:ext cx="5461446" cy="6468318"/>
          </a:xfrm>
        </p:spPr>
        <p:txBody>
          <a:bodyPr>
            <a:noAutofit/>
          </a:bodyPr>
          <a:lstStyle/>
          <a:p>
            <a:pPr marL="0" indent="0">
              <a:buNone/>
            </a:pPr>
            <a:r>
              <a:rPr lang="ru-RU" sz="1600" dirty="0"/>
              <a:t>«…тайна композиции «Обручения» откроется нам, когда  вместо линейки мы вооружимся циркулем. Продолжив завершающее картину полукружие, мы получим окружность, центр которой - вершина треугольного портала над входом в Храм, а нижняя точка находится на уровне рук  Первосвященника. Мотив  круга (обручального кольца!) находит в картине множество аналогий. Фигуры на переднем плане расположены двумя широкими дугами - одна развернута к храму, другая - к зрителю. Закруглению рамы вторит полусферический купол Храма, который не сливается с верхним краем картины. Храм максимально приближен в плане к кругу и опоясан круглыми колоннами, поддерживающими дуги аркад.                  </a:t>
            </a:r>
          </a:p>
          <a:p>
            <a:pPr marL="0" indent="0">
              <a:buNone/>
            </a:pPr>
            <a:r>
              <a:rPr lang="ru-RU" sz="1600" dirty="0"/>
              <a:t>В «Обручении» можно найти еще много проявлений геометрической упорядоченности композиции - например, равносторонний треугольник в центре картины. Его боковые стороны, совпадающие с перспективными линиями, соединяют дверной проем Храма с фигурами Марии и Иосифа, а нижняя сторона проходит через нижнюю точку уже известной нам окружности. Вся картина выстроена на диалоге прямых линий и дуг. «Противопоставление упругих, круглящихся линий фигур и жестких, прямоугольных очертаний плит площади как бы примиряется в образе идеального храма, построенного содружеством циркульных и прямых линий и плоскостей», - отмечает в своей книге «Рафаэль» (1971) В. Н. Гращенков.</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5" y="2199959"/>
            <a:ext cx="3484677" cy="368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521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solidFill>
            <a:srgbClr val="FF0000"/>
          </a:solidFill>
        </p:spPr>
        <p:txBody>
          <a:bodyPr/>
          <a:lstStyle/>
          <a:p>
            <a:r>
              <a:rPr lang="ru-RU" b="1" dirty="0">
                <a:solidFill>
                  <a:schemeClr val="bg1"/>
                </a:solidFill>
              </a:rPr>
              <a:t>«Обручение»</a:t>
            </a:r>
          </a:p>
        </p:txBody>
      </p:sp>
      <p:sp>
        <p:nvSpPr>
          <p:cNvPr id="9" name="Объект 8"/>
          <p:cNvSpPr>
            <a:spLocks noGrp="1"/>
          </p:cNvSpPr>
          <p:nvPr>
            <p:ph sz="half" idx="2"/>
          </p:nvPr>
        </p:nvSpPr>
        <p:spPr/>
        <p:txBody>
          <a:bodyPr>
            <a:noAutofit/>
          </a:bodyPr>
          <a:lstStyle/>
          <a:p>
            <a:pPr marL="0" indent="0">
              <a:buNone/>
            </a:pPr>
            <a:r>
              <a:rPr lang="ru-RU" sz="2000" dirty="0"/>
              <a:t>На фоне царящей в картине уравновешенности, каждое отступление от симметрии обретает особую выразительность, и почти статичная сцена наполняется жизнью, движением. Рафаэль,  помещает Марию слева, так, что ее правая рука, на которую Иосиф надевает кольцо, полностью видна зрителю. Трепет этой доверчиво протянутой руки, мягкость жеста контрастируют с энергичным движением юноши, переламывающего посох.</a:t>
            </a:r>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3330349" cy="494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226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solidFill>
            <a:srgbClr val="FF0000"/>
          </a:solidFill>
        </p:spPr>
        <p:txBody>
          <a:bodyPr/>
          <a:lstStyle/>
          <a:p>
            <a:r>
              <a:rPr lang="ru-RU" dirty="0" smtClean="0">
                <a:solidFill>
                  <a:schemeClr val="bg1"/>
                </a:solidFill>
              </a:rPr>
              <a:t> </a:t>
            </a:r>
            <a:r>
              <a:rPr lang="ru-RU" b="1" dirty="0" smtClean="0">
                <a:solidFill>
                  <a:schemeClr val="bg1"/>
                </a:solidFill>
              </a:rPr>
              <a:t>«Сикстинская мадонна» </a:t>
            </a:r>
            <a:endParaRPr lang="ru-RU" b="1" dirty="0">
              <a:solidFill>
                <a:schemeClr val="bg1"/>
              </a:solidFill>
            </a:endParaRPr>
          </a:p>
        </p:txBody>
      </p:sp>
      <p:sp>
        <p:nvSpPr>
          <p:cNvPr id="3" name="Объект 2"/>
          <p:cNvSpPr>
            <a:spLocks noGrp="1"/>
          </p:cNvSpPr>
          <p:nvPr>
            <p:ph sz="half" idx="1"/>
          </p:nvPr>
        </p:nvSpPr>
        <p:spPr>
          <a:xfrm>
            <a:off x="467544" y="1484784"/>
            <a:ext cx="4038600" cy="5257800"/>
          </a:xfrm>
        </p:spPr>
        <p:txBody>
          <a:bodyPr>
            <a:noAutofit/>
          </a:bodyPr>
          <a:lstStyle/>
          <a:p>
            <a:pPr marL="0" indent="0">
              <a:buNone/>
            </a:pPr>
            <a:r>
              <a:rPr lang="ru-RU" sz="1600" dirty="0"/>
              <a:t>На картине изображена Мадонна с младенцем в окружении папы </a:t>
            </a:r>
            <a:r>
              <a:rPr lang="ru-RU" sz="1600" dirty="0" err="1"/>
              <a:t>сикста</a:t>
            </a:r>
            <a:r>
              <a:rPr lang="ru-RU" sz="1600" dirty="0"/>
              <a:t> и святой Варвары  по сторонам и с двумя ангелочками  взирающими снизу вверх на схождение Бога. Фигуры образуют треугольник. Раскрытый по сторонам занавес лишний раз подчёркивает геометрическую продуманность композиции. Здесь перед нами линейная композиция безупречнейшей гармонии, лишенная,  при всей своей математической схеме, холодной обдуманности. В самом деле, можно геометрически реконструировать эту картину, построенную строго по принципу «золотого сечения». Однако эта, по-видимому, столь обдуманная конструкция производит такое естественное и непосредственное впечатление, точно она вовсе не плод математических размышлений, а мгновенная и прекрасная импровизация</a:t>
            </a:r>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16016" y="2348880"/>
            <a:ext cx="417646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429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lstStyle/>
          <a:p>
            <a:r>
              <a:rPr lang="ru-RU" b="1" dirty="0">
                <a:solidFill>
                  <a:schemeClr val="bg1"/>
                </a:solidFill>
              </a:rPr>
              <a:t>Заключение</a:t>
            </a:r>
          </a:p>
        </p:txBody>
      </p:sp>
      <p:sp>
        <p:nvSpPr>
          <p:cNvPr id="3" name="Объект 2"/>
          <p:cNvSpPr>
            <a:spLocks noGrp="1"/>
          </p:cNvSpPr>
          <p:nvPr>
            <p:ph idx="1"/>
          </p:nvPr>
        </p:nvSpPr>
        <p:spPr/>
        <p:txBody>
          <a:bodyPr>
            <a:normAutofit lnSpcReduction="10000"/>
          </a:bodyPr>
          <a:lstStyle/>
          <a:p>
            <a:pPr marL="0" indent="0" algn="ctr">
              <a:buNone/>
            </a:pPr>
            <a:r>
              <a:rPr lang="ru-RU" dirty="0"/>
              <a:t>Без использования математики, прекрасные картины, возможно  не бы ли бы столь прекрасными, а возможно вообще не существовали.</a:t>
            </a:r>
          </a:p>
          <a:p>
            <a:pPr marL="0" indent="0" algn="ctr">
              <a:buNone/>
            </a:pPr>
            <a:r>
              <a:rPr lang="ru-RU" dirty="0"/>
              <a:t>В искусстве используется математика, а математику раньше считали искусством и поэтому они взаимосвязаны и нельзя недооценивать математические расчеты в живописи, ведь они принесли нам шедевры </a:t>
            </a:r>
          </a:p>
          <a:p>
            <a:endParaRPr lang="ru-RU" dirty="0"/>
          </a:p>
        </p:txBody>
      </p:sp>
    </p:spTree>
    <p:extLst>
      <p:ext uri="{BB962C8B-B14F-4D97-AF65-F5344CB8AC3E}">
        <p14:creationId xmlns:p14="http://schemas.microsoft.com/office/powerpoint/2010/main" val="470576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normAutofit fontScale="90000"/>
          </a:bodyPr>
          <a:lstStyle/>
          <a:p>
            <a:r>
              <a:rPr lang="ru-RU" b="1" dirty="0">
                <a:solidFill>
                  <a:schemeClr val="bg1"/>
                </a:solidFill>
              </a:rPr>
              <a:t>Список информационных источников.</a:t>
            </a:r>
          </a:p>
        </p:txBody>
      </p:sp>
      <p:sp>
        <p:nvSpPr>
          <p:cNvPr id="3" name="Объект 2"/>
          <p:cNvSpPr>
            <a:spLocks noGrp="1"/>
          </p:cNvSpPr>
          <p:nvPr>
            <p:ph idx="1"/>
          </p:nvPr>
        </p:nvSpPr>
        <p:spPr/>
        <p:txBody>
          <a:bodyPr>
            <a:normAutofit fontScale="55000" lnSpcReduction="20000"/>
          </a:bodyPr>
          <a:lstStyle/>
          <a:p>
            <a:pPr marL="0" indent="0">
              <a:buNone/>
            </a:pPr>
            <a:r>
              <a:rPr lang="en-US" dirty="0" smtClean="0"/>
              <a:t>1.</a:t>
            </a:r>
            <a:r>
              <a:rPr lang="ru-RU" dirty="0" smtClean="0"/>
              <a:t> </a:t>
            </a:r>
            <a:r>
              <a:rPr lang="en-US" dirty="0" smtClean="0">
                <a:hlinkClick r:id="rId2"/>
              </a:rPr>
              <a:t>https</a:t>
            </a:r>
            <a:r>
              <a:rPr lang="en-US" dirty="0">
                <a:hlinkClick r:id="rId2"/>
              </a:rPr>
              <a:t>://</a:t>
            </a:r>
            <a:r>
              <a:rPr lang="en-US" dirty="0" smtClean="0">
                <a:hlinkClick r:id="rId2"/>
              </a:rPr>
              <a:t>kulturologia.ru/blogs/311215/27827</a:t>
            </a:r>
            <a:r>
              <a:rPr lang="ru-RU" dirty="0"/>
              <a:t> </a:t>
            </a:r>
            <a:endParaRPr lang="en-US" dirty="0"/>
          </a:p>
          <a:p>
            <a:pPr marL="0" indent="0">
              <a:buNone/>
            </a:pPr>
            <a:r>
              <a:rPr lang="en-US" dirty="0" smtClean="0"/>
              <a:t>2.https</a:t>
            </a:r>
            <a:r>
              <a:rPr lang="en-US" dirty="0"/>
              <a:t>://ru.wikipedia.org/wiki/%D0%9B%D0%B5%D0%BE%D0%BD%D0%B0%D1%80%D0%B4%D0%BE_%D0%B4%D0%B0_%</a:t>
            </a:r>
            <a:r>
              <a:rPr lang="en-US" dirty="0" smtClean="0"/>
              <a:t>D0%92%D0%B8%D0%BD%D1%87%D0%B8</a:t>
            </a:r>
            <a:r>
              <a:rPr lang="ru-RU" dirty="0"/>
              <a:t> </a:t>
            </a:r>
            <a:r>
              <a:rPr lang="ru-RU" dirty="0" smtClean="0"/>
              <a:t> </a:t>
            </a:r>
            <a:endParaRPr lang="en-US" dirty="0"/>
          </a:p>
          <a:p>
            <a:pPr marL="0" indent="0">
              <a:buNone/>
            </a:pPr>
            <a:r>
              <a:rPr lang="en-US" dirty="0" smtClean="0"/>
              <a:t>3.https</a:t>
            </a:r>
            <a:r>
              <a:rPr lang="en-US" dirty="0"/>
              <a:t>://ru.wikipedia.org/wiki/%D0%A0%D0%B0%D1%84%D0%B0%D1%8D%D0%BB%D1%8C_%</a:t>
            </a:r>
            <a:r>
              <a:rPr lang="en-US" dirty="0" smtClean="0"/>
              <a:t>D0%A1%D0%B0%D0%BD%D1%82%D0%B8</a:t>
            </a:r>
            <a:r>
              <a:rPr lang="ru-RU" dirty="0" smtClean="0"/>
              <a:t> </a:t>
            </a:r>
            <a:endParaRPr lang="en-US" dirty="0"/>
          </a:p>
          <a:p>
            <a:pPr marL="0" indent="0">
              <a:buNone/>
            </a:pPr>
            <a:r>
              <a:rPr lang="en-US" dirty="0" smtClean="0"/>
              <a:t>4.https</a:t>
            </a:r>
            <a:r>
              <a:rPr lang="en-US" dirty="0"/>
              <a:t>://ru.wikipedia.org/wiki/%D0%9C%D0%B0%D1%82%D0%B5%D0%BC%D0%B0%D1%82%D0%B8%D0%BA%D0%B0_%D0%B8_%D0%B8%D0%B7%D0%BE%D0%B1%D1%80%D0%B0%D0%B7%D0%B8%D1%82%D0%B5%D0%BB%D1%8C%D0%BD%D0%BE%D0%B5_%</a:t>
            </a:r>
            <a:r>
              <a:rPr lang="en-US" dirty="0" smtClean="0"/>
              <a:t>D0%B8%D1%81%D0%BA%D1%83%D1%81%D1%81%D1%82%D0%B2%D0%BE</a:t>
            </a:r>
            <a:r>
              <a:rPr lang="ru-RU" dirty="0" smtClean="0"/>
              <a:t>  </a:t>
            </a:r>
            <a:endParaRPr lang="en-US" dirty="0"/>
          </a:p>
          <a:p>
            <a:pPr marL="0" indent="0">
              <a:buNone/>
            </a:pPr>
            <a:r>
              <a:rPr lang="en-US" dirty="0" smtClean="0"/>
              <a:t>5.</a:t>
            </a:r>
            <a:r>
              <a:rPr lang="ru-RU" dirty="0" smtClean="0"/>
              <a:t> </a:t>
            </a:r>
            <a:r>
              <a:rPr lang="en-US" dirty="0" smtClean="0">
                <a:hlinkClick r:id="rId3"/>
              </a:rPr>
              <a:t>https</a:t>
            </a:r>
            <a:r>
              <a:rPr lang="en-US" dirty="0">
                <a:hlinkClick r:id="rId3"/>
              </a:rPr>
              <a:t>://</a:t>
            </a:r>
            <a:r>
              <a:rPr lang="en-US" dirty="0" smtClean="0">
                <a:hlinkClick r:id="rId3"/>
              </a:rPr>
              <a:t>studopedia.ru/1_26900_kanon-drevneegipetskiy.html</a:t>
            </a:r>
            <a:r>
              <a:rPr lang="ru-RU" dirty="0" smtClean="0"/>
              <a:t> </a:t>
            </a:r>
            <a:endParaRPr lang="en-US" dirty="0"/>
          </a:p>
          <a:p>
            <a:pPr marL="0" indent="0">
              <a:buNone/>
            </a:pPr>
            <a:r>
              <a:rPr lang="en-US" dirty="0" smtClean="0"/>
              <a:t>6.</a:t>
            </a:r>
            <a:r>
              <a:rPr lang="ru-RU" dirty="0" smtClean="0"/>
              <a:t> </a:t>
            </a:r>
            <a:r>
              <a:rPr lang="en-US" dirty="0" smtClean="0">
                <a:hlinkClick r:id="rId4"/>
              </a:rPr>
              <a:t>https</a:t>
            </a:r>
            <a:r>
              <a:rPr lang="en-US" dirty="0">
                <a:hlinkClick r:id="rId4"/>
              </a:rPr>
              <a:t>://</a:t>
            </a:r>
            <a:r>
              <a:rPr lang="en-US" dirty="0" smtClean="0">
                <a:hlinkClick r:id="rId4"/>
              </a:rPr>
              <a:t>sites.google.com/site/zolotoesecenie1/zolotoe-secenie-v/zolotoe-secenie-v-zivopisi</a:t>
            </a:r>
            <a:r>
              <a:rPr lang="ru-RU" dirty="0" smtClean="0"/>
              <a:t> </a:t>
            </a:r>
            <a:endParaRPr lang="en-US" dirty="0"/>
          </a:p>
          <a:p>
            <a:pPr marL="0" indent="0">
              <a:buNone/>
            </a:pPr>
            <a:r>
              <a:rPr lang="en-US" dirty="0" smtClean="0"/>
              <a:t>7.</a:t>
            </a:r>
            <a:r>
              <a:rPr lang="ru-RU" dirty="0" smtClean="0"/>
              <a:t> </a:t>
            </a:r>
            <a:r>
              <a:rPr lang="en-US" dirty="0" smtClean="0">
                <a:hlinkClick r:id="rId5"/>
              </a:rPr>
              <a:t>https</a:t>
            </a:r>
            <a:r>
              <a:rPr lang="en-US" dirty="0">
                <a:hlinkClick r:id="rId5"/>
              </a:rPr>
              <a:t>://</a:t>
            </a:r>
            <a:r>
              <a:rPr lang="en-US" dirty="0" smtClean="0">
                <a:hlinkClick r:id="rId5"/>
              </a:rPr>
              <a:t>www.liveinternet.ru/users/spacelilium/post326865139</a:t>
            </a:r>
            <a:r>
              <a:rPr lang="ru-RU" dirty="0" smtClean="0"/>
              <a:t> </a:t>
            </a:r>
            <a:endParaRPr lang="en-US" dirty="0"/>
          </a:p>
          <a:p>
            <a:pPr marL="0" indent="0">
              <a:buNone/>
            </a:pPr>
            <a:r>
              <a:rPr lang="en-US" dirty="0" smtClean="0"/>
              <a:t>8.</a:t>
            </a:r>
            <a:r>
              <a:rPr lang="ru-RU" dirty="0" smtClean="0"/>
              <a:t> </a:t>
            </a:r>
            <a:r>
              <a:rPr lang="en-US" dirty="0" smtClean="0">
                <a:hlinkClick r:id="rId6"/>
              </a:rPr>
              <a:t>https</a:t>
            </a:r>
            <a:r>
              <a:rPr lang="en-US" dirty="0">
                <a:hlinkClick r:id="rId6"/>
              </a:rPr>
              <a:t>://</a:t>
            </a:r>
            <a:r>
              <a:rPr lang="en-US" dirty="0" smtClean="0">
                <a:hlinkClick r:id="rId6"/>
              </a:rPr>
              <a:t>artrue.ru/style/renessans/raphael/kartina-sikstinskaya-madonna.html</a:t>
            </a:r>
            <a:r>
              <a:rPr lang="ru-RU" dirty="0" smtClean="0"/>
              <a:t> </a:t>
            </a:r>
            <a:r>
              <a:rPr lang="en-US" dirty="0" smtClean="0"/>
              <a:t> </a:t>
            </a:r>
            <a:endParaRPr lang="en-US" dirty="0"/>
          </a:p>
          <a:p>
            <a:endParaRPr lang="ru-RU" dirty="0"/>
          </a:p>
        </p:txBody>
      </p:sp>
    </p:spTree>
    <p:extLst>
      <p:ext uri="{BB962C8B-B14F-4D97-AF65-F5344CB8AC3E}">
        <p14:creationId xmlns:p14="http://schemas.microsoft.com/office/powerpoint/2010/main" val="1840097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lstStyle/>
          <a:p>
            <a:r>
              <a:rPr lang="ru-RU" b="1" dirty="0" smtClean="0">
                <a:solidFill>
                  <a:schemeClr val="bg1"/>
                </a:solidFill>
              </a:rPr>
              <a:t>Аннотация</a:t>
            </a:r>
            <a:endParaRPr lang="ru-RU" b="1" dirty="0">
              <a:solidFill>
                <a:schemeClr val="bg1"/>
              </a:solidFill>
            </a:endParaRPr>
          </a:p>
        </p:txBody>
      </p:sp>
      <p:sp>
        <p:nvSpPr>
          <p:cNvPr id="3" name="Объект 2"/>
          <p:cNvSpPr>
            <a:spLocks noGrp="1"/>
          </p:cNvSpPr>
          <p:nvPr>
            <p:ph idx="1"/>
          </p:nvPr>
        </p:nvSpPr>
        <p:spPr/>
        <p:txBody>
          <a:bodyPr>
            <a:normAutofit fontScale="55000" lnSpcReduction="20000"/>
          </a:bodyPr>
          <a:lstStyle/>
          <a:p>
            <a:pPr marL="0" indent="0" algn="ctr">
              <a:buNone/>
            </a:pPr>
            <a:r>
              <a:rPr lang="ru-RU" sz="3600" dirty="0"/>
              <a:t>Картины, как вид искусства очень важны для человека, что бы обогащать его культурно и духовно, но в основу написания картины заложены математические законы за счет которых достигается правильность форм изображения, безусловно, художники видят не только прекрасное лицо или пейзаж, но владеют тайной мироздания передавая это прекрасное в наследство многим и многим поколениям</a:t>
            </a:r>
            <a:r>
              <a:rPr lang="ru-RU" sz="3600" dirty="0" smtClean="0"/>
              <a:t>.</a:t>
            </a:r>
          </a:p>
          <a:p>
            <a:pPr marL="0" indent="0">
              <a:buNone/>
            </a:pPr>
            <a:r>
              <a:rPr lang="ru-RU" dirty="0" smtClean="0"/>
              <a:t>______________________________________________________________________</a:t>
            </a:r>
            <a:endParaRPr lang="ru-RU" dirty="0"/>
          </a:p>
          <a:p>
            <a:pPr marL="0" indent="0">
              <a:buNone/>
            </a:pPr>
            <a:r>
              <a:rPr lang="ru-RU" b="1" dirty="0" smtClean="0"/>
              <a:t>Гипотеза: </a:t>
            </a:r>
            <a:r>
              <a:rPr lang="ru-RU" dirty="0" smtClean="0"/>
              <a:t>при написании картин художники пользуются исключительно своим уникальным талантом  - рисовать</a:t>
            </a:r>
          </a:p>
          <a:p>
            <a:pPr marL="0" indent="0">
              <a:buNone/>
            </a:pPr>
            <a:r>
              <a:rPr lang="ru-RU" b="1" dirty="0" smtClean="0"/>
              <a:t>Цель: </a:t>
            </a:r>
            <a:r>
              <a:rPr lang="ru-RU" dirty="0" smtClean="0"/>
              <a:t>изучить и проанализировать способы написания картин</a:t>
            </a:r>
          </a:p>
          <a:p>
            <a:pPr marL="0" indent="0">
              <a:buNone/>
            </a:pPr>
            <a:r>
              <a:rPr lang="ru-RU" b="1" dirty="0" smtClean="0"/>
              <a:t>Задачи:</a:t>
            </a:r>
          </a:p>
          <a:p>
            <a:pPr marL="0" indent="0">
              <a:buNone/>
            </a:pPr>
            <a:r>
              <a:rPr lang="ru-RU" dirty="0" smtClean="0"/>
              <a:t>1. Изучить  особенности  написание картин с использованием математических законов</a:t>
            </a:r>
          </a:p>
          <a:p>
            <a:pPr marL="0" indent="0">
              <a:buNone/>
            </a:pPr>
            <a:r>
              <a:rPr lang="ru-RU" dirty="0" smtClean="0"/>
              <a:t>2. Изучить математические особенности  написания картин Леонардо да Винчи.</a:t>
            </a:r>
          </a:p>
          <a:p>
            <a:pPr marL="0" indent="0">
              <a:buNone/>
            </a:pPr>
            <a:r>
              <a:rPr lang="ru-RU" dirty="0" smtClean="0"/>
              <a:t>3. Изучить математические особенности  написания картин Рафаэля Санти</a:t>
            </a:r>
          </a:p>
          <a:p>
            <a:endParaRPr lang="ru-RU" dirty="0"/>
          </a:p>
        </p:txBody>
      </p:sp>
    </p:spTree>
    <p:extLst>
      <p:ext uri="{BB962C8B-B14F-4D97-AF65-F5344CB8AC3E}">
        <p14:creationId xmlns:p14="http://schemas.microsoft.com/office/powerpoint/2010/main" val="673413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712213"/>
            <a:ext cx="7772400" cy="988595"/>
          </a:xfrm>
        </p:spPr>
        <p:txBody>
          <a:bodyPr>
            <a:normAutofit fontScale="90000"/>
          </a:bodyPr>
          <a:lstStyle/>
          <a:p>
            <a:pPr>
              <a:lnSpc>
                <a:spcPct val="115000"/>
              </a:lnSpc>
              <a:spcAft>
                <a:spcPts val="1000"/>
              </a:spcAft>
            </a:pPr>
            <a:r>
              <a:rPr lang="ru-RU" b="1" dirty="0" smtClean="0">
                <a:effectLst/>
                <a:latin typeface="Times New Roman"/>
                <a:ea typeface="Times New Roman"/>
                <a:cs typeface="Times New Roman"/>
              </a:rPr>
              <a:t>Математика и искусство</a:t>
            </a:r>
            <a:r>
              <a:rPr lang="ru-RU" sz="2400" dirty="0">
                <a:ea typeface="Times New Roman"/>
                <a:cs typeface="Times New Roman"/>
              </a:rPr>
              <a:t/>
            </a:r>
            <a:br>
              <a:rPr lang="ru-RU" sz="2400" dirty="0">
                <a:ea typeface="Times New Roman"/>
                <a:cs typeface="Times New Roman"/>
              </a:rPr>
            </a:br>
            <a:endParaRPr lang="ru-RU" dirty="0"/>
          </a:p>
        </p:txBody>
      </p:sp>
      <p:sp>
        <p:nvSpPr>
          <p:cNvPr id="3" name="Подзаголовок 2"/>
          <p:cNvSpPr>
            <a:spLocks noGrp="1"/>
          </p:cNvSpPr>
          <p:nvPr>
            <p:ph type="subTitle" idx="1"/>
          </p:nvPr>
        </p:nvSpPr>
        <p:spPr>
          <a:xfrm>
            <a:off x="611560" y="4797152"/>
            <a:ext cx="7696944" cy="1752600"/>
          </a:xfrm>
        </p:spPr>
        <p:txBody>
          <a:bodyPr>
            <a:normAutofit fontScale="85000" lnSpcReduction="20000"/>
          </a:bodyPr>
          <a:lstStyle/>
          <a:p>
            <a:r>
              <a:rPr lang="ru-RU" dirty="0" smtClean="0"/>
              <a:t>Работу выполнила: Егорченкова Виктория</a:t>
            </a:r>
          </a:p>
          <a:p>
            <a:r>
              <a:rPr lang="ru-RU" dirty="0" smtClean="0"/>
              <a:t>Ученица 8 «а» класса</a:t>
            </a:r>
          </a:p>
          <a:p>
            <a:r>
              <a:rPr lang="ru-RU" dirty="0" smtClean="0"/>
              <a:t>Руководитель учитель математики </a:t>
            </a:r>
          </a:p>
          <a:p>
            <a:r>
              <a:rPr lang="ru-RU" dirty="0" smtClean="0"/>
              <a:t>Лесных Тамара Ивановна</a:t>
            </a:r>
          </a:p>
          <a:p>
            <a:endParaRPr lang="ru-RU"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700808"/>
            <a:ext cx="3172311"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131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normAutofit fontScale="90000"/>
          </a:bodyPr>
          <a:lstStyle/>
          <a:p>
            <a:r>
              <a:rPr lang="ru-RU" dirty="0" smtClean="0"/>
              <a:t/>
            </a:r>
            <a:br>
              <a:rPr lang="ru-RU" dirty="0" smtClean="0"/>
            </a:br>
            <a:r>
              <a:rPr lang="ru-RU" b="1" dirty="0" smtClean="0">
                <a:solidFill>
                  <a:schemeClr val="bg1"/>
                </a:solidFill>
              </a:rPr>
              <a:t>Содержание работы</a:t>
            </a:r>
            <a:r>
              <a:rPr lang="ru-RU" b="1" dirty="0" smtClean="0"/>
              <a:t/>
            </a:r>
            <a:br>
              <a:rPr lang="ru-RU" b="1" dirty="0" smtClean="0"/>
            </a:br>
            <a:endParaRPr lang="ru-RU" b="1" dirty="0"/>
          </a:p>
        </p:txBody>
      </p:sp>
      <p:sp>
        <p:nvSpPr>
          <p:cNvPr id="3" name="Объект 2"/>
          <p:cNvSpPr>
            <a:spLocks noGrp="1"/>
          </p:cNvSpPr>
          <p:nvPr>
            <p:ph idx="1"/>
          </p:nvPr>
        </p:nvSpPr>
        <p:spPr/>
        <p:txBody>
          <a:bodyPr>
            <a:normAutofit/>
          </a:bodyPr>
          <a:lstStyle/>
          <a:p>
            <a:pPr marL="0" indent="0">
              <a:buNone/>
            </a:pPr>
            <a:r>
              <a:rPr lang="ru-RU" dirty="0" smtClean="0"/>
              <a:t>1.Золотое </a:t>
            </a:r>
            <a:r>
              <a:rPr lang="ru-RU" dirty="0" smtClean="0"/>
              <a:t>сечение</a:t>
            </a:r>
          </a:p>
          <a:p>
            <a:pPr marL="0" indent="0">
              <a:buNone/>
            </a:pPr>
            <a:r>
              <a:rPr lang="ru-RU" dirty="0" smtClean="0"/>
              <a:t>2.Золотое сечение в работе Леонардо да Винчи</a:t>
            </a:r>
          </a:p>
          <a:p>
            <a:pPr marL="0" indent="0">
              <a:buNone/>
            </a:pPr>
            <a:r>
              <a:rPr lang="ru-RU" dirty="0" smtClean="0"/>
              <a:t>3 Геометрические формы в работах Рафаэля Санти</a:t>
            </a:r>
          </a:p>
          <a:p>
            <a:pPr marL="0" indent="0">
              <a:buNone/>
            </a:pPr>
            <a:r>
              <a:rPr lang="ru-RU" dirty="0" smtClean="0"/>
              <a:t>Заключение.</a:t>
            </a:r>
          </a:p>
          <a:p>
            <a:pPr marL="0" indent="0">
              <a:buNone/>
            </a:pPr>
            <a:r>
              <a:rPr lang="ru-RU" dirty="0" smtClean="0"/>
              <a:t>Список информационных источников.</a:t>
            </a:r>
          </a:p>
          <a:p>
            <a:endParaRPr lang="ru-RU" dirty="0"/>
          </a:p>
        </p:txBody>
      </p:sp>
    </p:spTree>
    <p:extLst>
      <p:ext uri="{BB962C8B-B14F-4D97-AF65-F5344CB8AC3E}">
        <p14:creationId xmlns:p14="http://schemas.microsoft.com/office/powerpoint/2010/main" val="377913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842992" cy="1143000"/>
          </a:xfrm>
          <a:solidFill>
            <a:srgbClr val="FF0000"/>
          </a:solidFill>
        </p:spPr>
        <p:txBody>
          <a:bodyPr/>
          <a:lstStyle/>
          <a:p>
            <a:r>
              <a:rPr lang="ru-RU" b="1" dirty="0" smtClean="0">
                <a:solidFill>
                  <a:schemeClr val="bg1"/>
                </a:solidFill>
              </a:rPr>
              <a:t>1. Золотое сечение</a:t>
            </a:r>
            <a:endParaRPr lang="ru-RU" b="1" dirty="0">
              <a:solidFill>
                <a:schemeClr val="bg1"/>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04248" y="258122"/>
            <a:ext cx="196934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39552" y="1844824"/>
            <a:ext cx="7650088" cy="4524315"/>
          </a:xfrm>
          <a:prstGeom prst="rect">
            <a:avLst/>
          </a:prstGeom>
        </p:spPr>
        <p:txBody>
          <a:bodyPr wrap="square">
            <a:spAutoFit/>
          </a:bodyPr>
          <a:lstStyle/>
          <a:p>
            <a:r>
              <a:rPr lang="ru-RU" dirty="0"/>
              <a:t>Человек различает окружающие его предметы по форме. Интерес к форме какого-либо предмета может быть продиктован жизненной необходимостью, а может быть вызван красотой формы.  Форма, в основе построения которой лежат сочетание симметрии и золотого сечения, способствует наилучшему зрительному восприятию и появлению ощущения красоты и гармонии. Целое всегда состоит из частей, части разной величины находятся в определенном отношении друг к другу и к целому. Еще в эпоху Возрождения художники открыли, что любая картина имеет определенные точки, невольно приковывающие наше внимание, так называемые зрительные центры. При этом абсолютно неважно, какой формат имеет картина - горизонтальный или вертикальный. Таких точек всего четыре, и расположены они на расстоянии 3/8 и 5/8 от соответствующих краев плоскости.  Данное открытие у художников того времени получило название "золотое сечение" картины. Поэтому, для того чтобы привлечь внимание к главному элементу картины , необходимо совместить этот элемент с одним из зрительных центров  в начало</a:t>
            </a:r>
          </a:p>
        </p:txBody>
      </p:sp>
    </p:spTree>
    <p:extLst>
      <p:ext uri="{BB962C8B-B14F-4D97-AF65-F5344CB8AC3E}">
        <p14:creationId xmlns:p14="http://schemas.microsoft.com/office/powerpoint/2010/main" val="3279496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lstStyle/>
          <a:p>
            <a:r>
              <a:rPr lang="ru-RU" b="1" dirty="0">
                <a:solidFill>
                  <a:schemeClr val="bg1"/>
                </a:solidFill>
              </a:rPr>
              <a:t>Принцип золотого сечения </a:t>
            </a:r>
          </a:p>
        </p:txBody>
      </p:sp>
      <p:sp>
        <p:nvSpPr>
          <p:cNvPr id="3" name="Объект 2"/>
          <p:cNvSpPr>
            <a:spLocks noGrp="1"/>
          </p:cNvSpPr>
          <p:nvPr>
            <p:ph idx="1"/>
          </p:nvPr>
        </p:nvSpPr>
        <p:spPr>
          <a:xfrm>
            <a:off x="539552" y="1916832"/>
            <a:ext cx="8229600" cy="4525963"/>
          </a:xfrm>
        </p:spPr>
        <p:txBody>
          <a:bodyPr>
            <a:normAutofit/>
          </a:bodyPr>
          <a:lstStyle/>
          <a:p>
            <a:pPr marL="0" indent="0" algn="ctr">
              <a:buNone/>
            </a:pPr>
            <a:r>
              <a:rPr lang="ru-RU" dirty="0" smtClean="0"/>
              <a:t>высшее </a:t>
            </a:r>
            <a:r>
              <a:rPr lang="ru-RU" dirty="0"/>
              <a:t>проявление структурного и функционального совершенства целого и его частей в искусстве, науке, технике и природе. Золотое сечение – гармоническая пропорция</a:t>
            </a:r>
          </a:p>
          <a:p>
            <a:pPr marL="0" indent="0" algn="ctr">
              <a:buNone/>
            </a:pPr>
            <a:r>
              <a:rPr lang="ru-RU" dirty="0"/>
              <a:t>В математике пропорцией </a:t>
            </a:r>
            <a:r>
              <a:rPr lang="ru-RU" dirty="0" smtClean="0"/>
              <a:t>называют </a:t>
            </a:r>
            <a:r>
              <a:rPr lang="ru-RU" dirty="0"/>
              <a:t>равенство двух отношений</a:t>
            </a:r>
            <a:r>
              <a:rPr lang="ru-RU" dirty="0" smtClean="0"/>
              <a:t>:</a:t>
            </a:r>
          </a:p>
          <a:p>
            <a:pPr marL="0" indent="0" algn="ctr">
              <a:buNone/>
            </a:pPr>
            <a:r>
              <a:rPr lang="ru-RU" dirty="0" smtClean="0"/>
              <a:t> </a:t>
            </a:r>
            <a:r>
              <a:rPr lang="ru-RU" dirty="0"/>
              <a:t>a : b= c : d.</a:t>
            </a:r>
          </a:p>
          <a:p>
            <a:endParaRPr lang="ru-RU" dirty="0"/>
          </a:p>
        </p:txBody>
      </p:sp>
    </p:spTree>
    <p:extLst>
      <p:ext uri="{BB962C8B-B14F-4D97-AF65-F5344CB8AC3E}">
        <p14:creationId xmlns:p14="http://schemas.microsoft.com/office/powerpoint/2010/main" val="248360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3082354"/>
          </a:xfrm>
          <a:solidFill>
            <a:srgbClr val="FF0000"/>
          </a:solidFill>
        </p:spPr>
        <p:txBody>
          <a:bodyPr>
            <a:normAutofit fontScale="90000"/>
          </a:bodyPr>
          <a:lstStyle/>
          <a:p>
            <a:r>
              <a:rPr lang="ru-RU" sz="3100" dirty="0" smtClean="0">
                <a:solidFill>
                  <a:schemeClr val="bg1"/>
                </a:solidFill>
              </a:rPr>
              <a:t>Золотое сечение – это такое пропорциональное деление отрезка на неравные части, при котором весь отрезок так относится к большей части, как сама большая часть относится к меньшей; или другими словами, меньший отрезок так относится к большему, как больший ко всему</a:t>
            </a:r>
            <a:endParaRPr lang="ru-RU" dirty="0">
              <a:solidFill>
                <a:schemeClr val="bg1"/>
              </a:solidFill>
            </a:endParaRPr>
          </a:p>
        </p:txBody>
      </p:sp>
      <p:sp>
        <p:nvSpPr>
          <p:cNvPr id="3" name="Объект 2"/>
          <p:cNvSpPr>
            <a:spLocks noGrp="1"/>
          </p:cNvSpPr>
          <p:nvPr>
            <p:ph idx="1"/>
          </p:nvPr>
        </p:nvSpPr>
        <p:spPr>
          <a:xfrm>
            <a:off x="480847" y="3645024"/>
            <a:ext cx="8229600" cy="2592287"/>
          </a:xfrm>
          <a:ln w="25400">
            <a:solidFill>
              <a:srgbClr val="FF0000"/>
            </a:solidFill>
          </a:ln>
        </p:spPr>
        <p:txBody>
          <a:bodyPr>
            <a:normAutofit/>
          </a:bodyPr>
          <a:lstStyle/>
          <a:p>
            <a:pPr marL="0" indent="0" algn="ctr">
              <a:buNone/>
            </a:pPr>
            <a:r>
              <a:rPr lang="ru-RU" dirty="0" smtClean="0"/>
              <a:t>a : b= b : c или с : b= b : а</a:t>
            </a:r>
          </a:p>
          <a:p>
            <a:pPr marL="0" indent="0" algn="ctr">
              <a:buNone/>
            </a:pPr>
            <a:r>
              <a:rPr lang="ru-RU" sz="2400" i="1" dirty="0" smtClean="0"/>
              <a:t>Геометрическое изображение золотой пропорции</a:t>
            </a:r>
          </a:p>
          <a:p>
            <a:pPr marL="0" indent="0">
              <a:buNone/>
            </a:pPr>
            <a:r>
              <a:rPr lang="ru-RU" dirty="0" smtClean="0"/>
              <a:t> </a:t>
            </a:r>
          </a:p>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797152"/>
            <a:ext cx="5951951" cy="1363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41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467544" y="1052736"/>
            <a:ext cx="8229600" cy="4525963"/>
          </a:xfrm>
          <a:solidFill>
            <a:srgbClr val="FF0000"/>
          </a:solidFill>
        </p:spPr>
        <p:txBody>
          <a:bodyPr>
            <a:normAutofit/>
          </a:bodyPr>
          <a:lstStyle/>
          <a:p>
            <a:pPr marL="0" indent="0" algn="ctr">
              <a:buNone/>
            </a:pPr>
            <a:r>
              <a:rPr lang="ru-RU" dirty="0">
                <a:solidFill>
                  <a:schemeClr val="bg1"/>
                </a:solidFill>
              </a:rPr>
              <a:t>Методика золотого сечения широко использовалась в средние века художниками и архитекторами, при этом суть универсальной пропорции считалась одной из тайн вселенной и тщательно скрывалась от простого обывателя. Композиция многих картин, скульптур и зданий выстраивалась строго в соответствии с пропорциями золотого сечения.</a:t>
            </a:r>
          </a:p>
        </p:txBody>
      </p:sp>
    </p:spTree>
    <p:extLst>
      <p:ext uri="{BB962C8B-B14F-4D97-AF65-F5344CB8AC3E}">
        <p14:creationId xmlns:p14="http://schemas.microsoft.com/office/powerpoint/2010/main" val="4199743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normAutofit fontScale="90000"/>
          </a:bodyPr>
          <a:lstStyle/>
          <a:p>
            <a:r>
              <a:rPr lang="ru-RU" dirty="0" smtClean="0">
                <a:solidFill>
                  <a:schemeClr val="bg1"/>
                </a:solidFill>
              </a:rPr>
              <a:t>2</a:t>
            </a:r>
            <a:r>
              <a:rPr lang="ru-RU" b="1" dirty="0" smtClean="0">
                <a:solidFill>
                  <a:schemeClr val="bg1"/>
                </a:solidFill>
              </a:rPr>
              <a:t>. Золотое сечение в работе </a:t>
            </a:r>
            <a:br>
              <a:rPr lang="ru-RU" b="1" dirty="0" smtClean="0">
                <a:solidFill>
                  <a:schemeClr val="bg1"/>
                </a:solidFill>
              </a:rPr>
            </a:br>
            <a:r>
              <a:rPr lang="ru-RU" b="1" dirty="0" smtClean="0">
                <a:solidFill>
                  <a:schemeClr val="bg1"/>
                </a:solidFill>
              </a:rPr>
              <a:t>Леонардо да Винчи</a:t>
            </a:r>
            <a:endParaRPr lang="ru-RU" b="1" dirty="0">
              <a:solidFill>
                <a:schemeClr val="bg1"/>
              </a:solidFill>
            </a:endParaRPr>
          </a:p>
        </p:txBody>
      </p:sp>
      <p:sp>
        <p:nvSpPr>
          <p:cNvPr id="5" name="Объект 4"/>
          <p:cNvSpPr>
            <a:spLocks noGrp="1"/>
          </p:cNvSpPr>
          <p:nvPr>
            <p:ph sz="half" idx="2"/>
          </p:nvPr>
        </p:nvSpPr>
        <p:spPr/>
        <p:txBody>
          <a:bodyPr>
            <a:normAutofit fontScale="77500" lnSpcReduction="20000"/>
          </a:bodyPr>
          <a:lstStyle/>
          <a:p>
            <a:pPr marL="0" indent="0" algn="just">
              <a:buNone/>
            </a:pPr>
            <a:r>
              <a:rPr lang="ru-RU" dirty="0"/>
              <a:t>Леонардо да Винчи снискал славу непревзойденного художника, великого ученого, гения, предвосхитившего многие изобретения, которые не были осуществлены вплоть до XX в. Он производил сечения стереометрического тела, образованного правильными пятиугольниками, и каждый раз получал прямоугольники с отношениями сторон в золотом делении. Поэтому он дал этому делению название золотое сечение. Так оно и держится до сих пор как самое популярное.</a:t>
            </a:r>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357585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8051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1198</Words>
  <Application>Microsoft Office PowerPoint</Application>
  <PresentationFormat>Экран (4:3)</PresentationFormat>
  <Paragraphs>73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Аннотация</vt:lpstr>
      <vt:lpstr>Математика и искусство </vt:lpstr>
      <vt:lpstr> Содержание работы </vt:lpstr>
      <vt:lpstr>1. Золотое сечение</vt:lpstr>
      <vt:lpstr>Принцип золотого сечения </vt:lpstr>
      <vt:lpstr>Золотое сечение – это такое пропорциональное деление отрезка на неравные части, при котором весь отрезок так относится к большей части, как сама большая часть относится к меньшей; или другими словами, меньший отрезок так относится к большему, как больший ко всему</vt:lpstr>
      <vt:lpstr>Презентация PowerPoint</vt:lpstr>
      <vt:lpstr>2. Золотое сечение в работе  Леонардо да Винчи</vt:lpstr>
      <vt:lpstr>Мона Лиза</vt:lpstr>
      <vt:lpstr>3. Геометрические формы в работах Рафаэля Санти</vt:lpstr>
      <vt:lpstr>«Обручение»</vt:lpstr>
      <vt:lpstr>«Обручение»</vt:lpstr>
      <vt:lpstr> «Сикстинская мадонна» </vt:lpstr>
      <vt:lpstr>Заключение</vt:lpstr>
      <vt:lpstr>Список информационных источников.</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Лариса</dc:creator>
  <cp:lastModifiedBy>Лариса</cp:lastModifiedBy>
  <cp:revision>20</cp:revision>
  <dcterms:created xsi:type="dcterms:W3CDTF">2018-04-03T17:38:53Z</dcterms:created>
  <dcterms:modified xsi:type="dcterms:W3CDTF">2018-04-03T18:54:09Z</dcterms:modified>
</cp:coreProperties>
</file>