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2.xml" ContentType="application/vnd.openxmlformats-officedocument.presentationml.slideLayout+xml"/>
  <Override PartName="/ppt/theme/theme5.xml" ContentType="application/vnd.openxmlformats-officedocument.theme+xml"/>
  <Override PartName="/ppt/slideLayouts/slideLayout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7" r:id="rId1"/>
    <p:sldMasterId id="2147483660" r:id="rId2"/>
    <p:sldMasterId id="2147483720" r:id="rId3"/>
    <p:sldMasterId id="2147483732" r:id="rId4"/>
    <p:sldMasterId id="2147483798" r:id="rId5"/>
    <p:sldMasterId id="2147483685" r:id="rId6"/>
  </p:sldMasterIdLst>
  <p:notesMasterIdLst>
    <p:notesMasterId r:id="rId16"/>
  </p:notesMasterIdLst>
  <p:sldIdLst>
    <p:sldId id="274" r:id="rId7"/>
    <p:sldId id="276" r:id="rId8"/>
    <p:sldId id="278" r:id="rId9"/>
    <p:sldId id="271" r:id="rId10"/>
    <p:sldId id="279" r:id="rId11"/>
    <p:sldId id="280" r:id="rId12"/>
    <p:sldId id="275" r:id="rId13"/>
    <p:sldId id="277" r:id="rId14"/>
    <p:sldId id="270" r:id="rId15"/>
  </p:sldIdLst>
  <p:sldSz cx="9144000" cy="5143500" type="screen16x9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6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pos="119" userDrawn="1">
          <p15:clr>
            <a:srgbClr val="A4A3A4"/>
          </p15:clr>
        </p15:guide>
        <p15:guide id="5" pos="4201" userDrawn="1">
          <p15:clr>
            <a:srgbClr val="A4A3A4"/>
          </p15:clr>
        </p15:guide>
        <p15:guide id="6" pos="2880">
          <p15:clr>
            <a:srgbClr val="A4A3A4"/>
          </p15:clr>
        </p15:guide>
        <p15:guide id="7" pos="159">
          <p15:clr>
            <a:srgbClr val="A4A3A4"/>
          </p15:clr>
        </p15:guide>
        <p15:guide id="8" pos="56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440"/>
    <a:srgbClr val="EA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 autoAdjust="0"/>
    <p:restoredTop sz="94744" autoAdjust="0"/>
  </p:normalViewPr>
  <p:slideViewPr>
    <p:cSldViewPr snapToGrid="0" snapToObjects="1">
      <p:cViewPr varScale="1">
        <p:scale>
          <a:sx n="103" d="100"/>
          <a:sy n="103" d="100"/>
        </p:scale>
        <p:origin x="874" y="77"/>
      </p:cViewPr>
      <p:guideLst>
        <p:guide orient="horz" pos="463"/>
        <p:guide pos="2160"/>
        <p:guide orient="horz" pos="1720"/>
        <p:guide pos="119"/>
        <p:guide pos="4201"/>
        <p:guide pos="2880"/>
        <p:guide pos="159"/>
        <p:guide pos="56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CA35C-AB3F-0D44-9877-2CB12F260F89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E08E2-07CB-A548-A84E-407746EF68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1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 hasCustomPrompt="1"/>
          </p:nvPr>
        </p:nvSpPr>
        <p:spPr>
          <a:xfrm>
            <a:off x="4186918" y="706955"/>
            <a:ext cx="4453374" cy="857250"/>
          </a:xfrm>
        </p:spPr>
        <p:txBody>
          <a:bodyPr>
            <a:noAutofit/>
          </a:bodyPr>
          <a:lstStyle>
            <a:lvl1pPr>
              <a:defRPr sz="240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52877029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562190" y="402828"/>
            <a:ext cx="5840772" cy="728070"/>
          </a:xfrm>
        </p:spPr>
        <p:txBody>
          <a:bodyPr anchor="t" anchorCtr="0">
            <a:normAutofit/>
          </a:bodyPr>
          <a:lstStyle>
            <a:lvl1pPr algn="l">
              <a:defRPr sz="2000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2190" y="1079256"/>
            <a:ext cx="5840772" cy="413156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563034" y="1650000"/>
            <a:ext cx="8123767" cy="2944226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Calibri Light"/>
                <a:cs typeface="Calibri Light"/>
              </a:defRPr>
            </a:lvl1pPr>
            <a:lvl2pPr>
              <a:defRPr sz="1400" b="0" i="0">
                <a:latin typeface="Calibri Light"/>
                <a:cs typeface="Calibri Light"/>
              </a:defRPr>
            </a:lvl2pPr>
            <a:lvl3pPr>
              <a:defRPr sz="1400" b="0" i="0">
                <a:latin typeface="Calibri Light"/>
                <a:cs typeface="Calibri Light"/>
              </a:defRPr>
            </a:lvl3pPr>
            <a:lvl4pPr>
              <a:defRPr sz="1400" b="0" i="0">
                <a:latin typeface="Calibri Light"/>
                <a:cs typeface="Calibri Light"/>
              </a:defRPr>
            </a:lvl4pPr>
            <a:lvl5pPr>
              <a:defRPr sz="1400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11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2064276" y="2236433"/>
            <a:ext cx="5166869" cy="857250"/>
          </a:xfrm>
        </p:spPr>
        <p:txBody>
          <a:bodyPr>
            <a:normAutofit/>
          </a:bodyPr>
          <a:lstStyle>
            <a:lvl1pPr>
              <a:defRPr sz="2400">
                <a:latin typeface="Verdana"/>
                <a:cs typeface="Verdana"/>
              </a:defRPr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969094" y="206375"/>
            <a:ext cx="371770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br>
              <a:rPr lang="ru-RU" dirty="0"/>
            </a:br>
            <a:r>
              <a:rPr lang="ru-RU" dirty="0"/>
              <a:t>в три строки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</p:sldLayoutIdLst>
  <p:transition spd="med"/>
  <p:txStyles>
    <p:titleStyle>
      <a:lvl1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1pPr>
      <a:lvl2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2pPr>
      <a:lvl3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3pPr>
      <a:lvl4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4pPr>
      <a:lvl5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5pPr>
      <a:lvl6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6pPr>
      <a:lvl7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7pPr>
      <a:lvl8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8pPr>
      <a:lvl9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9pPr>
    </p:titleStyle>
    <p:bodyStyle>
      <a:lvl1pPr marL="0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1pPr>
      <a:lvl2pPr marL="257162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2pPr>
      <a:lvl3pPr marL="514325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3pPr>
      <a:lvl4pPr marL="771487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4pPr>
      <a:lvl5pPr marL="1028649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5pPr>
      <a:lvl6pPr marL="1485826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6pPr>
      <a:lvl7pPr marL="1742989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7pPr>
      <a:lvl8pPr marL="2000150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8pPr>
      <a:lvl9pPr marL="2257313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9pPr>
    </p:bodyStyle>
    <p:otherStyle>
      <a:lvl1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4740441" y="2782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614" y="428848"/>
            <a:ext cx="534007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12799794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b="0" i="0" kern="1200" baseline="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17991137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417489612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1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35B3-C2B0-A94F-BF40-36C103B64EE6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72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12AA-2900-5846-91D2-F5331677FA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9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ctr" defTabSz="342884" rtl="0" eaLnBrk="1" latinLnBrk="0" hangingPunct="1"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186918" y="189186"/>
            <a:ext cx="4453374" cy="1375019"/>
          </a:xfrm>
        </p:spPr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latin typeface="Times New Roman"/>
              </a:rPr>
              <a:t>«Социализация детей-инвалидов и детей с ОВЗ в рамках проектно-исследовательской деятельности  на дому с использованием дистанционных образовательных технологий»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4186918" y="1658798"/>
            <a:ext cx="4453374" cy="5089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u="sng" kern="1200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https://ramsch15.edumsko.ru /</a:t>
            </a:r>
            <a:endParaRPr lang="ru-RU" sz="1600" dirty="0">
              <a:solidFill>
                <a:schemeClr val="tx1"/>
              </a:solidFill>
              <a:sym typeface="Calibri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3B3BEAE-5402-4BAA-97B3-24C35EEA7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299" y="2445101"/>
            <a:ext cx="4529721" cy="147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8397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Актуальность, уникальность и особенности реализации направлений деятельности академической площадки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31238" y="2037238"/>
            <a:ext cx="7835727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buFont typeface="Arial" pitchFamily="34" charset="0"/>
              <a:buChar char="•"/>
              <a:defRPr/>
            </a:pPr>
            <a:endParaRPr lang="ru-RU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4702E4-7EB3-4791-8488-9DAD43B8551B}"/>
              </a:ext>
            </a:extLst>
          </p:cNvPr>
          <p:cNvSpPr txBox="1"/>
          <p:nvPr/>
        </p:nvSpPr>
        <p:spPr>
          <a:xfrm>
            <a:off x="677035" y="1852572"/>
            <a:ext cx="73829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/>
              <a:t>Одним из приоритетных направлений современной системы образования является формирование творческой личности, направленной на самостоятельный поиск нового, решение проблем в нестандартной ситуации. Раскрыть и развить творческие способности не только здорового, но и имеющего ограниченные возможности здоровья ребенка (в условиях дистанционного обучения) возможно, с применением в практике обучения проектно-исследовательской  технологии, что является  возможностью реальной деятельности, в которой ребенок-инвалид и ребенок с ОВЗ может не только проявить свою индивидуальность, но и обогатить ее,  реально использовать, развить познавательные возможности и потребности и пополнить собственный опыт.</a:t>
            </a: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Сотрудничество</a:t>
            </a:r>
            <a:r>
              <a:rPr lang="ru-RU" sz="2400" dirty="0"/>
              <a:t>(совместные мероприятия, приглашения к взаимодействию, заключенные соглашения, договоры, др.)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330200" y="1561199"/>
            <a:ext cx="8483600" cy="37548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1">
              <a:defRPr/>
            </a:pPr>
            <a:r>
              <a:rPr lang="ru-RU" b="1" dirty="0"/>
              <a:t>Муниципальное</a:t>
            </a:r>
          </a:p>
          <a:p>
            <a:pPr lvl="1">
              <a:defRPr/>
            </a:pPr>
            <a:r>
              <a:rPr lang="ru-RU" u="sng" dirty="0"/>
              <a:t>Соглашение о совместной </a:t>
            </a:r>
            <a:r>
              <a:rPr lang="ru-RU" dirty="0"/>
              <a:t>деятельности Муниципального бюджетного учреждение культуры  Быковский детский филиал МУК «РМБ» и МОУ Быковской СОШ №15 от 01.02.2020 года</a:t>
            </a:r>
          </a:p>
          <a:p>
            <a:pPr lvl="1">
              <a:defRPr/>
            </a:pPr>
            <a:r>
              <a:rPr lang="ru-RU" u="sng" dirty="0"/>
              <a:t>Договор о взаимодействии </a:t>
            </a:r>
            <a:r>
              <a:rPr lang="ru-RU" dirty="0"/>
              <a:t>Психолого-медико-педагогической комиссии Раменского городского округа и психологи-педагогического консилиума образовательной организации от 0.11.2020г ода</a:t>
            </a:r>
          </a:p>
          <a:p>
            <a:pPr lvl="1">
              <a:defRPr/>
            </a:pPr>
            <a:r>
              <a:rPr lang="ru-RU" b="1" dirty="0"/>
              <a:t>Региональное </a:t>
            </a:r>
          </a:p>
          <a:p>
            <a:pPr lvl="1">
              <a:defRPr/>
            </a:pPr>
            <a:r>
              <a:rPr lang="ru-RU" u="sng" dirty="0"/>
              <a:t>Соглашение о сотрудничестве </a:t>
            </a:r>
            <a:r>
              <a:rPr lang="ru-RU" dirty="0"/>
              <a:t>АСОУ с академической площадкой от 07.10.2020</a:t>
            </a:r>
          </a:p>
          <a:p>
            <a:pPr lvl="1">
              <a:defRPr/>
            </a:pPr>
            <a:r>
              <a:rPr lang="ru-RU" b="1" dirty="0"/>
              <a:t>Межрегиональное</a:t>
            </a:r>
          </a:p>
          <a:p>
            <a:pPr lvl="1">
              <a:defRPr/>
            </a:pPr>
            <a:r>
              <a:rPr lang="ru-RU" u="sng" dirty="0"/>
              <a:t>Договор №599 о совместном сотрудничестве </a:t>
            </a:r>
            <a:r>
              <a:rPr lang="ru-RU" dirty="0"/>
              <a:t>по профессиональной ориентации обучающихся МОУ Быковской СОШ №15 и ФГБУ «ВНИИКР» от 16.10.2019</a:t>
            </a:r>
          </a:p>
          <a:p>
            <a:pPr lvl="1">
              <a:buFont typeface="Arial" pitchFamily="34" charset="0"/>
              <a:buChar char="•"/>
              <a:defRPr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51181" y="1671392"/>
            <a:ext cx="7835727" cy="1040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28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9" name="Название 5">
            <a:extLst>
              <a:ext uri="{FF2B5EF4-FFF2-40B4-BE49-F238E27FC236}">
                <a16:creationId xmlns:a16="http://schemas.microsoft.com/office/drawing/2014/main" id="{3642837D-FAF3-40E6-ACA4-659DF2083356}"/>
              </a:ext>
            </a:extLst>
          </p:cNvPr>
          <p:cNvSpPr txBox="1">
            <a:spLocks/>
          </p:cNvSpPr>
          <p:nvPr/>
        </p:nvSpPr>
        <p:spPr>
          <a:xfrm>
            <a:off x="562190" y="402827"/>
            <a:ext cx="7382930" cy="110029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kern="1200" baseline="0">
                <a:solidFill>
                  <a:srgbClr val="17244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1" algn="ctr" defTabSz="457200" rtl="0">
              <a:spcBef>
                <a:spcPct val="0"/>
              </a:spcBef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Решенные задачи и достигнутые результаты</a:t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r>
              <a:rPr lang="ru-RU" sz="2200" u="sng" dirty="0"/>
              <a:t>Уточнены направления социализации детей с ОВЗ и инвалидностью</a:t>
            </a:r>
            <a:br>
              <a:rPr lang="ru-RU" sz="2200" u="sng" dirty="0"/>
            </a:br>
            <a:endParaRPr lang="ru-RU" sz="2400" b="1" u="sng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graphicFrame>
        <p:nvGraphicFramePr>
          <p:cNvPr id="4" name="Таблица 12">
            <a:extLst>
              <a:ext uri="{FF2B5EF4-FFF2-40B4-BE49-F238E27FC236}">
                <a16:creationId xmlns:a16="http://schemas.microsoft.com/office/drawing/2014/main" id="{4C74FA6D-85F9-4909-B963-C8E5F52AA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000544"/>
              </p:ext>
            </p:extLst>
          </p:nvPr>
        </p:nvGraphicFramePr>
        <p:xfrm>
          <a:off x="279974" y="1533496"/>
          <a:ext cx="857814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0862">
                  <a:extLst>
                    <a:ext uri="{9D8B030D-6E8A-4147-A177-3AD203B41FA5}">
                      <a16:colId xmlns:a16="http://schemas.microsoft.com/office/drawing/2014/main" val="3848553440"/>
                    </a:ext>
                  </a:extLst>
                </a:gridCol>
                <a:gridCol w="6207278">
                  <a:extLst>
                    <a:ext uri="{9D8B030D-6E8A-4147-A177-3AD203B41FA5}">
                      <a16:colId xmlns:a16="http://schemas.microsoft.com/office/drawing/2014/main" val="1169701989"/>
                    </a:ext>
                  </a:extLst>
                </a:gridCol>
              </a:tblGrid>
              <a:tr h="280200">
                <a:tc>
                  <a:txBody>
                    <a:bodyPr/>
                    <a:lstStyle/>
                    <a:p>
                      <a:r>
                        <a:rPr lang="ru-RU" sz="1400" dirty="0"/>
                        <a:t>Направление социализации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979219"/>
                  </a:ext>
                </a:extLst>
              </a:tr>
              <a:tr h="7005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Работа классного руководителя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u="sng" dirty="0"/>
                        <a:t>Уточнены и  описаны функции классного руководителя с категорией обучающихся на дому.</a:t>
                      </a:r>
                    </a:p>
                    <a:p>
                      <a:r>
                        <a:rPr lang="ru-RU" sz="1100" dirty="0"/>
                        <a:t>Организация участия в мероприятиях школы и классных часах</a:t>
                      </a:r>
                    </a:p>
                    <a:p>
                      <a:r>
                        <a:rPr lang="ru-RU" sz="1100" dirty="0"/>
                        <a:t>Работа с родителями</a:t>
                      </a:r>
                    </a:p>
                    <a:p>
                      <a:r>
                        <a:rPr lang="ru-RU" sz="1100" dirty="0"/>
                        <a:t>Работа с документами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690319"/>
                  </a:ext>
                </a:extLst>
              </a:tr>
              <a:tr h="100872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Участие детей с ОВЗ и инвалидностью в олимпиадном движении школьников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1100" dirty="0"/>
                        <a:t>Пересмотрены подходы в организации приобщения детей обучающихся на дому к олимпиадам: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1100" dirty="0"/>
                        <a:t>Отказ от платных дистанционных олимпиад.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1100" dirty="0"/>
                        <a:t>Организация</a:t>
                      </a:r>
                      <a:r>
                        <a:rPr lang="ru-RU" sz="1100" baseline="0" dirty="0"/>
                        <a:t> участия детей обучающихся на дому во Всероссийской олимпиаде школьников: У</a:t>
                      </a:r>
                      <a:r>
                        <a:rPr lang="ru-RU" sz="1100" dirty="0"/>
                        <a:t>частие 84%  обучающихся 4-11 классов на школьном уровне</a:t>
                      </a:r>
                      <a:r>
                        <a:rPr lang="ru-RU" sz="1100" baseline="0" dirty="0"/>
                        <a:t> из них </a:t>
                      </a:r>
                      <a:r>
                        <a:rPr lang="ru-RU" sz="1100" dirty="0"/>
                        <a:t>Призёров  9 человек,  из них на муниципальный уровень вышли 4 человека.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1100" dirty="0"/>
                        <a:t>Организация</a:t>
                      </a:r>
                      <a:r>
                        <a:rPr lang="ru-RU" sz="1100" baseline="0" dirty="0"/>
                        <a:t> участия в творческих и предметных конкурсах6 1-3 класс 100% участников.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214036"/>
                  </a:ext>
                </a:extLst>
              </a:tr>
              <a:tr h="13169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Формы проведения внеурочных занятий в соответствии с индивидуальными учебными планам обучающихся. 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u="sng" dirty="0"/>
                        <a:t>Апробированы формы внеурочных занятий:</a:t>
                      </a:r>
                    </a:p>
                    <a:p>
                      <a:r>
                        <a:rPr lang="ru-RU" sz="1100" dirty="0"/>
                        <a:t>1.Викторины, творческие задания, как результат  такой формы занятий дети принимают участие в конкурсах.</a:t>
                      </a:r>
                    </a:p>
                    <a:p>
                      <a:r>
                        <a:rPr lang="ru-RU" sz="1100" dirty="0"/>
                        <a:t>2.Работа над проектом., так за 2021 год в рамках таких занятий дети представили 11 проектов из них 5 групповых и 6 индивидуальных</a:t>
                      </a:r>
                    </a:p>
                    <a:p>
                      <a:r>
                        <a:rPr lang="ru-RU" sz="1100" dirty="0"/>
                        <a:t>3.Виртуальные экскурсии в рамках</a:t>
                      </a:r>
                    </a:p>
                    <a:p>
                      <a:r>
                        <a:rPr lang="ru-RU" sz="1100" dirty="0"/>
                        <a:t>4.Онлайн-игры- как</a:t>
                      </a:r>
                      <a:r>
                        <a:rPr lang="ru-RU" sz="1100" baseline="0" dirty="0"/>
                        <a:t> занятия спортом</a:t>
                      </a:r>
                      <a:endParaRPr lang="ru-RU" sz="1100" dirty="0"/>
                    </a:p>
                    <a:p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233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51181" y="1671392"/>
            <a:ext cx="7835727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азвание 5">
            <a:extLst>
              <a:ext uri="{FF2B5EF4-FFF2-40B4-BE49-F238E27FC236}">
                <a16:creationId xmlns:a16="http://schemas.microsoft.com/office/drawing/2014/main" id="{3642837D-FAF3-40E6-ACA4-659DF2083356}"/>
              </a:ext>
            </a:extLst>
          </p:cNvPr>
          <p:cNvSpPr txBox="1">
            <a:spLocks/>
          </p:cNvSpPr>
          <p:nvPr/>
        </p:nvSpPr>
        <p:spPr>
          <a:xfrm>
            <a:off x="562190" y="402827"/>
            <a:ext cx="7835727" cy="110770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kern="1200" baseline="0">
                <a:solidFill>
                  <a:srgbClr val="17244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1" algn="ctr" defTabSz="457200" rtl="0">
              <a:spcBef>
                <a:spcPct val="0"/>
              </a:spcBef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Решенные задачи и достигнутые результаты</a:t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r>
              <a:rPr lang="ru-RU" sz="2000" u="sng" dirty="0"/>
              <a:t>Апробированы формы проведения внеурочных занятий в соответствии с индивидуальными учебными планам обучающихся. </a:t>
            </a:r>
            <a:br>
              <a:rPr lang="ru-RU" sz="2000" u="sng" dirty="0"/>
            </a:br>
            <a:endParaRPr lang="ru-RU" sz="2400" b="1" u="sng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C31EDFC0-957D-4505-9C89-A1DF61D6F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648986"/>
              </p:ext>
            </p:extLst>
          </p:nvPr>
        </p:nvGraphicFramePr>
        <p:xfrm>
          <a:off x="651181" y="1612960"/>
          <a:ext cx="792471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7336">
                  <a:extLst>
                    <a:ext uri="{9D8B030D-6E8A-4147-A177-3AD203B41FA5}">
                      <a16:colId xmlns:a16="http://schemas.microsoft.com/office/drawing/2014/main" val="2118110589"/>
                    </a:ext>
                  </a:extLst>
                </a:gridCol>
                <a:gridCol w="4457382">
                  <a:extLst>
                    <a:ext uri="{9D8B030D-6E8A-4147-A177-3AD203B41FA5}">
                      <a16:colId xmlns:a16="http://schemas.microsoft.com/office/drawing/2014/main" val="1112902096"/>
                    </a:ext>
                  </a:extLst>
                </a:gridCol>
              </a:tblGrid>
              <a:tr h="6841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Занятия- конкурсы</a:t>
                      </a:r>
                    </a:p>
                    <a:p>
                      <a:pPr algn="ctr"/>
                      <a:r>
                        <a:rPr lang="ru-RU" sz="1400" dirty="0"/>
                        <a:t>(Викторины, творческие задания)</a:t>
                      </a:r>
                      <a:br>
                        <a:rPr lang="ru-RU" sz="1400" dirty="0"/>
                      </a:b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Проектная деятельность </a:t>
                      </a:r>
                    </a:p>
                    <a:p>
                      <a:pPr algn="ctr"/>
                      <a:r>
                        <a:rPr lang="ru-RU" sz="1400" dirty="0"/>
                        <a:t>(индивидуальная и групповая форма)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79701"/>
                  </a:ext>
                </a:extLst>
              </a:tr>
            </a:tbl>
          </a:graphicData>
        </a:graphic>
      </p:graphicFrame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E0EEE8C-DF6E-49ED-82D0-DFA157167D8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25" y="2469762"/>
            <a:ext cx="3238714" cy="2169701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09EC19F-D404-4838-8FF3-7648CA9DC62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044" y="2380065"/>
            <a:ext cx="3354955" cy="2343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40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651181" y="1671392"/>
            <a:ext cx="7835727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азвание 5">
            <a:extLst>
              <a:ext uri="{FF2B5EF4-FFF2-40B4-BE49-F238E27FC236}">
                <a16:creationId xmlns:a16="http://schemas.microsoft.com/office/drawing/2014/main" id="{3642837D-FAF3-40E6-ACA4-659DF2083356}"/>
              </a:ext>
            </a:extLst>
          </p:cNvPr>
          <p:cNvSpPr txBox="1">
            <a:spLocks/>
          </p:cNvSpPr>
          <p:nvPr/>
        </p:nvSpPr>
        <p:spPr>
          <a:xfrm>
            <a:off x="562190" y="402828"/>
            <a:ext cx="7835727" cy="11562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kern="1200" baseline="0">
                <a:solidFill>
                  <a:srgbClr val="172440"/>
                </a:solidFill>
                <a:latin typeface="Verdana"/>
                <a:ea typeface="+mj-ea"/>
                <a:cs typeface="Verdana"/>
              </a:defRPr>
            </a:lvl1pPr>
          </a:lstStyle>
          <a:p>
            <a:pPr lvl="1" algn="ctr" defTabSz="457200" rtl="0">
              <a:spcBef>
                <a:spcPct val="0"/>
              </a:spcBef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Решенные задачи и достигнутые результаты</a:t>
            </a:r>
            <a:b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</a:br>
            <a:r>
              <a:rPr lang="ru-RU" sz="2000" u="sng" dirty="0"/>
              <a:t>Апробированы формы проведения внеурочных занятий в соответствии с индивидуальными учебными планам обучающихся. </a:t>
            </a:r>
            <a:br>
              <a:rPr lang="ru-RU" sz="2200" u="sng" dirty="0"/>
            </a:br>
            <a:endParaRPr lang="ru-RU" sz="2400" b="1" u="sng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C31EDFC0-957D-4505-9C89-A1DF61D6F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587366"/>
              </p:ext>
            </p:extLst>
          </p:nvPr>
        </p:nvGraphicFramePr>
        <p:xfrm>
          <a:off x="701974" y="1550946"/>
          <a:ext cx="7924718" cy="931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459">
                  <a:extLst>
                    <a:ext uri="{9D8B030D-6E8A-4147-A177-3AD203B41FA5}">
                      <a16:colId xmlns:a16="http://schemas.microsoft.com/office/drawing/2014/main" val="2118110589"/>
                    </a:ext>
                  </a:extLst>
                </a:gridCol>
                <a:gridCol w="4383259">
                  <a:extLst>
                    <a:ext uri="{9D8B030D-6E8A-4147-A177-3AD203B41FA5}">
                      <a16:colId xmlns:a16="http://schemas.microsoft.com/office/drawing/2014/main" val="1112902096"/>
                    </a:ext>
                  </a:extLst>
                </a:gridCol>
              </a:tblGrid>
              <a:tr h="93197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Виртуальные экскурсии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Онлайн-игры</a:t>
                      </a:r>
                    </a:p>
                    <a:p>
                      <a:pPr algn="ctr"/>
                      <a:r>
                        <a:rPr lang="ru-RU" sz="1600" dirty="0"/>
                        <a:t>(шахматы)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7970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C5B9C4-AE28-44AC-8529-5AF93EC87F8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34" y="2037238"/>
            <a:ext cx="2385744" cy="275222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A576FEF-44A6-459E-9758-4CF9AD31010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683" y="2194608"/>
            <a:ext cx="3439399" cy="255440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13797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402828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Перспективные цели и ожидаемые результаты деятельности академической площадки (2022-2023 гг.)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9B68033A-33FF-47E5-BA81-40FB2845E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441851"/>
              </p:ext>
            </p:extLst>
          </p:nvPr>
        </p:nvGraphicFramePr>
        <p:xfrm>
          <a:off x="401444" y="1507012"/>
          <a:ext cx="8385715" cy="3285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5415">
                  <a:extLst>
                    <a:ext uri="{9D8B030D-6E8A-4147-A177-3AD203B41FA5}">
                      <a16:colId xmlns:a16="http://schemas.microsoft.com/office/drawing/2014/main" val="2746383171"/>
                    </a:ext>
                  </a:extLst>
                </a:gridCol>
                <a:gridCol w="3070300">
                  <a:extLst>
                    <a:ext uri="{9D8B030D-6E8A-4147-A177-3AD203B41FA5}">
                      <a16:colId xmlns:a16="http://schemas.microsoft.com/office/drawing/2014/main" val="269927682"/>
                    </a:ext>
                  </a:extLst>
                </a:gridCol>
              </a:tblGrid>
              <a:tr h="45251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Перспективные цели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Ожидаемый  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66425"/>
                  </a:ext>
                </a:extLst>
              </a:tr>
              <a:tr h="781046">
                <a:tc>
                  <a:txBody>
                    <a:bodyPr/>
                    <a:lstStyle/>
                    <a:p>
                      <a:r>
                        <a:rPr lang="ru-RU" sz="1800" b="0" dirty="0"/>
                        <a:t>Внедрение в работу школы групповых учебных занятий по учебным предметов</a:t>
                      </a:r>
                    </a:p>
                    <a:p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Социализация</a:t>
                      </a:r>
                      <a:r>
                        <a:rPr lang="ru-RU" sz="1200" baseline="0" dirty="0"/>
                        <a:t> детей обучающихся на дому, получение ими навыков работы в коллективе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107663"/>
                  </a:ext>
                </a:extLst>
              </a:tr>
              <a:tr h="781046">
                <a:tc>
                  <a:txBody>
                    <a:bodyPr/>
                    <a:lstStyle/>
                    <a:p>
                      <a:r>
                        <a:rPr lang="ru-RU" sz="1800" b="0" dirty="0"/>
                        <a:t>Привлечение обучающихся на дому к проектной в</a:t>
                      </a:r>
                      <a:r>
                        <a:rPr lang="ru-RU" sz="1800" b="0" baseline="0" dirty="0"/>
                        <a:t> учебном процессе, во в внеурочной деятельности.</a:t>
                      </a:r>
                      <a:endParaRPr lang="ru-RU" sz="1800" b="0" dirty="0"/>
                    </a:p>
                    <a:p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Социализация</a:t>
                      </a:r>
                      <a:r>
                        <a:rPr lang="ru-RU" sz="1200" baseline="0" dirty="0"/>
                        <a:t> через интерес обучающегося, профессиональное самоопределение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621691"/>
                  </a:ext>
                </a:extLst>
              </a:tr>
              <a:tr h="1004202">
                <a:tc>
                  <a:txBody>
                    <a:bodyPr/>
                    <a:lstStyle/>
                    <a:p>
                      <a:r>
                        <a:rPr lang="ru-RU" sz="1800" b="0" dirty="0"/>
                        <a:t>Внедрение различных форм внеурочной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Взаимодействие</a:t>
                      </a:r>
                      <a:r>
                        <a:rPr lang="ru-RU" sz="1200" baseline="0" dirty="0"/>
                        <a:t> в разных формах со сверстниками и педагогами, как социализация ребенка обучающегося на дому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100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5"/>
          <p:cNvSpPr>
            <a:spLocks noGrp="1"/>
          </p:cNvSpPr>
          <p:nvPr>
            <p:ph type="ctrTitle"/>
          </p:nvPr>
        </p:nvSpPr>
        <p:spPr>
          <a:xfrm>
            <a:off x="562190" y="213360"/>
            <a:ext cx="7382930" cy="72807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Helvetica Neue"/>
              </a:rPr>
              <a:t>Ваше мнение и пожелания по деятельности академической площадки и взаимодействию с Научно-методическим центром сопровождения обучения детей с ОВЗ АСОУ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7092" y="16679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Shape 57"/>
          <p:cNvSpPr/>
          <p:nvPr/>
        </p:nvSpPr>
        <p:spPr>
          <a:xfrm>
            <a:off x="243840" y="1849120"/>
            <a:ext cx="8554720" cy="3139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342900" lvl="1" indent="-342900" algn="l">
              <a:buFont typeface="+mj-lt"/>
              <a:buAutoNum type="arabicPeriod"/>
              <a:defRPr/>
            </a:pPr>
            <a:r>
              <a:rPr lang="ru-RU" dirty="0"/>
              <a:t> </a:t>
            </a:r>
            <a:r>
              <a:rPr lang="ru-RU" b="1" dirty="0"/>
              <a:t>Интересующая тематика совместных мероприятий. </a:t>
            </a:r>
            <a:r>
              <a:rPr lang="ru-RU" dirty="0"/>
              <a:t> </a:t>
            </a:r>
            <a:r>
              <a:rPr lang="ru-RU" i="1" dirty="0" err="1">
                <a:solidFill>
                  <a:schemeClr val="tx1"/>
                </a:solidFill>
              </a:rPr>
              <a:t>Профориентационные</a:t>
            </a:r>
            <a:r>
              <a:rPr lang="ru-RU" i="1" dirty="0">
                <a:solidFill>
                  <a:schemeClr val="tx1"/>
                </a:solidFill>
              </a:rPr>
              <a:t> мероприятия школьников с ОВЗ и инвалидностью: мастер-классы, публикации.</a:t>
            </a:r>
          </a:p>
          <a:p>
            <a:pPr marL="342900" lvl="1" indent="-342900" algn="l">
              <a:buFont typeface="+mj-lt"/>
              <a:buAutoNum type="arabicPeriod"/>
              <a:defRPr/>
            </a:pPr>
            <a:r>
              <a:rPr lang="ru-RU" b="1" dirty="0"/>
              <a:t>Инновационные направления сотрудничества. </a:t>
            </a:r>
            <a:r>
              <a:rPr lang="ru-RU" i="1" dirty="0"/>
              <a:t>Участие в конференциях с выступлением и публикациями</a:t>
            </a:r>
            <a:r>
              <a:rPr lang="ru-RU" b="1" i="1" dirty="0"/>
              <a:t> .</a:t>
            </a:r>
          </a:p>
          <a:p>
            <a:pPr marL="342900" lvl="1" indent="-342900" algn="l">
              <a:buFont typeface="+mj-lt"/>
              <a:buAutoNum type="arabicPeriod"/>
              <a:defRPr/>
            </a:pPr>
            <a:r>
              <a:rPr lang="ru-RU" b="1" dirty="0"/>
              <a:t>Реализации мероприятия 03.13 </a:t>
            </a:r>
            <a:r>
              <a:rPr lang="ru-RU" dirty="0"/>
              <a:t>«Предоставление субсидии на развитие системы обучения детей-инвалидов и детей, нуждающихся в длительном лечении, на дому с использованием дистанционных образовательных технологий» подраздела 11.4 раздела 11 «Подпрограммы II «Общее образование» государственной программы Московской области «Образование Подмосковья» на 2020-2026 годы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ru-RU" dirty="0"/>
              <a:t> … </a:t>
            </a:r>
          </a:p>
        </p:txBody>
      </p:sp>
    </p:spTree>
    <p:extLst>
      <p:ext uri="{BB962C8B-B14F-4D97-AF65-F5344CB8AC3E}">
        <p14:creationId xmlns:p14="http://schemas.microsoft.com/office/powerpoint/2010/main" val="188970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Спасибо!</a:t>
            </a:r>
          </a:p>
        </p:txBody>
      </p:sp>
    </p:spTree>
    <p:extLst>
      <p:ext uri="{BB962C8B-B14F-4D97-AF65-F5344CB8AC3E}">
        <p14:creationId xmlns:p14="http://schemas.microsoft.com/office/powerpoint/2010/main" val="2758256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8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9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по умолчанию.thmx</Template>
  <TotalTime>5000</TotalTime>
  <Words>664</Words>
  <Application>Microsoft Office PowerPoint</Application>
  <PresentationFormat>Экран (16:9)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Verdana</vt:lpstr>
      <vt:lpstr>ТемаАСОУтитул</vt:lpstr>
      <vt:lpstr>Специальное оформление</vt:lpstr>
      <vt:lpstr>8_Специальное оформление</vt:lpstr>
      <vt:lpstr>9_Специальное оформление</vt:lpstr>
      <vt:lpstr>1_Специальное оформление</vt:lpstr>
      <vt:lpstr>2_Специальное оформление</vt:lpstr>
      <vt:lpstr>«Социализация детей-инвалидов и детей с ОВЗ в рамках проектно-исследовательской деятельности  на дому с использованием дистанционных образовательных технологий»</vt:lpstr>
      <vt:lpstr>Актуальность, уникальность и особенности реализации направлений деятельности академической площадки</vt:lpstr>
      <vt:lpstr>Сотрудничество(совместные мероприятия, приглашения к взаимодействию, заключенные соглашения, договоры, др.)</vt:lpstr>
      <vt:lpstr> </vt:lpstr>
      <vt:lpstr> </vt:lpstr>
      <vt:lpstr> </vt:lpstr>
      <vt:lpstr>Перспективные цели и ожидаемые результаты деятельности академической площадки (2022-2023 гг.)</vt:lpstr>
      <vt:lpstr>Ваше мнение и пожелания по деятельности академической площадки и взаимодействию с Научно-методическим центром сопровождения обучения детей с ОВЗ АСОУ</vt:lpstr>
      <vt:lpstr>Спасибо!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 Skvortsova</dc:creator>
  <cp:lastModifiedBy>география РМО</cp:lastModifiedBy>
  <cp:revision>125</cp:revision>
  <dcterms:created xsi:type="dcterms:W3CDTF">2020-04-09T22:49:10Z</dcterms:created>
  <dcterms:modified xsi:type="dcterms:W3CDTF">2022-01-27T13:31:10Z</dcterms:modified>
</cp:coreProperties>
</file>