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73" autoAdjust="0"/>
  </p:normalViewPr>
  <p:slideViewPr>
    <p:cSldViewPr>
      <p:cViewPr>
        <p:scale>
          <a:sx n="73" d="100"/>
          <a:sy n="73" d="100"/>
        </p:scale>
        <p:origin x="-1212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4300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nplus.com/files/resources/original/57b4409244119156981c3b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343400"/>
            <a:ext cx="6461760" cy="800100"/>
          </a:xfrm>
        </p:spPr>
        <p:txBody>
          <a:bodyPr>
            <a:normAutofit/>
          </a:bodyPr>
          <a:lstStyle/>
          <a:p>
            <a:pPr algn="r">
              <a:lnSpc>
                <a:spcPct val="60000"/>
              </a:lnSpc>
            </a:pPr>
            <a:r>
              <a:rPr lang="ru-RU" sz="1800" dirty="0" smtClean="0">
                <a:latin typeface="Georgia" panose="02040502050405020303" pitchFamily="18" charset="0"/>
              </a:rPr>
              <a:t>Акименко Анна, Волкова Марина, Чебан Яна</a:t>
            </a:r>
          </a:p>
          <a:p>
            <a:pPr algn="r">
              <a:lnSpc>
                <a:spcPct val="60000"/>
              </a:lnSpc>
            </a:pPr>
            <a:r>
              <a:rPr lang="ru-RU" sz="1800" dirty="0" smtClean="0">
                <a:latin typeface="Georgia" panose="02040502050405020303" pitchFamily="18" charset="0"/>
              </a:rPr>
              <a:t>ММ(б) - 61</a:t>
            </a: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00" y="2858517"/>
            <a:ext cx="7543800" cy="1225401"/>
          </a:xfrm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ru-RU" sz="2800" dirty="0" smtClean="0">
                <a:solidFill>
                  <a:srgbClr val="CDD5D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Организационная культура</a:t>
            </a:r>
            <a:endParaRPr lang="ru-RU" sz="2800" dirty="0">
              <a:solidFill>
                <a:srgbClr val="CDD5D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islandcondo.com/wp-content/uploads/2013/05/Ritz-Carlton_logo.svg2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4" b="16861"/>
          <a:stretch/>
        </p:blipFill>
        <p:spPr bwMode="auto">
          <a:xfrm>
            <a:off x="1547664" y="195486"/>
            <a:ext cx="4402032" cy="26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11560" y="3075806"/>
            <a:ext cx="7848872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8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95486"/>
            <a:ext cx="82089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Осознание себя 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 своего места в организации</a:t>
            </a:r>
            <a:endParaRPr lang="ru-RU" sz="32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056" y="4486349"/>
            <a:ext cx="403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«Обещание Сотрудникам»</a:t>
            </a:r>
            <a:endParaRPr lang="ru-RU" sz="2400" dirty="0"/>
          </a:p>
        </p:txBody>
      </p:sp>
      <p:pic>
        <p:nvPicPr>
          <p:cNvPr id="9218" name="Picture 2" descr="http://ic.pics.livejournal.com/denys_berdnyk/25154187/8150/8150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8" b="7572"/>
          <a:stretch/>
        </p:blipFill>
        <p:spPr bwMode="auto">
          <a:xfrm>
            <a:off x="1524000" y="1382592"/>
            <a:ext cx="6096000" cy="30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3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Коммуникативная система и </a:t>
            </a: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язык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761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Девиз: </a:t>
            </a:r>
          </a:p>
          <a:p>
            <a:r>
              <a:rPr lang="ru-RU" dirty="0" smtClean="0"/>
              <a:t>«Мы </a:t>
            </a:r>
            <a:r>
              <a:rPr lang="ru-RU" dirty="0"/>
              <a:t>леди и джентльмены, которые обслуживают других леди и джентльменов»</a:t>
            </a:r>
            <a:endParaRPr lang="ru-RU" dirty="0"/>
          </a:p>
        </p:txBody>
      </p:sp>
      <p:pic>
        <p:nvPicPr>
          <p:cNvPr id="11266" name="Picture 2" descr="http://skuky.net/wp-content/uploads/2011/03/hotel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5" b="30128"/>
          <a:stretch/>
        </p:blipFill>
        <p:spPr bwMode="auto">
          <a:xfrm>
            <a:off x="1187624" y="2354860"/>
            <a:ext cx="6624736" cy="12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64403" y="4144801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Золотой стандарт </a:t>
            </a:r>
            <a:endParaRPr lang="ru-RU" b="1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Три Ступени Сервиса»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56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923678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сокращения дистанции в общении между сотрудниками в отеле существует специальная общая столовая. Еда для сотрудников подается бесплатно. Все работники обедают вместе в специально отведенные для этого часы.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380035"/>
            <a:ext cx="82089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Культура питания</a:t>
            </a:r>
            <a:endParaRPr lang="ru-RU" sz="4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0" name="Picture 2" descr="http://gorniypu68.ucoz.ru/pov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275606"/>
            <a:ext cx="2118904" cy="3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1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Осознание и отношение ко времени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148233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Главное – </a:t>
            </a:r>
            <a:r>
              <a:rPr lang="ru-RU" sz="2400" b="1" dirty="0" smtClean="0"/>
              <a:t>не количество </a:t>
            </a:r>
            <a:r>
              <a:rPr lang="ru-RU" sz="2400" dirty="0" smtClean="0"/>
              <a:t>отработанных часов, </a:t>
            </a:r>
          </a:p>
          <a:p>
            <a:pPr algn="ctr"/>
            <a:r>
              <a:rPr lang="ru-RU" sz="2400" b="1" dirty="0" smtClean="0"/>
              <a:t>а объем </a:t>
            </a:r>
            <a:r>
              <a:rPr lang="ru-RU" sz="2400" dirty="0" smtClean="0"/>
              <a:t>выполненной работы.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018314"/>
            <a:ext cx="481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Полихромное</a:t>
            </a:r>
            <a:r>
              <a:rPr lang="ru-RU" sz="2400" dirty="0" smtClean="0"/>
              <a:t> отношение ко времени – </a:t>
            </a:r>
          </a:p>
          <a:p>
            <a:pPr algn="ctr"/>
            <a:r>
              <a:rPr lang="ru-RU" sz="2400" dirty="0" smtClean="0"/>
              <a:t>параллельное выполнение нескольких задач.</a:t>
            </a:r>
            <a:endParaRPr lang="ru-RU" sz="2400" dirty="0"/>
          </a:p>
        </p:txBody>
      </p:sp>
      <p:pic>
        <p:nvPicPr>
          <p:cNvPr id="13314" name="Picture 2" descr="http://new.hittravel.ru/content/images/hotels/ritz_carlton_2/ritz_carlton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5" y="1408000"/>
            <a:ext cx="2662795" cy="35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Взаимоотношения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41518"/>
            <a:ext cx="5598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dirty="0" smtClean="0"/>
              <a:t>В </a:t>
            </a:r>
            <a:r>
              <a:rPr lang="ru-RU" dirty="0"/>
              <a:t>компании следят за тем, чтобы не создавалась дистанция между работниками разного уровня, при этом избегая панибратства. </a:t>
            </a:r>
            <a:endParaRPr lang="ru-RU" dirty="0" smtClean="0"/>
          </a:p>
          <a:p>
            <a:pPr indent="444500"/>
            <a:r>
              <a:rPr lang="ru-RU" dirty="0" smtClean="0"/>
              <a:t>Менеджеры </a:t>
            </a:r>
            <a:r>
              <a:rPr lang="ru-RU" dirty="0"/>
              <a:t>высшего звена всегда находят время, чтобы прийти на ежедневную «летучку» в один из отделов, поговорить с сотрудниками о работе, указать на недочеты и посоветовать, как сделать лучше</a:t>
            </a:r>
            <a:r>
              <a:rPr lang="ru-RU" dirty="0" smtClean="0"/>
              <a:t>.</a:t>
            </a:r>
          </a:p>
          <a:p>
            <a:pPr indent="444500"/>
            <a:r>
              <a:rPr lang="ru-RU" dirty="0" smtClean="0"/>
              <a:t>В </a:t>
            </a:r>
            <a:r>
              <a:rPr lang="ru-RU" dirty="0"/>
              <a:t>компании принято обращение друг к другу только по именам, даже к генеральному менеджеру.</a:t>
            </a:r>
          </a:p>
          <a:p>
            <a:endParaRPr lang="ru-RU" dirty="0"/>
          </a:p>
        </p:txBody>
      </p:sp>
      <p:pic>
        <p:nvPicPr>
          <p:cNvPr id="14338" name="Picture 2" descr="https://images.flatworldknowledge.com/tanner_p/tanner_p-fig14_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0" b="8073"/>
          <a:stretch/>
        </p:blipFill>
        <p:spPr bwMode="auto">
          <a:xfrm>
            <a:off x="5796136" y="1490635"/>
            <a:ext cx="3067740" cy="3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Процесс развития работника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465355"/>
            <a:ext cx="4094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Персонал</a:t>
            </a:r>
            <a:r>
              <a:rPr lang="ru-RU" sz="2400" dirty="0"/>
              <a:t> – самая высокая ценность компании «Ритц-</a:t>
            </a:r>
            <a:r>
              <a:rPr lang="ru-RU" sz="2400" dirty="0" err="1"/>
              <a:t>Карлтон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5362" name="Picture 2" descr="http://www.politec.ru/img/hotels/extra/1521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3" y="1419622"/>
            <a:ext cx="4286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6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Ценности и нормы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1275606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Принципы </a:t>
            </a:r>
            <a:r>
              <a:rPr lang="ru-RU" b="1" i="1" dirty="0"/>
              <a:t>сервиса:</a:t>
            </a:r>
            <a:r>
              <a:rPr lang="ru-RU" i="1" dirty="0"/>
              <a:t> </a:t>
            </a:r>
            <a:endParaRPr lang="ru-RU" i="1" dirty="0" smtClean="0"/>
          </a:p>
          <a:p>
            <a:pPr algn="ctr"/>
            <a:r>
              <a:rPr lang="ru-RU" i="1" dirty="0" smtClean="0"/>
              <a:t>«</a:t>
            </a:r>
            <a:r>
              <a:rPr lang="ru-RU" i="1" dirty="0"/>
              <a:t>Я горжусь тем, что работаю в Ритц-</a:t>
            </a:r>
            <a:r>
              <a:rPr lang="ru-RU" i="1" dirty="0" err="1"/>
              <a:t>Карлтон</a:t>
            </a:r>
            <a:r>
              <a:rPr lang="ru-RU" i="1" dirty="0"/>
              <a:t>» </a:t>
            </a:r>
            <a:endParaRPr lang="ru-RU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21937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ctr"/>
            <a:r>
              <a:rPr lang="ru-RU" sz="2400" b="1" dirty="0"/>
              <a:t>«Алмаз Ритц-</a:t>
            </a:r>
            <a:r>
              <a:rPr lang="ru-RU" sz="2400" b="1" dirty="0" err="1"/>
              <a:t>Карлтон</a:t>
            </a:r>
            <a:r>
              <a:rPr lang="ru-RU" sz="2400" b="1" dirty="0"/>
              <a:t> – 3 Составляющие»</a:t>
            </a:r>
            <a:endParaRPr lang="ru-RU" sz="2400" b="1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989602" y="3075806"/>
            <a:ext cx="7380820" cy="46264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ФУНКЦИОНАЛЬНЫЙ УРОВЕНЬ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989602" y="3723878"/>
            <a:ext cx="7380820" cy="468052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ЭМОЦИОНАЛЬНАЯ ВОВЛЕЧЕННОСТЬ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989602" y="4317143"/>
            <a:ext cx="7380820" cy="43969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МИСТИКА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8" t="50179" r="51408" b="14821"/>
          <a:stretch/>
        </p:blipFill>
        <p:spPr bwMode="auto">
          <a:xfrm>
            <a:off x="5220072" y="1707654"/>
            <a:ext cx="2682186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НАПОМИНАНИЕ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916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Аспекту «Внутренних правил» в сети гостиниц «</a:t>
            </a:r>
            <a:r>
              <a:rPr lang="ru-RU" dirty="0" err="1"/>
              <a:t>Ritz</a:t>
            </a:r>
            <a:r>
              <a:rPr lang="ru-RU" dirty="0"/>
              <a:t>» уделено большое внимание. Каждой из этих правил должно быть усвоено сотрудником. В напоминание </a:t>
            </a:r>
            <a:r>
              <a:rPr lang="ru-RU" dirty="0" smtClean="0"/>
              <a:t>сформулированы </a:t>
            </a:r>
            <a:r>
              <a:rPr lang="ru-RU" dirty="0"/>
              <a:t>20 правил идеального сервиса.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4502" y="33638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Карточку  обязаны </a:t>
            </a:r>
            <a:r>
              <a:rPr lang="ru-RU" b="1" dirty="0"/>
              <a:t>иметь при себе все сотрудники, когда они выполняют свои должностные инструкции.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00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Логотип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434" name="Picture 2" descr="http://skygatecorp.ru/wp-content/uploads/2017/04/a4207150-658d-4110-9496-94ad8d6205a5-310x2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9622"/>
            <a:ext cx="3600400" cy="32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8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lh6.googleusercontent.com/nvF97Dcxc2R37BDrn4ZZbawVLoIpWrNsfqk0xkQ8mNUsH69Vj9xlXRSoYmA39x9N3dG54f8k1wDYWGIZmIRhuV6pJ8c1T0X9iUg35wzjACOnRHRFtDPTEP9C9Keqm2jwf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1707654"/>
            <a:ext cx="4203154" cy="2703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Внешний вид – униформа 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7128" y="2355726"/>
            <a:ext cx="3689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Вежливая </a:t>
            </a:r>
            <a:r>
              <a:rPr lang="ru-RU" dirty="0"/>
              <a:t>и дружелюбная улыбка – вот тот элемент корпоративной униформы, который всегда должен быть при каждом </a:t>
            </a:r>
            <a:r>
              <a:rPr lang="ru-RU" dirty="0" smtClean="0"/>
              <a:t>работнике.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65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6829" y="195486"/>
            <a:ext cx="5309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Ritz-Carlton</a:t>
            </a:r>
            <a:endParaRPr lang="ru-RU" sz="5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7908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«</a:t>
            </a:r>
            <a:r>
              <a:rPr lang="ru-RU" sz="1600" b="1" dirty="0" err="1"/>
              <a:t>The</a:t>
            </a:r>
            <a:r>
              <a:rPr lang="ru-RU" sz="1600" b="1" dirty="0"/>
              <a:t> </a:t>
            </a:r>
            <a:r>
              <a:rPr lang="ru-RU" sz="1600" b="1" dirty="0" err="1"/>
              <a:t>Ritz-Carlton</a:t>
            </a:r>
            <a:r>
              <a:rPr lang="ru-RU" sz="1600" b="1" dirty="0"/>
              <a:t>» </a:t>
            </a:r>
            <a:r>
              <a:rPr lang="ru-RU" sz="1600" dirty="0"/>
              <a:t>– международная сеть отелей класса «люкс». Сеть находится в собственности и управляется компанией «</a:t>
            </a:r>
            <a:r>
              <a:rPr lang="ru-RU" sz="1600" dirty="0" err="1"/>
              <a:t>The</a:t>
            </a:r>
            <a:r>
              <a:rPr lang="ru-RU" sz="1600" dirty="0"/>
              <a:t> </a:t>
            </a:r>
            <a:r>
              <a:rPr lang="ru-RU" sz="1600" dirty="0" err="1"/>
              <a:t>Ritz-Carlton</a:t>
            </a:r>
            <a:r>
              <a:rPr lang="ru-RU" sz="1600" dirty="0"/>
              <a:t> </a:t>
            </a:r>
            <a:r>
              <a:rPr lang="ru-RU" sz="1600" dirty="0" err="1"/>
              <a:t>Hotel</a:t>
            </a:r>
            <a:r>
              <a:rPr lang="ru-RU" sz="1600" dirty="0"/>
              <a:t> Company», дочерней компанией крупнейшего в мире гостиничного холдинга «</a:t>
            </a:r>
            <a:r>
              <a:rPr lang="ru-RU" sz="1600" dirty="0" err="1"/>
              <a:t>Marriott</a:t>
            </a:r>
            <a:r>
              <a:rPr lang="ru-RU" sz="1600" dirty="0"/>
              <a:t> </a:t>
            </a:r>
            <a:r>
              <a:rPr lang="ru-RU" sz="1600" dirty="0" err="1"/>
              <a:t>International</a:t>
            </a:r>
            <a:r>
              <a:rPr lang="ru-RU" sz="1600" dirty="0"/>
              <a:t>». </a:t>
            </a:r>
          </a:p>
        </p:txBody>
      </p:sp>
      <p:pic>
        <p:nvPicPr>
          <p:cNvPr id="2050" name="Picture 2" descr="http://www.sky-club.ru/upload/iblock/19b/The-Ritz-Carlton-Duba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10613"/>
          <a:stretch/>
        </p:blipFill>
        <p:spPr bwMode="auto">
          <a:xfrm>
            <a:off x="611560" y="2239108"/>
            <a:ext cx="3672408" cy="10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terstroy.org/_mod_files/ce_images/object3/070626_5688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55" y="2239108"/>
            <a:ext cx="3996349" cy="26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otelroomsearch.net/im/hotels/gb/the-ritz-london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6907"/>
          <a:stretch/>
        </p:blipFill>
        <p:spPr bwMode="auto">
          <a:xfrm>
            <a:off x="603249" y="3363838"/>
            <a:ext cx="3680719" cy="15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7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Физическое окружение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460" name="Picture 4" descr="http://samyhtop.ru/wp-content/uploads/2016/11/454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5" y="1563638"/>
            <a:ext cx="43248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mirtc.ru/upload/resize_cache/iblock/91f/0_136_1/91f68d16d43211f98bfa4730dbdd0e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5373"/>
          <a:stretch/>
        </p:blipFill>
        <p:spPr bwMode="auto">
          <a:xfrm>
            <a:off x="4860032" y="1347614"/>
            <a:ext cx="3844882" cy="18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ritzcarlton.su/images/restorans/restora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7" b="14386"/>
          <a:stretch/>
        </p:blipFill>
        <p:spPr bwMode="auto">
          <a:xfrm>
            <a:off x="4824965" y="3245481"/>
            <a:ext cx="3923499" cy="16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Тип организационной культуры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787774"/>
            <a:ext cx="33105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/>
              <a:t>КУЛЬТУРА РОЛИ </a:t>
            </a:r>
            <a:endParaRPr lang="ru-RU" sz="2800" i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ХРАМ»</a:t>
            </a:r>
            <a:endParaRPr lang="ru-RU" sz="2800" b="1" dirty="0"/>
          </a:p>
        </p:txBody>
      </p:sp>
      <p:pic>
        <p:nvPicPr>
          <p:cNvPr id="21512" name="Picture 8" descr="https://www.adensya.ru/i/guide/ritz-carlton/4328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2" r="50000"/>
          <a:stretch/>
        </p:blipFill>
        <p:spPr bwMode="auto">
          <a:xfrm>
            <a:off x="444095" y="1467068"/>
            <a:ext cx="2762544" cy="33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://s6.favim.com/orig/151024/background-beautiful-castle-disney-Favim.com-34732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255" b="19800"/>
          <a:stretch/>
        </p:blipFill>
        <p:spPr bwMode="auto">
          <a:xfrm>
            <a:off x="3333336" y="1467068"/>
            <a:ext cx="2113239" cy="33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1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Методика Ф. </a:t>
            </a: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Харриса </a:t>
            </a: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 Р. </a:t>
            </a:r>
            <a:r>
              <a:rPr lang="ru-RU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Морана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9622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ru-RU" dirty="0"/>
              <a:t>Осознание себя и своего места в организации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Коммуникативная система и язык общения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Внешний вид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 Культура питания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Осознание и отношение ко времени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Взаимоотношения между людьми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Ценности и нормы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Вера во что-либо и отношение или расположение к чему-либо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Процесс развития работника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Трудовая этика и система мотивации сотрудников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03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Методика Ф. </a:t>
            </a: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Харриса </a:t>
            </a: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 Р. </a:t>
            </a:r>
            <a:r>
              <a:rPr lang="ru-RU" sz="3600" dirty="0" err="1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Морана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69847"/>
              </p:ext>
            </p:extLst>
          </p:nvPr>
        </p:nvGraphicFramePr>
        <p:xfrm>
          <a:off x="683568" y="1491630"/>
          <a:ext cx="7776864" cy="33217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960440"/>
                <a:gridCol w="3816424"/>
              </a:tblGrid>
              <a:tr h="274911">
                <a:tc>
                  <a:txBody>
                    <a:bodyPr/>
                    <a:lstStyle/>
                    <a:p>
                      <a:pPr indent="1136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Плюсы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50" marR="39050" marT="39050" marB="3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366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Минусы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50" marR="39050" marT="39050" marB="3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264"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17875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1. Каждый сотрудник – ценный ресурс компании</a:t>
                      </a:r>
                      <a:endParaRPr lang="ru-RU" sz="1100" b="0" dirty="0">
                        <a:effectLst/>
                      </a:endParaRPr>
                    </a:p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17875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2. Персонал объединен общими целями, принципами работы и ощущением себя, как важнейшей единицы деятельности организации</a:t>
                      </a:r>
                      <a:endParaRPr lang="ru-RU" sz="1100" b="0" dirty="0">
                        <a:effectLst/>
                      </a:endParaRPr>
                    </a:p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17875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3. Персонал мотивирован и настроен на карьерный рост</a:t>
                      </a:r>
                      <a:endParaRPr lang="ru-RU" sz="1100" b="0" dirty="0">
                        <a:effectLst/>
                      </a:endParaRPr>
                    </a:p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17875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4. В коллективе создается благоприятный психологический климат для наиболее эффективной работы</a:t>
                      </a:r>
                      <a:endParaRPr lang="ru-RU" sz="1100" b="0" dirty="0">
                        <a:effectLst/>
                      </a:endParaRPr>
                    </a:p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317875" algn="l"/>
                        </a:tabLst>
                      </a:pPr>
                      <a:r>
                        <a:rPr lang="ru-RU" sz="1400" b="0" dirty="0">
                          <a:effectLst/>
                        </a:rPr>
                        <a:t>5. Возможность персонала постоянно обучаться и повышать свою квалификацию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50" marR="39050" marT="39050" marB="3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1. Высокий уровень требований к квалификации, знаниям и умениям сотрудников</a:t>
                      </a:r>
                      <a:endParaRPr lang="ru-RU" sz="1100" b="0" dirty="0">
                        <a:effectLst/>
                      </a:endParaRPr>
                    </a:p>
                    <a:p>
                      <a:pPr marL="182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2. Сложная и длительная система подбора персонала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50" marR="39050" marT="39050" marB="3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36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Методика </a:t>
            </a:r>
            <a:r>
              <a:rPr lang="ru-RU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Методика</a:t>
            </a: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Э.Шейна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5606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I. Изучение зримых артефактов</a:t>
            </a:r>
          </a:p>
          <a:p>
            <a:pPr marL="534988" lvl="0" indent="-534988" fontAlgn="base">
              <a:buFont typeface="Wingdings" panose="05000000000000000000" pitchFamily="2" charset="2"/>
              <a:buChar char="v"/>
            </a:pPr>
            <a:r>
              <a:rPr lang="ru-RU" sz="1400" dirty="0"/>
              <a:t>Физическое окружение</a:t>
            </a:r>
          </a:p>
          <a:p>
            <a:pPr marL="534988" lvl="0" indent="-534988" fontAlgn="base">
              <a:buFont typeface="Wingdings" panose="05000000000000000000" pitchFamily="2" charset="2"/>
              <a:buChar char="v"/>
            </a:pPr>
            <a:r>
              <a:rPr lang="ru-RU" sz="1400" dirty="0"/>
              <a:t>Внешний вид работников</a:t>
            </a:r>
          </a:p>
          <a:p>
            <a:pPr marL="534988" lvl="0" indent="-534988" fontAlgn="base">
              <a:buFont typeface="Wingdings" panose="05000000000000000000" pitchFamily="2" charset="2"/>
              <a:buChar char="v"/>
            </a:pPr>
            <a:r>
              <a:rPr lang="ru-RU" sz="1400" dirty="0"/>
              <a:t>Коммуникационная система</a:t>
            </a:r>
          </a:p>
          <a:p>
            <a:pPr marL="534988" lvl="0" indent="-534988" fontAlgn="base">
              <a:buFont typeface="Wingdings" panose="05000000000000000000" pitchFamily="2" charset="2"/>
              <a:buChar char="v"/>
            </a:pPr>
            <a:r>
              <a:rPr lang="ru-RU" sz="1400" dirty="0"/>
              <a:t>Взаимоотношения между </a:t>
            </a:r>
            <a:r>
              <a:rPr lang="ru-RU" sz="1400" dirty="0" smtClean="0"/>
              <a:t>людьми</a:t>
            </a:r>
          </a:p>
          <a:p>
            <a:pPr marL="534988" lvl="0" indent="-534988" fontAlgn="base">
              <a:buFont typeface="Wingdings" panose="05000000000000000000" pitchFamily="2" charset="2"/>
              <a:buChar char="v"/>
            </a:pPr>
            <a:r>
              <a:rPr lang="ru-RU" sz="1400" dirty="0" smtClean="0"/>
              <a:t>Организация питания</a:t>
            </a:r>
          </a:p>
          <a:p>
            <a:pPr marL="534988" lvl="0" indent="-534988" fontAlgn="base">
              <a:buFont typeface="Wingdings" panose="05000000000000000000" pitchFamily="2" charset="2"/>
              <a:buChar char="v"/>
            </a:pPr>
            <a:endParaRPr lang="ru-RU" sz="1400" dirty="0"/>
          </a:p>
          <a:p>
            <a:r>
              <a:rPr lang="ru-RU" sz="1400" b="1" dirty="0"/>
              <a:t>II. Изучение провозглашаемых ценностей, норм и правил поведения</a:t>
            </a: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1400" dirty="0"/>
              <a:t>В чем сущность миссии организации, философии и идеологии управления?</a:t>
            </a: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1400" dirty="0"/>
              <a:t>Какие ключевые стратегические ценности лежат в основе организации?</a:t>
            </a:r>
          </a:p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ru-RU" sz="1400" dirty="0"/>
              <a:t>Каких правил и традиций придерживаются члены коллектива на работе?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400" dirty="0"/>
              <a:t>Как отмечают людей, добившихся наибольшего успеха в организации</a:t>
            </a:r>
            <a:r>
              <a:rPr lang="ru-RU" sz="1400" dirty="0" smtClean="0"/>
              <a:t>?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ru-RU" sz="1400" dirty="0"/>
          </a:p>
          <a:p>
            <a:r>
              <a:rPr lang="ru-RU" sz="1400" b="1" dirty="0"/>
              <a:t>III. Изучение базовых представлений, лежащих в основе внешних проявлений</a:t>
            </a: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1400" dirty="0"/>
              <a:t>Какое отношение занимает организация к ее окружающей </a:t>
            </a:r>
            <a:r>
              <a:rPr lang="ru-RU" sz="1400" dirty="0" smtClean="0"/>
              <a:t>среде?</a:t>
            </a:r>
            <a:endParaRPr lang="ru-RU" sz="1400" dirty="0"/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1400" dirty="0"/>
              <a:t>Мнение организации о том, на чем должны основываться взаимоотношения в коллективе</a:t>
            </a:r>
          </a:p>
        </p:txBody>
      </p:sp>
    </p:spTree>
    <p:extLst>
      <p:ext uri="{BB962C8B-B14F-4D97-AF65-F5344CB8AC3E}">
        <p14:creationId xmlns:p14="http://schemas.microsoft.com/office/powerpoint/2010/main" val="358312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Методика </a:t>
            </a:r>
            <a:r>
              <a:rPr lang="ru-RU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Методика</a:t>
            </a:r>
            <a:r>
              <a:rPr lang="ru-RU" sz="36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Э.Шейна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79231"/>
              </p:ext>
            </p:extLst>
          </p:nvPr>
        </p:nvGraphicFramePr>
        <p:xfrm>
          <a:off x="179512" y="1419622"/>
          <a:ext cx="8712968" cy="34017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127408"/>
                <a:gridCol w="3585560"/>
              </a:tblGrid>
              <a:tr h="312077">
                <a:tc>
                  <a:txBody>
                    <a:bodyPr/>
                    <a:lstStyle/>
                    <a:p>
                      <a:pPr indent="-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Плюсы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29" marR="44329" marT="44329" marB="443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Минусы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29" marR="44329" marT="44329" marB="4432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098">
                <a:tc>
                  <a:txBody>
                    <a:bodyPr/>
                    <a:lstStyle/>
                    <a:p>
                      <a:pPr marR="22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1. Соотношение физической культуры компании (дизайн здания, интерьер, архитектурный стиль) с организационной культурой (внешним видом сотрудников, коммуникациями в коллективе)</a:t>
                      </a:r>
                      <a:endParaRPr lang="ru-RU" sz="1100" b="0" dirty="0">
                        <a:effectLst/>
                      </a:endParaRPr>
                    </a:p>
                    <a:p>
                      <a:pPr marR="22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2. Ценность компании - взаимоотношения среди персонала и между персоналом и гостями</a:t>
                      </a:r>
                      <a:endParaRPr lang="ru-RU" sz="1100" b="0" dirty="0">
                        <a:effectLst/>
                      </a:endParaRPr>
                    </a:p>
                    <a:p>
                      <a:pPr marR="22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3. Вера сотрудников в карьерный рост и стремление к нему</a:t>
                      </a:r>
                      <a:endParaRPr lang="ru-RU" sz="1100" b="0" dirty="0">
                        <a:effectLst/>
                      </a:endParaRPr>
                    </a:p>
                    <a:p>
                      <a:pPr marR="2286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4. Благоприятный психологический климат в организации (взаимопомощь, взаимоуважение и понимание)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29" marR="44329" marT="44329" marB="4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1. Требуемый высокий уровень отдачи от работников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2. Сложные процедуры приема персонала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29" marR="44329" marT="44329" marB="443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80035"/>
            <a:ext cx="82089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Выявленные проблемы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753" y="149163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Процесс </a:t>
            </a:r>
            <a:r>
              <a:rPr lang="ru-RU" dirty="0"/>
              <a:t>формирования культуры у новых сотрудников и процесс поддержания ее у действующего персонала - достаточно трудоемки, требуют значительного финансирования и ещё больше нематериального участия, </a:t>
            </a:r>
            <a:r>
              <a:rPr lang="ru-RU" dirty="0" smtClean="0"/>
              <a:t> </a:t>
            </a:r>
            <a:r>
              <a:rPr lang="ru-RU" dirty="0"/>
              <a:t>заинтересованности со стороны всех сотрудников организации.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При достаточно высокой формализации всех отношений в гостинице, трудно обеспечить соблюдение этих правил каждым членом трудового коллектива.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Необходимость постоянно </a:t>
            </a:r>
            <a:r>
              <a:rPr lang="ru-RU" dirty="0"/>
              <a:t>поддерживать чистоту, «новизну» и </a:t>
            </a:r>
            <a:r>
              <a:rPr lang="ru-RU" dirty="0" err="1"/>
              <a:t>статусность</a:t>
            </a:r>
            <a:r>
              <a:rPr lang="ru-RU" dirty="0"/>
              <a:t> </a:t>
            </a:r>
            <a:r>
              <a:rPr lang="ru-RU" dirty="0" smtClean="0"/>
              <a:t>номерного </a:t>
            </a:r>
            <a:r>
              <a:rPr lang="ru-RU" dirty="0"/>
              <a:t>фонда и других помещений </a:t>
            </a:r>
            <a:r>
              <a:rPr lang="ru-RU" dirty="0" smtClean="0"/>
              <a:t>(значительные финансовые вливания).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61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80035"/>
            <a:ext cx="84249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Мероприятия по совершенствованию</a:t>
            </a:r>
            <a:endParaRPr lang="ru-RU" sz="3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761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Наиболее сложным </a:t>
            </a:r>
            <a:r>
              <a:rPr lang="ru-RU" dirty="0"/>
              <a:t>является процесс поддержания </a:t>
            </a:r>
            <a:r>
              <a:rPr lang="ru-RU" dirty="0" smtClean="0"/>
              <a:t>глубины организационной культуры </a:t>
            </a:r>
            <a:r>
              <a:rPr lang="ru-RU" dirty="0"/>
              <a:t>на высоком уровне, </a:t>
            </a:r>
            <a:r>
              <a:rPr lang="ru-RU" b="1" dirty="0"/>
              <a:t>но</a:t>
            </a:r>
            <a:r>
              <a:rPr lang="ru-RU" dirty="0"/>
              <a:t> постоянный поиск решений, способных усовершенствовать уже имеющиеся результаты – не менее важная задача.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2547943"/>
            <a:ext cx="8064896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Комплекс </a:t>
            </a:r>
            <a:r>
              <a:rPr lang="ru-RU" dirty="0"/>
              <a:t>мер по контролю за квалификацией </a:t>
            </a:r>
            <a:r>
              <a:rPr lang="ru-RU" dirty="0" smtClean="0"/>
              <a:t>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остоянно </a:t>
            </a:r>
            <a:r>
              <a:rPr lang="ru-RU" dirty="0"/>
              <a:t>пересматривать и следить за актуальностью мотивационных </a:t>
            </a:r>
            <a:r>
              <a:rPr lang="ru-RU" dirty="0" smtClean="0"/>
              <a:t>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онтролировать </a:t>
            </a:r>
            <a:r>
              <a:rPr lang="ru-RU" dirty="0"/>
              <a:t>уровень эмоциональной стабильности коллектива в виду наличия формализованной системы поведения (любые правила ведут за собой скованность в действиях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Необходимо </a:t>
            </a:r>
            <a:r>
              <a:rPr lang="ru-RU" dirty="0"/>
              <a:t>оставаться в курсе современных новинок и веяний моды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44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g.thedailybeast.com/image/upload/v1492804077/articles/2012/08/22/12-hotel-secrets-by-hotel-staffs-from-minibar-refills-to-ritz-carlton-largesse/hotel-staff-secrets-haglage_kyhh9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/>
          <a:stretch/>
        </p:blipFill>
        <p:spPr bwMode="auto">
          <a:xfrm>
            <a:off x="888274" y="0"/>
            <a:ext cx="7500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55526"/>
            <a:ext cx="50081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</a:t>
            </a:r>
          </a:p>
          <a:p>
            <a:pPr algn="ctr"/>
            <a:r>
              <a:rPr lang="ru-RU" sz="5000" b="1" dirty="0" smtClean="0">
                <a:ln w="2857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ВНИМАНИЕ!</a:t>
            </a:r>
            <a:endParaRPr lang="ru-RU" sz="5000" b="1" dirty="0"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37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5486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История </a:t>
            </a:r>
            <a:r>
              <a:rPr lang="en-US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Ritz-Carlton</a:t>
            </a:r>
            <a:endParaRPr lang="ru-RU" sz="5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://mirror7.ru.indbooks.in/wp-content/uploads/2016/0207067/binder1.pdfadobeacrobatpro_page_251_image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2736304" cy="36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08309" y="1808118"/>
            <a:ext cx="5760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Цезарь Ритц </a:t>
            </a:r>
            <a:r>
              <a:rPr lang="ru-RU" i="1" dirty="0" smtClean="0"/>
              <a:t>– </a:t>
            </a:r>
          </a:p>
          <a:p>
            <a:pPr algn="ctr"/>
            <a:r>
              <a:rPr lang="ru-RU" i="1" dirty="0" smtClean="0"/>
              <a:t>«Король </a:t>
            </a:r>
            <a:r>
              <a:rPr lang="ru-RU" i="1" dirty="0" err="1" smtClean="0"/>
              <a:t>отельеров</a:t>
            </a:r>
            <a:r>
              <a:rPr lang="ru-RU" i="1" dirty="0" smtClean="0"/>
              <a:t>» и «</a:t>
            </a:r>
            <a:r>
              <a:rPr lang="ru-RU" i="1" dirty="0" err="1" smtClean="0"/>
              <a:t>Отельер</a:t>
            </a:r>
            <a:r>
              <a:rPr lang="ru-RU" i="1" dirty="0" smtClean="0"/>
              <a:t> для королей»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Видеть все и закрывать глаза на все, слышать все и забывать услышанное, знать больше других и помалкивать об этом</a:t>
            </a:r>
            <a:r>
              <a:rPr lang="ru-RU" dirty="0" smtClean="0"/>
              <a:t>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«Клиент всегда прав»</a:t>
            </a:r>
          </a:p>
          <a:p>
            <a:pPr algn="r"/>
            <a:r>
              <a:rPr lang="ru-RU" sz="2000" i="1" dirty="0" smtClean="0"/>
              <a:t>– </a:t>
            </a:r>
            <a:r>
              <a:rPr lang="ru-RU" sz="2000" i="1" dirty="0" err="1" smtClean="0"/>
              <a:t>Ц.Ритц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7928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95486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История </a:t>
            </a:r>
            <a:r>
              <a:rPr lang="en-US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Ritz-Carlton</a:t>
            </a:r>
            <a:endParaRPr lang="ru-RU" sz="5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 descr="https://upload.wikimedia.org/wikipedia/commons/9/9e/H%C3%B4tel_Ritz_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74" y="1491630"/>
            <a:ext cx="5564759" cy="29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8134" y="4506674"/>
            <a:ext cx="592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Отель «</a:t>
            </a:r>
            <a:r>
              <a:rPr lang="en-US" dirty="0" smtClean="0"/>
              <a:t>Ritz</a:t>
            </a:r>
            <a:r>
              <a:rPr lang="ru-RU" dirty="0" smtClean="0"/>
              <a:t>», Париж (не принадлежит «</a:t>
            </a:r>
            <a:r>
              <a:rPr lang="en-US" dirty="0" smtClean="0"/>
              <a:t>Ritz-Carlton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98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95486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История </a:t>
            </a:r>
            <a:r>
              <a:rPr lang="en-US" sz="5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The Ritz-Carlton</a:t>
            </a:r>
            <a:endParaRPr lang="ru-RU" sz="54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s://www.buro247.ru/local/images/buro/ritz-carlton-hotel-2_jpg_1314969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7236"/>
            <a:ext cx="4392488" cy="30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451596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Ritz-Carlton</a:t>
            </a:r>
            <a:r>
              <a:rPr lang="ru-RU" dirty="0" smtClean="0"/>
              <a:t>»,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58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9548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Организационная культура</a:t>
            </a:r>
            <a:endParaRPr lang="ru-RU" sz="4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https://lh6.googleusercontent.com/KH21hr6Ag2zQxaUqfqAwDXJ46K2adusv3QKRFBpw69Z_zGJynR5cSSviysIZYldyuuoF6dZI5tLTFunB_V_9kB6npjCy340lPNpttRkEz1aSsil1QdK0BrFLZ1D_juDikw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76374"/>
            <a:ext cx="5328592" cy="28235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6453" y="4475316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организационной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3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9548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Организационная культура</a:t>
            </a:r>
            <a:endParaRPr lang="ru-RU" sz="4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77915" y="1680293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77915" y="2746947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77915" y="378177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8725" y="181966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«ЯДРО»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58725" y="2886317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Внутренние правила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79564" y="3921141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Внешнее окружение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8" idx="5"/>
          </p:cNvCxnSpPr>
          <p:nvPr/>
        </p:nvCxnSpPr>
        <p:spPr>
          <a:xfrm>
            <a:off x="1931079" y="2233457"/>
            <a:ext cx="31915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56524" y="3255649"/>
            <a:ext cx="31915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56524" y="4299942"/>
            <a:ext cx="31915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22619" y="1491630"/>
            <a:ext cx="3193797" cy="76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Миссия, Цели («Золотые Стандарты»)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22619" y="2527103"/>
            <a:ext cx="3193797" cy="76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«Золотые Стандарты», 20 правил идеального сервиса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3538778"/>
            <a:ext cx="3193797" cy="76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Дизайн </a:t>
            </a:r>
            <a:r>
              <a:rPr lang="ru-RU" sz="1200" dirty="0"/>
              <a:t>здания, помещений, наличие униформы, цветовая гамма, инфраструктура, система коммуникации с клиентами и т.д.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3384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9548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Миссия</a:t>
            </a:r>
            <a:endParaRPr lang="ru-RU" sz="4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174" y="1508883"/>
            <a:ext cx="6729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Кредо («Золотые Стандарты») : </a:t>
            </a:r>
          </a:p>
          <a:p>
            <a:r>
              <a:rPr lang="ru-RU" dirty="0" smtClean="0"/>
              <a:t>«</a:t>
            </a:r>
            <a:r>
              <a:rPr lang="ru-RU" dirty="0"/>
              <a:t>Высочайшая миссия отеля «Ритц-</a:t>
            </a:r>
            <a:r>
              <a:rPr lang="ru-RU" dirty="0" err="1"/>
              <a:t>Карлтон</a:t>
            </a:r>
            <a:r>
              <a:rPr lang="ru-RU" dirty="0"/>
              <a:t>» – искренняя забота о наших гостях и их комфорте. </a:t>
            </a:r>
            <a:endParaRPr lang="ru-RU" dirty="0" smtClean="0"/>
          </a:p>
          <a:p>
            <a:r>
              <a:rPr lang="ru-RU" dirty="0" smtClean="0"/>
              <a:t>Мы </a:t>
            </a:r>
            <a:r>
              <a:rPr lang="ru-RU" dirty="0"/>
              <a:t>обязуемся оказывать услуги и предоставлять безупречный индивидуальный сервис нашим гостям, которые всегда смогут насладиться тёплой, уютной, располагающей к отдыху и в то же время изысканной атмосферой. </a:t>
            </a:r>
            <a:endParaRPr lang="ru-RU" dirty="0" smtClean="0"/>
          </a:p>
          <a:p>
            <a:r>
              <a:rPr lang="ru-RU" dirty="0" smtClean="0"/>
              <a:t>Мир </a:t>
            </a:r>
            <a:r>
              <a:rPr lang="ru-RU" dirty="0"/>
              <a:t>«Ритц-</a:t>
            </a:r>
            <a:r>
              <a:rPr lang="ru-RU" dirty="0" err="1"/>
              <a:t>Карлтон</a:t>
            </a:r>
            <a:r>
              <a:rPr lang="ru-RU" dirty="0"/>
              <a:t>» оживляет чувства, создаёт хорошее настроение и ощущение благополучия, исполняет даже невысказанные желания и потребности наших гостей».</a:t>
            </a:r>
          </a:p>
        </p:txBody>
      </p:sp>
      <p:pic>
        <p:nvPicPr>
          <p:cNvPr id="6146" name="Picture 2" descr="http://www.gifki.org/data/media/1030/dvoretskiy-animatsionnaya-kartinka-00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99154"/>
            <a:ext cx="2251723" cy="255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9548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Цели</a:t>
            </a:r>
            <a:endParaRPr lang="ru-RU" sz="4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251520" y="1605882"/>
            <a:ext cx="8561156" cy="2657648"/>
            <a:chOff x="259316" y="1138237"/>
            <a:chExt cx="8561156" cy="2657648"/>
          </a:xfrm>
        </p:grpSpPr>
        <p:cxnSp>
          <p:nvCxnSpPr>
            <p:cNvPr id="27" name="Прямая со стрелкой 26"/>
            <p:cNvCxnSpPr/>
            <p:nvPr/>
          </p:nvCxnSpPr>
          <p:spPr>
            <a:xfrm>
              <a:off x="5595463" y="1491630"/>
              <a:ext cx="880496" cy="1498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Поле 7"/>
            <p:cNvSpPr txBox="1"/>
            <p:nvPr/>
          </p:nvSpPr>
          <p:spPr>
            <a:xfrm>
              <a:off x="3994500" y="2173244"/>
              <a:ext cx="1225572" cy="44290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Высокие требования к персоналу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Поле 8"/>
            <p:cNvSpPr txBox="1"/>
            <p:nvPr/>
          </p:nvSpPr>
          <p:spPr>
            <a:xfrm>
              <a:off x="2028333" y="2170585"/>
              <a:ext cx="1463547" cy="44556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Тщательный и долгий подбор персонала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Поле 9"/>
            <p:cNvSpPr txBox="1"/>
            <p:nvPr/>
          </p:nvSpPr>
          <p:spPr>
            <a:xfrm>
              <a:off x="259316" y="2158834"/>
              <a:ext cx="1656184" cy="45731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В</a:t>
              </a: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нутрифирменное 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обучение персонала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Поле 10"/>
            <p:cNvSpPr txBox="1"/>
            <p:nvPr/>
          </p:nvSpPr>
          <p:spPr>
            <a:xfrm>
              <a:off x="5654176" y="2175264"/>
              <a:ext cx="1534940" cy="44088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Стиль 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и интерьер отелей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Поле 11"/>
            <p:cNvSpPr txBox="1"/>
            <p:nvPr/>
          </p:nvSpPr>
          <p:spPr>
            <a:xfrm>
              <a:off x="7380722" y="2175264"/>
              <a:ext cx="1439750" cy="44088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Отношение персонала с посетителями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Поле 12"/>
            <p:cNvSpPr txBox="1"/>
            <p:nvPr/>
          </p:nvSpPr>
          <p:spPr>
            <a:xfrm>
              <a:off x="467544" y="2897965"/>
              <a:ext cx="777741" cy="19906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Тренинги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Поле 13"/>
            <p:cNvSpPr txBox="1"/>
            <p:nvPr/>
          </p:nvSpPr>
          <p:spPr>
            <a:xfrm>
              <a:off x="467544" y="3170181"/>
              <a:ext cx="1447956" cy="16616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Наставничество</a:t>
              </a:r>
              <a:endPara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12" name="Поле 14"/>
            <p:cNvSpPr txBox="1"/>
            <p:nvPr/>
          </p:nvSpPr>
          <p:spPr>
            <a:xfrm>
              <a:off x="2123728" y="2897965"/>
              <a:ext cx="1321043" cy="57404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Разработка методик подбора персонала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Поле 15"/>
            <p:cNvSpPr txBox="1"/>
            <p:nvPr/>
          </p:nvSpPr>
          <p:spPr>
            <a:xfrm>
              <a:off x="3791783" y="2828093"/>
              <a:ext cx="1644313" cy="33881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Тестирование</a:t>
              </a:r>
              <a:r>
                <a:rPr lang="ru-RU" sz="14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</a:t>
              </a:r>
              <a:r>
                <a:rPr lang="ru-RU" sz="1400" dirty="0" smtClean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Проверка </a:t>
              </a:r>
              <a:r>
                <a:rPr lang="ru-RU" sz="1400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навыков </a:t>
              </a:r>
            </a:p>
          </p:txBody>
        </p:sp>
        <p:sp>
          <p:nvSpPr>
            <p:cNvPr id="14" name="Поле 16"/>
            <p:cNvSpPr txBox="1"/>
            <p:nvPr/>
          </p:nvSpPr>
          <p:spPr>
            <a:xfrm>
              <a:off x="5713384" y="2828092"/>
              <a:ext cx="1451648" cy="96779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 smtClean="0">
                  <a:effectLst/>
                  <a:latin typeface="Times New Roman"/>
                  <a:ea typeface="Calibri"/>
                  <a:cs typeface="Times New Roman"/>
                </a:rPr>
                <a:t>Сочетаемость фасада 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здания, интерьера отеля и униформы сотрудников с заданной тематикой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Поле 17"/>
            <p:cNvSpPr txBox="1"/>
            <p:nvPr/>
          </p:nvSpPr>
          <p:spPr>
            <a:xfrm>
              <a:off x="7514882" y="2824610"/>
              <a:ext cx="1189876" cy="4672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Концепция «Дам и господ»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Поле 3"/>
            <p:cNvSpPr txBox="1"/>
            <p:nvPr/>
          </p:nvSpPr>
          <p:spPr>
            <a:xfrm>
              <a:off x="3501727" y="1138237"/>
              <a:ext cx="2808107" cy="35339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Завоевание сильнейших позиций на рынке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Поле 4"/>
            <p:cNvSpPr txBox="1"/>
            <p:nvPr/>
          </p:nvSpPr>
          <p:spPr>
            <a:xfrm>
              <a:off x="1455055" y="1635646"/>
              <a:ext cx="2629625" cy="29064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Предоставление гостям идеального сервиса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Поле 6"/>
            <p:cNvSpPr txBox="1"/>
            <p:nvPr/>
          </p:nvSpPr>
          <p:spPr>
            <a:xfrm>
              <a:off x="5345612" y="1635646"/>
              <a:ext cx="2927094" cy="33023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60000"/>
                </a:lnSpc>
                <a:spcAft>
                  <a:spcPts val="8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Соответствие цены качеству и презентации услуг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>
              <a:off x="3236691" y="1491630"/>
              <a:ext cx="966741" cy="1426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>
              <a:off x="1169571" y="1938953"/>
              <a:ext cx="773231" cy="2316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699792" y="1931361"/>
              <a:ext cx="0" cy="2468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3501219" y="1936435"/>
              <a:ext cx="898544" cy="236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4860032" y="1965883"/>
              <a:ext cx="794144" cy="2122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endCxn id="8" idx="0"/>
            </p:cNvCxnSpPr>
            <p:nvPr/>
          </p:nvCxnSpPr>
          <p:spPr>
            <a:xfrm>
              <a:off x="6421646" y="1965883"/>
              <a:ext cx="0" cy="2093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7308304" y="1965883"/>
              <a:ext cx="773544" cy="215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2769867" y="2622477"/>
              <a:ext cx="0" cy="281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4595804" y="2616147"/>
              <a:ext cx="0" cy="2215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6445438" y="2616147"/>
              <a:ext cx="0" cy="2266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9" idx="2"/>
            </p:cNvCxnSpPr>
            <p:nvPr/>
          </p:nvCxnSpPr>
          <p:spPr>
            <a:xfrm>
              <a:off x="8100597" y="2616147"/>
              <a:ext cx="0" cy="2119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23528" y="2616147"/>
              <a:ext cx="0" cy="63711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>
              <a:endCxn id="10" idx="1"/>
            </p:cNvCxnSpPr>
            <p:nvPr/>
          </p:nvCxnSpPr>
          <p:spPr>
            <a:xfrm>
              <a:off x="323528" y="2997500"/>
              <a:ext cx="144016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endCxn id="11" idx="1"/>
            </p:cNvCxnSpPr>
            <p:nvPr/>
          </p:nvCxnSpPr>
          <p:spPr>
            <a:xfrm>
              <a:off x="323528" y="3253266"/>
              <a:ext cx="144016" cy="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70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16">
      <a:dk1>
        <a:sysClr val="windowText" lastClr="000000"/>
      </a:dk1>
      <a:lt1>
        <a:sysClr val="window" lastClr="FFFFFF"/>
      </a:lt1>
      <a:dk2>
        <a:srgbClr val="BDB9A9"/>
      </a:dk2>
      <a:lt2>
        <a:srgbClr val="EBE3D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Другая 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298</TotalTime>
  <Words>1085</Words>
  <Application>Microsoft Office PowerPoint</Application>
  <PresentationFormat>Экран (16:9)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Сетка</vt:lpstr>
      <vt:lpstr>Организационная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Чебан</dc:creator>
  <cp:lastModifiedBy>Елена Чебан</cp:lastModifiedBy>
  <cp:revision>25</cp:revision>
  <dcterms:created xsi:type="dcterms:W3CDTF">2018-03-03T07:16:04Z</dcterms:created>
  <dcterms:modified xsi:type="dcterms:W3CDTF">2018-03-03T12:25:37Z</dcterms:modified>
</cp:coreProperties>
</file>