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D5D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1573" autoAdjust="0"/>
  </p:normalViewPr>
  <p:slideViewPr>
    <p:cSldViewPr>
      <p:cViewPr>
        <p:scale>
          <a:sx n="73" d="100"/>
          <a:sy n="73" d="100"/>
        </p:scale>
        <p:origin x="-1212" y="-33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14299"/>
            <a:ext cx="1981200" cy="4917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15442"/>
            <a:ext cx="6705600" cy="49149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1539720"/>
            <a:ext cx="1981200" cy="1371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1539720"/>
            <a:ext cx="6324600" cy="13716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10489"/>
            <a:ext cx="6705600" cy="49171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10489"/>
            <a:ext cx="1956046" cy="4917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05979"/>
            <a:ext cx="1676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14299"/>
            <a:ext cx="1981200" cy="4917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15442"/>
            <a:ext cx="6705600" cy="491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800" y="2169208"/>
            <a:ext cx="1600201" cy="123444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169208"/>
            <a:ext cx="6324600" cy="123444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89304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9304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182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4040188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9182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28800"/>
            <a:ext cx="4041775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13189"/>
            <a:ext cx="8831802" cy="49171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13157"/>
            <a:ext cx="1981200" cy="4917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14300"/>
            <a:ext cx="6705600" cy="4914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8600"/>
            <a:ext cx="586740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1597914"/>
            <a:ext cx="1673352" cy="2112264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342900"/>
            <a:ext cx="1675660" cy="1255014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13157"/>
            <a:ext cx="1981200" cy="49171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14300"/>
            <a:ext cx="6705600" cy="49149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1600200"/>
            <a:ext cx="1676400" cy="222885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345186"/>
            <a:ext cx="1676400" cy="1255014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226228"/>
            <a:ext cx="8831802" cy="37841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14300"/>
            <a:ext cx="8814047" cy="100983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66885"/>
            <a:ext cx="8381260" cy="790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289303"/>
            <a:ext cx="8407893" cy="3305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4767263"/>
            <a:ext cx="21336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4767263"/>
            <a:ext cx="33528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4766310"/>
            <a:ext cx="582966" cy="20574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avatanplus.com/files/resources/original/57b4409244119156981c3b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343400"/>
            <a:ext cx="6461760" cy="800100"/>
          </a:xfrm>
        </p:spPr>
        <p:txBody>
          <a:bodyPr>
            <a:normAutofit/>
          </a:bodyPr>
          <a:lstStyle/>
          <a:p>
            <a:pPr algn="r">
              <a:lnSpc>
                <a:spcPct val="60000"/>
              </a:lnSpc>
            </a:pPr>
            <a:r>
              <a:rPr lang="ru-RU" sz="1800" dirty="0" smtClean="0">
                <a:latin typeface="Georgia" panose="02040502050405020303" pitchFamily="18" charset="0"/>
              </a:rPr>
              <a:t>Акименко Анна, Волкова Марина, Чебан Яна</a:t>
            </a:r>
          </a:p>
          <a:p>
            <a:pPr algn="r">
              <a:lnSpc>
                <a:spcPct val="60000"/>
              </a:lnSpc>
            </a:pPr>
            <a:r>
              <a:rPr lang="ru-RU" sz="1800" dirty="0" smtClean="0">
                <a:latin typeface="Georgia" panose="02040502050405020303" pitchFamily="18" charset="0"/>
              </a:rPr>
              <a:t>ММ(б) - 61</a:t>
            </a:r>
            <a:endParaRPr lang="ru-RU" sz="1800" dirty="0">
              <a:latin typeface="Georgia" panose="02040502050405020303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00" y="2858517"/>
            <a:ext cx="7543800" cy="1225401"/>
          </a:xfrm>
        </p:spPr>
        <p:txBody>
          <a:bodyPr/>
          <a:lstStyle/>
          <a:p>
            <a:pPr algn="ctr">
              <a:lnSpc>
                <a:spcPct val="60000"/>
              </a:lnSpc>
            </a:pPr>
            <a:r>
              <a:rPr lang="ru-RU" sz="2800" dirty="0" smtClean="0">
                <a:solidFill>
                  <a:srgbClr val="CDD5D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Times New Roman" panose="02020603050405020304" pitchFamily="18" charset="0"/>
              </a:rPr>
              <a:t>Организационная культура</a:t>
            </a:r>
            <a:endParaRPr lang="ru-RU" sz="2800" dirty="0">
              <a:solidFill>
                <a:srgbClr val="CDD5D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www.islandcondo.com/wp-content/uploads/2013/05/Ritz-Carlton_logo.svg2_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24" b="16861"/>
          <a:stretch/>
        </p:blipFill>
        <p:spPr bwMode="auto">
          <a:xfrm>
            <a:off x="1547664" y="195486"/>
            <a:ext cx="4402032" cy="269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611560" y="3075806"/>
            <a:ext cx="7848872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788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195486"/>
            <a:ext cx="8208912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Осознание себя </a:t>
            </a:r>
          </a:p>
          <a:p>
            <a:pPr algn="ctr">
              <a:lnSpc>
                <a:spcPct val="80000"/>
              </a:lnSpc>
            </a:pPr>
            <a:r>
              <a:rPr lang="ru-RU" sz="32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и своего места в организации</a:t>
            </a:r>
            <a:endParaRPr lang="ru-RU" sz="3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2056" y="4486349"/>
            <a:ext cx="40398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«Обещание Сотрудникам»</a:t>
            </a:r>
            <a:endParaRPr lang="ru-RU" sz="2400" dirty="0"/>
          </a:p>
        </p:txBody>
      </p:sp>
      <p:pic>
        <p:nvPicPr>
          <p:cNvPr id="9218" name="Picture 2" descr="http://ic.pics.livejournal.com/denys_berdnyk/25154187/8150/8150_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58" b="7572"/>
          <a:stretch/>
        </p:blipFill>
        <p:spPr bwMode="auto">
          <a:xfrm>
            <a:off x="1524000" y="1382592"/>
            <a:ext cx="6096000" cy="306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635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380035"/>
            <a:ext cx="82089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Коммуникативная система и </a:t>
            </a:r>
            <a:r>
              <a:rPr lang="ru-RU" sz="3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язык</a:t>
            </a:r>
            <a:endParaRPr lang="ru-RU" sz="36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347614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Девиз: </a:t>
            </a:r>
          </a:p>
          <a:p>
            <a:r>
              <a:rPr lang="ru-RU" dirty="0" smtClean="0"/>
              <a:t>«Мы </a:t>
            </a:r>
            <a:r>
              <a:rPr lang="ru-RU" dirty="0"/>
              <a:t>леди и джентльмены, которые обслуживают других леди и джентльменов»</a:t>
            </a:r>
            <a:endParaRPr lang="ru-RU" dirty="0"/>
          </a:p>
        </p:txBody>
      </p:sp>
      <p:pic>
        <p:nvPicPr>
          <p:cNvPr id="11266" name="Picture 2" descr="http://skuky.net/wp-content/uploads/2011/03/hotel-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75" b="30128"/>
          <a:stretch/>
        </p:blipFill>
        <p:spPr bwMode="auto">
          <a:xfrm>
            <a:off x="1187624" y="2354860"/>
            <a:ext cx="6624736" cy="127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64403" y="4144801"/>
            <a:ext cx="28151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Золотой стандарт </a:t>
            </a:r>
            <a:endParaRPr lang="ru-RU" b="1" dirty="0" smtClean="0"/>
          </a:p>
          <a:p>
            <a:pPr algn="ctr"/>
            <a:r>
              <a:rPr lang="ru-RU" dirty="0" smtClean="0"/>
              <a:t>«</a:t>
            </a:r>
            <a:r>
              <a:rPr lang="ru-RU" dirty="0"/>
              <a:t>Три Ступени Сервиса»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1569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1923678"/>
            <a:ext cx="42484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Для </a:t>
            </a:r>
            <a:r>
              <a:rPr lang="ru-RU" dirty="0"/>
              <a:t>сокращения дистанции в общении между сотрудниками в отеле существует специальная общая столовая. Еда для сотрудников подается бесплатно. Все работники обедают вместе в специально отведенные для этого часы.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380035"/>
            <a:ext cx="8208912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4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Культура питания</a:t>
            </a:r>
            <a:endParaRPr lang="ru-RU" sz="44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2290" name="Picture 2" descr="http://gorniypu68.ucoz.ru/povar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7" y="1275606"/>
            <a:ext cx="2118904" cy="363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914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380035"/>
            <a:ext cx="82089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Осознание и отношение ко времени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9872" y="1482338"/>
            <a:ext cx="54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Главное – </a:t>
            </a:r>
            <a:r>
              <a:rPr lang="ru-RU" sz="2400" b="1" dirty="0" smtClean="0"/>
              <a:t>не количество </a:t>
            </a:r>
            <a:r>
              <a:rPr lang="ru-RU" sz="2400" dirty="0" smtClean="0"/>
              <a:t>отработанных часов, </a:t>
            </a:r>
          </a:p>
          <a:p>
            <a:pPr algn="ctr"/>
            <a:r>
              <a:rPr lang="ru-RU" sz="2400" b="1" dirty="0" smtClean="0"/>
              <a:t>а объем </a:t>
            </a:r>
            <a:r>
              <a:rPr lang="ru-RU" sz="2400" dirty="0" smtClean="0"/>
              <a:t>выполненной работы.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779912" y="3018314"/>
            <a:ext cx="481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Полихромное</a:t>
            </a:r>
            <a:r>
              <a:rPr lang="ru-RU" sz="2400" dirty="0" smtClean="0"/>
              <a:t> отношение ко времени – </a:t>
            </a:r>
          </a:p>
          <a:p>
            <a:pPr algn="ctr"/>
            <a:r>
              <a:rPr lang="ru-RU" sz="2400" dirty="0" smtClean="0"/>
              <a:t>параллельное выполнение нескольких задач.</a:t>
            </a:r>
            <a:endParaRPr lang="ru-RU" sz="2400" dirty="0"/>
          </a:p>
        </p:txBody>
      </p:sp>
      <p:pic>
        <p:nvPicPr>
          <p:cNvPr id="13314" name="Picture 2" descr="http://new.hittravel.ru/content/images/hotels/ritz_carlton_2/ritz_carlton_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45" y="1408000"/>
            <a:ext cx="2662795" cy="350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54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380035"/>
            <a:ext cx="82089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Взаимоотношения</a:t>
            </a:r>
            <a:endParaRPr lang="ru-RU" sz="36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441518"/>
            <a:ext cx="55983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/>
            <a:r>
              <a:rPr lang="ru-RU" dirty="0" smtClean="0"/>
              <a:t>В </a:t>
            </a:r>
            <a:r>
              <a:rPr lang="ru-RU" dirty="0"/>
              <a:t>компании следят за тем, чтобы не создавалась дистанция между работниками разного уровня, при этом избегая панибратства. </a:t>
            </a:r>
            <a:endParaRPr lang="ru-RU" dirty="0" smtClean="0"/>
          </a:p>
          <a:p>
            <a:pPr indent="444500"/>
            <a:r>
              <a:rPr lang="ru-RU" dirty="0" smtClean="0"/>
              <a:t>Менеджеры </a:t>
            </a:r>
            <a:r>
              <a:rPr lang="ru-RU" dirty="0"/>
              <a:t>высшего звена всегда находят время, чтобы прийти на ежедневную «летучку» в один из отделов, поговорить с сотрудниками о работе, указать на недочеты и посоветовать, как сделать лучше</a:t>
            </a:r>
            <a:r>
              <a:rPr lang="ru-RU" dirty="0" smtClean="0"/>
              <a:t>.</a:t>
            </a:r>
          </a:p>
          <a:p>
            <a:pPr indent="444500"/>
            <a:r>
              <a:rPr lang="ru-RU" dirty="0" smtClean="0"/>
              <a:t>В </a:t>
            </a:r>
            <a:r>
              <a:rPr lang="ru-RU" dirty="0"/>
              <a:t>компании принято обращение друг к другу только по именам, даже к генеральному менеджеру.</a:t>
            </a:r>
          </a:p>
          <a:p>
            <a:endParaRPr lang="ru-RU" dirty="0"/>
          </a:p>
        </p:txBody>
      </p:sp>
      <p:pic>
        <p:nvPicPr>
          <p:cNvPr id="14338" name="Picture 2" descr="https://images.flatworldknowledge.com/tanner_p/tanner_p-fig14_0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0" b="8073"/>
          <a:stretch/>
        </p:blipFill>
        <p:spPr bwMode="auto">
          <a:xfrm>
            <a:off x="5796136" y="1490635"/>
            <a:ext cx="3067740" cy="33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292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380035"/>
            <a:ext cx="82089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Процесс развития работника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2465355"/>
            <a:ext cx="40947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Персонал</a:t>
            </a:r>
            <a:r>
              <a:rPr lang="ru-RU" sz="2400" dirty="0"/>
              <a:t> – самая высокая ценность компании «Ритц-</a:t>
            </a:r>
            <a:r>
              <a:rPr lang="ru-RU" sz="2400" dirty="0" err="1"/>
              <a:t>Карлтон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pic>
        <p:nvPicPr>
          <p:cNvPr id="15362" name="Picture 2" descr="http://www.politec.ru/img/hotels/extra/15210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23" y="1419622"/>
            <a:ext cx="428625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766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380035"/>
            <a:ext cx="82089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Ценности и нормы</a:t>
            </a:r>
            <a:endParaRPr lang="ru-RU" sz="36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51620" y="1275606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/>
              <a:t>Принципы </a:t>
            </a:r>
            <a:r>
              <a:rPr lang="ru-RU" b="1" i="1" dirty="0"/>
              <a:t>сервиса:</a:t>
            </a:r>
            <a:r>
              <a:rPr lang="ru-RU" i="1" dirty="0"/>
              <a:t> </a:t>
            </a:r>
            <a:endParaRPr lang="ru-RU" i="1" dirty="0" smtClean="0"/>
          </a:p>
          <a:p>
            <a:pPr algn="ctr"/>
            <a:r>
              <a:rPr lang="ru-RU" i="1" dirty="0" smtClean="0"/>
              <a:t>«</a:t>
            </a:r>
            <a:r>
              <a:rPr lang="ru-RU" i="1" dirty="0"/>
              <a:t>Я горжусь тем, что работаю в Ритц-</a:t>
            </a:r>
            <a:r>
              <a:rPr lang="ru-RU" i="1" dirty="0" err="1"/>
              <a:t>Карлтон</a:t>
            </a:r>
            <a:r>
              <a:rPr lang="ru-RU" i="1" dirty="0"/>
              <a:t>» </a:t>
            </a:r>
            <a:endParaRPr lang="ru-RU" i="1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1921937"/>
            <a:ext cx="77048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  <a:p>
            <a:pPr algn="ctr"/>
            <a:r>
              <a:rPr lang="ru-RU" sz="2400" b="1" dirty="0"/>
              <a:t>«Алмаз Ритц-</a:t>
            </a:r>
            <a:r>
              <a:rPr lang="ru-RU" sz="2400" b="1" dirty="0" err="1"/>
              <a:t>Карлтон</a:t>
            </a:r>
            <a:r>
              <a:rPr lang="ru-RU" sz="2400" b="1" dirty="0"/>
              <a:t> – 3 Составляющие»</a:t>
            </a:r>
            <a:endParaRPr lang="ru-RU" sz="2400" b="1" dirty="0"/>
          </a:p>
        </p:txBody>
      </p:sp>
      <p:sp>
        <p:nvSpPr>
          <p:cNvPr id="9" name="Параллелограмм 8"/>
          <p:cNvSpPr/>
          <p:nvPr/>
        </p:nvSpPr>
        <p:spPr>
          <a:xfrm>
            <a:off x="989602" y="3075806"/>
            <a:ext cx="7380820" cy="462646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ФУНКЦИОНАЛЬНЫЙ УРОВЕНЬ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989602" y="3723878"/>
            <a:ext cx="7380820" cy="468052"/>
          </a:xfrm>
          <a:prstGeom prst="parallelogram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ЭМОЦИОНАЛЬНАЯ ВОВЛЕЧЕННОСТЬ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араллелограмм 10"/>
          <p:cNvSpPr/>
          <p:nvPr/>
        </p:nvSpPr>
        <p:spPr>
          <a:xfrm>
            <a:off x="989602" y="4317143"/>
            <a:ext cx="7380820" cy="439690"/>
          </a:xfrm>
          <a:prstGeom prst="parallelogram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МИСТИКА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622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78" t="50179" r="51408" b="14821"/>
          <a:stretch/>
        </p:blipFill>
        <p:spPr bwMode="auto">
          <a:xfrm>
            <a:off x="5220072" y="1707654"/>
            <a:ext cx="2682186" cy="256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380035"/>
            <a:ext cx="82089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НАПОМИНАНИЕ</a:t>
            </a:r>
            <a:endParaRPr lang="ru-RU" sz="36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9163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Аспекту «Внутренних правил» в сети гостиниц «</a:t>
            </a:r>
            <a:r>
              <a:rPr lang="ru-RU" dirty="0" err="1"/>
              <a:t>Ritz</a:t>
            </a:r>
            <a:r>
              <a:rPr lang="ru-RU" dirty="0"/>
              <a:t>» уделено большое внимание. Каждой из этих правил должно быть усвоено сотрудником. В напоминание </a:t>
            </a:r>
            <a:r>
              <a:rPr lang="ru-RU" dirty="0" smtClean="0"/>
              <a:t>сформулированы </a:t>
            </a:r>
            <a:r>
              <a:rPr lang="ru-RU" dirty="0"/>
              <a:t>20 правил идеального сервиса.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4502" y="336383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Карточку  обязаны </a:t>
            </a:r>
            <a:r>
              <a:rPr lang="ru-RU" b="1" dirty="0"/>
              <a:t>иметь при себе все сотрудники, когда они выполняют свои должностные инструкции.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7004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380035"/>
            <a:ext cx="82089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Логотип</a:t>
            </a:r>
            <a:endParaRPr lang="ru-RU" sz="36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8434" name="Picture 2" descr="http://skygatecorp.ru/wp-content/uploads/2017/04/a4207150-658d-4110-9496-94ad8d6205a5-310x28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19622"/>
            <a:ext cx="3600400" cy="329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480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lh6.googleusercontent.com/nvF97Dcxc2R37BDrn4ZZbawVLoIpWrNsfqk0xkQ8mNUsH69Vj9xlXRSoYmA39x9N3dG54f8k1wDYWGIZmIRhuV6pJ8c1T0X9iUg35wzjACOnRHRFtDPTEP9C9Keqm2jwfw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4" y="1707654"/>
            <a:ext cx="4203154" cy="27038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544" y="380035"/>
            <a:ext cx="82089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Внешний вид – униформа </a:t>
            </a:r>
            <a:endParaRPr lang="ru-RU" sz="36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87128" y="2355726"/>
            <a:ext cx="36893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Вежливая </a:t>
            </a:r>
            <a:r>
              <a:rPr lang="ru-RU" dirty="0"/>
              <a:t>и дружелюбная улыбка – вот тот элемент корпоративной униформы, который всегда должен быть при каждом </a:t>
            </a:r>
            <a:r>
              <a:rPr lang="ru-RU" dirty="0" smtClean="0"/>
              <a:t>работнике.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5655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26829" y="195486"/>
            <a:ext cx="53094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The Ritz-Carlton</a:t>
            </a:r>
            <a:endParaRPr lang="ru-RU" sz="54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279089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«</a:t>
            </a:r>
            <a:r>
              <a:rPr lang="ru-RU" sz="1600" b="1" dirty="0" err="1"/>
              <a:t>The</a:t>
            </a:r>
            <a:r>
              <a:rPr lang="ru-RU" sz="1600" b="1" dirty="0"/>
              <a:t> </a:t>
            </a:r>
            <a:r>
              <a:rPr lang="ru-RU" sz="1600" b="1" dirty="0" err="1"/>
              <a:t>Ritz-Carlton</a:t>
            </a:r>
            <a:r>
              <a:rPr lang="ru-RU" sz="1600" b="1" dirty="0"/>
              <a:t>» </a:t>
            </a:r>
            <a:r>
              <a:rPr lang="ru-RU" sz="1600" dirty="0"/>
              <a:t>– международная сеть отелей класса «люкс». Сеть находится в собственности и управляется компанией «</a:t>
            </a:r>
            <a:r>
              <a:rPr lang="ru-RU" sz="1600" dirty="0" err="1"/>
              <a:t>The</a:t>
            </a:r>
            <a:r>
              <a:rPr lang="ru-RU" sz="1600" dirty="0"/>
              <a:t> </a:t>
            </a:r>
            <a:r>
              <a:rPr lang="ru-RU" sz="1600" dirty="0" err="1"/>
              <a:t>Ritz-Carlton</a:t>
            </a:r>
            <a:r>
              <a:rPr lang="ru-RU" sz="1600" dirty="0"/>
              <a:t> </a:t>
            </a:r>
            <a:r>
              <a:rPr lang="ru-RU" sz="1600" dirty="0" err="1"/>
              <a:t>Hotel</a:t>
            </a:r>
            <a:r>
              <a:rPr lang="ru-RU" sz="1600" dirty="0"/>
              <a:t> Company», дочерней компанией крупнейшего в мире гостиничного холдинга «</a:t>
            </a:r>
            <a:r>
              <a:rPr lang="ru-RU" sz="1600" dirty="0" err="1"/>
              <a:t>Marriott</a:t>
            </a:r>
            <a:r>
              <a:rPr lang="ru-RU" sz="1600" dirty="0"/>
              <a:t> </a:t>
            </a:r>
            <a:r>
              <a:rPr lang="ru-RU" sz="1600" dirty="0" err="1"/>
              <a:t>International</a:t>
            </a:r>
            <a:r>
              <a:rPr lang="ru-RU" sz="1600" dirty="0"/>
              <a:t>». </a:t>
            </a:r>
          </a:p>
        </p:txBody>
      </p:sp>
      <p:pic>
        <p:nvPicPr>
          <p:cNvPr id="2050" name="Picture 2" descr="http://www.sky-club.ru/upload/iblock/19b/The-Ritz-Carlton-Dubai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7" b="10613"/>
          <a:stretch/>
        </p:blipFill>
        <p:spPr bwMode="auto">
          <a:xfrm>
            <a:off x="611560" y="2239108"/>
            <a:ext cx="3672408" cy="104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nterstroy.org/_mod_files/ce_images/object3/070626_5688_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255" y="2239108"/>
            <a:ext cx="3996349" cy="267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hotelroomsearch.net/im/hotels/gb/the-ritz-london-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9" b="6907"/>
          <a:stretch/>
        </p:blipFill>
        <p:spPr bwMode="auto">
          <a:xfrm>
            <a:off x="603249" y="3363838"/>
            <a:ext cx="3680719" cy="1549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177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380035"/>
            <a:ext cx="82089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Физическое окружение</a:t>
            </a:r>
            <a:endParaRPr lang="ru-RU" sz="36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9460" name="Picture 4" descr="http://samyhtop.ru/wp-content/uploads/2016/11/4545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05" y="1563638"/>
            <a:ext cx="432480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http://mirtc.ru/upload/resize_cache/iblock/91f/0_136_1/91f68d16d43211f98bfa4730dbdd0ec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0" b="15373"/>
          <a:stretch/>
        </p:blipFill>
        <p:spPr bwMode="auto">
          <a:xfrm>
            <a:off x="4860032" y="1347614"/>
            <a:ext cx="3844882" cy="180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http://ritzcarlton.su/images/restorans/restoran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77" b="14386"/>
          <a:stretch/>
        </p:blipFill>
        <p:spPr bwMode="auto">
          <a:xfrm>
            <a:off x="4824965" y="3245481"/>
            <a:ext cx="3923499" cy="163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31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7544" y="380035"/>
            <a:ext cx="82089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Тип организационной культуры</a:t>
            </a:r>
            <a:endParaRPr lang="ru-RU" sz="36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80112" y="2787774"/>
            <a:ext cx="331052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i="1" dirty="0"/>
              <a:t>КУЛЬТУРА РОЛИ </a:t>
            </a:r>
            <a:endParaRPr lang="ru-RU" sz="2800" i="1" dirty="0" smtClean="0"/>
          </a:p>
          <a:p>
            <a:pPr algn="ctr"/>
            <a:r>
              <a:rPr lang="ru-RU" sz="2800" b="1" dirty="0" smtClean="0"/>
              <a:t>«</a:t>
            </a:r>
            <a:r>
              <a:rPr lang="ru-RU" sz="2800" b="1" dirty="0"/>
              <a:t>ХРАМ»</a:t>
            </a:r>
            <a:endParaRPr lang="ru-RU" sz="2800" b="1" dirty="0"/>
          </a:p>
        </p:txBody>
      </p:sp>
      <p:pic>
        <p:nvPicPr>
          <p:cNvPr id="21512" name="Picture 8" descr="https://www.adensya.ru/i/guide/ritz-carlton/4328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82" r="50000"/>
          <a:stretch/>
        </p:blipFill>
        <p:spPr bwMode="auto">
          <a:xfrm>
            <a:off x="444095" y="1467068"/>
            <a:ext cx="2762544" cy="334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 descr="http://s6.favim.com/orig/151024/background-beautiful-castle-disney-Favim.com-347329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5255" b="19800"/>
          <a:stretch/>
        </p:blipFill>
        <p:spPr bwMode="auto">
          <a:xfrm>
            <a:off x="3333336" y="1467068"/>
            <a:ext cx="2113239" cy="334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416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380035"/>
            <a:ext cx="82089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Методика Ф. </a:t>
            </a:r>
            <a:r>
              <a:rPr lang="ru-RU" sz="3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Харриса </a:t>
            </a:r>
            <a:r>
              <a:rPr lang="ru-RU" sz="36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и Р. </a:t>
            </a:r>
            <a:r>
              <a:rPr lang="ru-RU" sz="3600" dirty="0" err="1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Морана</a:t>
            </a:r>
            <a:endParaRPr lang="ru-RU" sz="36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419622"/>
            <a:ext cx="71287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buFont typeface="+mj-lt"/>
              <a:buAutoNum type="arabicPeriod"/>
            </a:pPr>
            <a:r>
              <a:rPr lang="ru-RU" dirty="0"/>
              <a:t>Осознание себя и своего места в организации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/>
              <a:t>Коммуникативная система и язык общения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/>
              <a:t>Внешний вид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/>
              <a:t> Культура питания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/>
              <a:t>Осознание и отношение ко времени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/>
              <a:t>Взаимоотношения между людьми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/>
              <a:t>Ценности и нормы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/>
              <a:t>Вера во что-либо и отношение или расположение к чему-либо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/>
              <a:t>Процесс развития работника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Трудовая этика и система мотивации сотрудников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6039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380035"/>
            <a:ext cx="82089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Методика Ф. </a:t>
            </a:r>
            <a:r>
              <a:rPr lang="ru-RU" sz="3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Харриса </a:t>
            </a:r>
            <a:r>
              <a:rPr lang="ru-RU" sz="36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и Р. </a:t>
            </a:r>
            <a:r>
              <a:rPr lang="ru-RU" sz="3600" dirty="0" err="1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Морана</a:t>
            </a:r>
            <a:endParaRPr lang="ru-RU" sz="36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269847"/>
              </p:ext>
            </p:extLst>
          </p:nvPr>
        </p:nvGraphicFramePr>
        <p:xfrm>
          <a:off x="683568" y="1491630"/>
          <a:ext cx="7776864" cy="332172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960440"/>
                <a:gridCol w="3816424"/>
              </a:tblGrid>
              <a:tr h="274911">
                <a:tc>
                  <a:txBody>
                    <a:bodyPr/>
                    <a:lstStyle/>
                    <a:p>
                      <a:pPr indent="11366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Плюсы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050" marR="39050" marT="39050" marB="3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366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</a:rPr>
                        <a:t>Минусы</a:t>
                      </a:r>
                      <a:endParaRPr lang="ru-RU" sz="11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050" marR="39050" marT="39050" marB="3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0264">
                <a:tc>
                  <a:txBody>
                    <a:bodyPr/>
                    <a:lstStyle/>
                    <a:p>
                      <a:pPr marL="18256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317875" algn="l"/>
                        </a:tabLst>
                      </a:pPr>
                      <a:r>
                        <a:rPr lang="ru-RU" sz="1400" b="0" dirty="0">
                          <a:effectLst/>
                        </a:rPr>
                        <a:t>1. Каждый сотрудник – ценный ресурс компании</a:t>
                      </a:r>
                      <a:endParaRPr lang="ru-RU" sz="1100" b="0" dirty="0">
                        <a:effectLst/>
                      </a:endParaRPr>
                    </a:p>
                    <a:p>
                      <a:pPr marL="18256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317875" algn="l"/>
                        </a:tabLst>
                      </a:pPr>
                      <a:r>
                        <a:rPr lang="ru-RU" sz="1400" b="0" dirty="0">
                          <a:effectLst/>
                        </a:rPr>
                        <a:t>2. Персонал объединен общими целями, принципами работы и ощущением себя, как важнейшей единицы деятельности организации</a:t>
                      </a:r>
                      <a:endParaRPr lang="ru-RU" sz="1100" b="0" dirty="0">
                        <a:effectLst/>
                      </a:endParaRPr>
                    </a:p>
                    <a:p>
                      <a:pPr marL="18256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317875" algn="l"/>
                        </a:tabLst>
                      </a:pPr>
                      <a:r>
                        <a:rPr lang="ru-RU" sz="1400" b="0" dirty="0">
                          <a:effectLst/>
                        </a:rPr>
                        <a:t>3. Персонал мотивирован и настроен на карьерный рост</a:t>
                      </a:r>
                      <a:endParaRPr lang="ru-RU" sz="1100" b="0" dirty="0">
                        <a:effectLst/>
                      </a:endParaRPr>
                    </a:p>
                    <a:p>
                      <a:pPr marL="18256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317875" algn="l"/>
                        </a:tabLst>
                      </a:pPr>
                      <a:r>
                        <a:rPr lang="ru-RU" sz="1400" b="0" dirty="0">
                          <a:effectLst/>
                        </a:rPr>
                        <a:t>4. В коллективе создается благоприятный психологический климат для наиболее эффективной работы</a:t>
                      </a:r>
                      <a:endParaRPr lang="ru-RU" sz="1100" b="0" dirty="0">
                        <a:effectLst/>
                      </a:endParaRPr>
                    </a:p>
                    <a:p>
                      <a:pPr marL="18256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317875" algn="l"/>
                        </a:tabLst>
                      </a:pPr>
                      <a:r>
                        <a:rPr lang="ru-RU" sz="1400" b="0" dirty="0">
                          <a:effectLst/>
                        </a:rPr>
                        <a:t>5. Возможность персонала постоянно обучаться и повышать свою квалификацию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050" marR="39050" marT="39050" marB="3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256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1. Высокий уровень требований к квалификации, знаниям и умениям сотрудников</a:t>
                      </a:r>
                      <a:endParaRPr lang="ru-RU" sz="1100" b="0" dirty="0">
                        <a:effectLst/>
                      </a:endParaRPr>
                    </a:p>
                    <a:p>
                      <a:pPr marL="18256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2. Сложная и длительная система подбора персонала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050" marR="39050" marT="39050" marB="3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2363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380035"/>
            <a:ext cx="82089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Методика </a:t>
            </a:r>
            <a:r>
              <a:rPr lang="ru-RU" sz="3600" dirty="0" err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Методика</a:t>
            </a:r>
            <a:r>
              <a:rPr lang="ru-RU" sz="36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600" dirty="0" err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Э.Шейна</a:t>
            </a:r>
            <a:endParaRPr lang="ru-RU" sz="36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275606"/>
            <a:ext cx="8064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I. Изучение зримых артефактов</a:t>
            </a:r>
          </a:p>
          <a:p>
            <a:pPr marL="534988" lvl="0" indent="-534988" fontAlgn="base">
              <a:buFont typeface="Wingdings" panose="05000000000000000000" pitchFamily="2" charset="2"/>
              <a:buChar char="v"/>
            </a:pPr>
            <a:r>
              <a:rPr lang="ru-RU" sz="1400" dirty="0"/>
              <a:t>Физическое окружение</a:t>
            </a:r>
          </a:p>
          <a:p>
            <a:pPr marL="534988" lvl="0" indent="-534988" fontAlgn="base">
              <a:buFont typeface="Wingdings" panose="05000000000000000000" pitchFamily="2" charset="2"/>
              <a:buChar char="v"/>
            </a:pPr>
            <a:r>
              <a:rPr lang="ru-RU" sz="1400" dirty="0"/>
              <a:t>Внешний вид работников</a:t>
            </a:r>
          </a:p>
          <a:p>
            <a:pPr marL="534988" lvl="0" indent="-534988" fontAlgn="base">
              <a:buFont typeface="Wingdings" panose="05000000000000000000" pitchFamily="2" charset="2"/>
              <a:buChar char="v"/>
            </a:pPr>
            <a:r>
              <a:rPr lang="ru-RU" sz="1400" dirty="0"/>
              <a:t>Коммуникационная система</a:t>
            </a:r>
          </a:p>
          <a:p>
            <a:pPr marL="534988" lvl="0" indent="-534988" fontAlgn="base">
              <a:buFont typeface="Wingdings" panose="05000000000000000000" pitchFamily="2" charset="2"/>
              <a:buChar char="v"/>
            </a:pPr>
            <a:r>
              <a:rPr lang="ru-RU" sz="1400" dirty="0"/>
              <a:t>Взаимоотношения между </a:t>
            </a:r>
            <a:r>
              <a:rPr lang="ru-RU" sz="1400" dirty="0" smtClean="0"/>
              <a:t>людьми</a:t>
            </a:r>
          </a:p>
          <a:p>
            <a:pPr marL="534988" lvl="0" indent="-534988" fontAlgn="base">
              <a:buFont typeface="Wingdings" panose="05000000000000000000" pitchFamily="2" charset="2"/>
              <a:buChar char="v"/>
            </a:pPr>
            <a:r>
              <a:rPr lang="ru-RU" sz="1400" dirty="0" smtClean="0"/>
              <a:t>Организация питания</a:t>
            </a:r>
          </a:p>
          <a:p>
            <a:pPr marL="534988" lvl="0" indent="-534988" fontAlgn="base">
              <a:buFont typeface="Wingdings" panose="05000000000000000000" pitchFamily="2" charset="2"/>
              <a:buChar char="v"/>
            </a:pPr>
            <a:endParaRPr lang="ru-RU" sz="1400" dirty="0"/>
          </a:p>
          <a:p>
            <a:r>
              <a:rPr lang="ru-RU" sz="1400" b="1" dirty="0"/>
              <a:t>II. Изучение провозглашаемых ценностей, норм и правил поведения</a:t>
            </a:r>
          </a:p>
          <a:p>
            <a:pPr marL="285750" lvl="0" indent="-285750" fontAlgn="base">
              <a:buFont typeface="Wingdings" panose="05000000000000000000" pitchFamily="2" charset="2"/>
              <a:buChar char="v"/>
            </a:pPr>
            <a:r>
              <a:rPr lang="ru-RU" sz="1400" dirty="0"/>
              <a:t>В чем сущность миссии организации, философии и идеологии управления?</a:t>
            </a:r>
          </a:p>
          <a:p>
            <a:pPr marL="285750" lvl="0" indent="-285750" fontAlgn="base">
              <a:buFont typeface="Wingdings" panose="05000000000000000000" pitchFamily="2" charset="2"/>
              <a:buChar char="v"/>
            </a:pPr>
            <a:r>
              <a:rPr lang="ru-RU" sz="1400" dirty="0"/>
              <a:t>Какие ключевые стратегические ценности лежат в основе организации?</a:t>
            </a:r>
          </a:p>
          <a:p>
            <a:pPr marL="285750" indent="-285750" fontAlgn="base">
              <a:buFont typeface="Wingdings" panose="05000000000000000000" pitchFamily="2" charset="2"/>
              <a:buChar char="v"/>
            </a:pPr>
            <a:r>
              <a:rPr lang="ru-RU" sz="1400" dirty="0"/>
              <a:t>Каких правил и традиций придерживаются члены коллектива на работе?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/>
              <a:t>Как отмечают людей, добившихся наибольшего успеха в организации</a:t>
            </a:r>
            <a:r>
              <a:rPr lang="ru-RU" sz="1400" dirty="0" smtClean="0"/>
              <a:t>?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endParaRPr lang="ru-RU" sz="1400" dirty="0"/>
          </a:p>
          <a:p>
            <a:r>
              <a:rPr lang="ru-RU" sz="1400" b="1" dirty="0"/>
              <a:t>III. Изучение базовых представлений, лежащих в основе внешних проявлений</a:t>
            </a:r>
          </a:p>
          <a:p>
            <a:pPr marL="285750" lvl="0" indent="-285750" fontAlgn="base">
              <a:buFont typeface="Wingdings" panose="05000000000000000000" pitchFamily="2" charset="2"/>
              <a:buChar char="v"/>
            </a:pPr>
            <a:r>
              <a:rPr lang="ru-RU" sz="1400" dirty="0"/>
              <a:t>Какое отношение занимает организация к ее окружающей </a:t>
            </a:r>
            <a:r>
              <a:rPr lang="ru-RU" sz="1400" dirty="0" smtClean="0"/>
              <a:t>среде?</a:t>
            </a:r>
            <a:endParaRPr lang="ru-RU" sz="1400" dirty="0"/>
          </a:p>
          <a:p>
            <a:pPr marL="285750" lvl="0" indent="-285750" fontAlgn="base">
              <a:buFont typeface="Wingdings" panose="05000000000000000000" pitchFamily="2" charset="2"/>
              <a:buChar char="v"/>
            </a:pPr>
            <a:r>
              <a:rPr lang="ru-RU" sz="1400" dirty="0"/>
              <a:t>Мнение организации о том, на чем должны основываться взаимоотношения в коллективе</a:t>
            </a:r>
          </a:p>
        </p:txBody>
      </p:sp>
    </p:spTree>
    <p:extLst>
      <p:ext uri="{BB962C8B-B14F-4D97-AF65-F5344CB8AC3E}">
        <p14:creationId xmlns:p14="http://schemas.microsoft.com/office/powerpoint/2010/main" val="3583126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380035"/>
            <a:ext cx="82089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Методика </a:t>
            </a:r>
            <a:r>
              <a:rPr lang="ru-RU" sz="3600" dirty="0" err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Методика</a:t>
            </a:r>
            <a:r>
              <a:rPr lang="ru-RU" sz="36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600" dirty="0" err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Э.Шейна</a:t>
            </a:r>
            <a:endParaRPr lang="ru-RU" sz="36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679231"/>
              </p:ext>
            </p:extLst>
          </p:nvPr>
        </p:nvGraphicFramePr>
        <p:xfrm>
          <a:off x="179512" y="1419622"/>
          <a:ext cx="8712968" cy="340179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5127408"/>
                <a:gridCol w="3585560"/>
              </a:tblGrid>
              <a:tr h="312077">
                <a:tc>
                  <a:txBody>
                    <a:bodyPr/>
                    <a:lstStyle/>
                    <a:p>
                      <a:pPr indent="-666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Плюсы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29" marR="44329" marT="44329" marB="4432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666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Минусы</a:t>
                      </a:r>
                      <a:endParaRPr lang="ru-RU" sz="11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29" marR="44329" marT="44329" marB="4432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3098">
                <a:tc>
                  <a:txBody>
                    <a:bodyPr/>
                    <a:lstStyle/>
                    <a:p>
                      <a:pPr marR="2286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1. Соотношение физической культуры компании (дизайн здания, интерьер, архитектурный стиль) с организационной культурой (внешним видом сотрудников, коммуникациями в коллективе)</a:t>
                      </a:r>
                      <a:endParaRPr lang="ru-RU" sz="1100" b="0" dirty="0">
                        <a:effectLst/>
                      </a:endParaRPr>
                    </a:p>
                    <a:p>
                      <a:pPr marR="2286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2. Ценность компании - взаимоотношения среди персонала и между персоналом и гостями</a:t>
                      </a:r>
                      <a:endParaRPr lang="ru-RU" sz="1100" b="0" dirty="0">
                        <a:effectLst/>
                      </a:endParaRPr>
                    </a:p>
                    <a:p>
                      <a:pPr marR="2286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3. Вера сотрудников в карьерный рост и стремление к нему</a:t>
                      </a:r>
                      <a:endParaRPr lang="ru-RU" sz="1100" b="0" dirty="0">
                        <a:effectLst/>
                      </a:endParaRPr>
                    </a:p>
                    <a:p>
                      <a:pPr marR="2286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4. Благоприятный психологический климат в организации (взаимопомощь, взаимоуважение и понимание)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29" marR="44329" marT="44329" marB="443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1. Требуемый высокий уровень отдачи от работников</a:t>
                      </a:r>
                      <a:endParaRPr lang="ru-RU" sz="1100" b="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2. Сложные процедуры приема персонала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29" marR="44329" marT="44329" marB="4432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69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380035"/>
            <a:ext cx="82089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Выявленные проблемы</a:t>
            </a:r>
            <a:endParaRPr lang="ru-RU" sz="36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6753" y="1491630"/>
            <a:ext cx="8208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Процесс </a:t>
            </a:r>
            <a:r>
              <a:rPr lang="ru-RU" dirty="0"/>
              <a:t>формирования культуры у новых сотрудников и процесс поддержания ее у действующего персонала - достаточно трудоемки, требуют значительного финансирования и ещё больше нематериального участия, </a:t>
            </a:r>
            <a:r>
              <a:rPr lang="ru-RU" dirty="0" smtClean="0"/>
              <a:t> </a:t>
            </a:r>
            <a:r>
              <a:rPr lang="ru-RU" dirty="0"/>
              <a:t>заинтересованности со стороны всех сотрудников организации.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/>
              <a:t>При достаточно высокой формализации всех отношений в гостинице, трудно обеспечить соблюдение этих правил каждым членом трудового коллектива.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Необходимость постоянно </a:t>
            </a:r>
            <a:r>
              <a:rPr lang="ru-RU" dirty="0"/>
              <a:t>поддерживать чистоту, «новизну» и </a:t>
            </a:r>
            <a:r>
              <a:rPr lang="ru-RU" dirty="0" err="1"/>
              <a:t>статусность</a:t>
            </a:r>
            <a:r>
              <a:rPr lang="ru-RU" dirty="0"/>
              <a:t> </a:t>
            </a:r>
            <a:r>
              <a:rPr lang="ru-RU" dirty="0" smtClean="0"/>
              <a:t>номерного </a:t>
            </a:r>
            <a:r>
              <a:rPr lang="ru-RU" dirty="0"/>
              <a:t>фонда и других помещений </a:t>
            </a:r>
            <a:r>
              <a:rPr lang="ru-RU" dirty="0" smtClean="0"/>
              <a:t>(значительные финансовые вливания).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1616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380035"/>
            <a:ext cx="842493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Мероприятия по совершенствованию</a:t>
            </a:r>
            <a:endParaRPr lang="ru-RU" sz="36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347614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Наиболее сложным </a:t>
            </a:r>
            <a:r>
              <a:rPr lang="ru-RU" dirty="0"/>
              <a:t>является процесс поддержания </a:t>
            </a:r>
            <a:r>
              <a:rPr lang="ru-RU" dirty="0" smtClean="0"/>
              <a:t>глубины организационной культуры </a:t>
            </a:r>
            <a:r>
              <a:rPr lang="ru-RU" dirty="0"/>
              <a:t>на высоком уровне, </a:t>
            </a:r>
            <a:r>
              <a:rPr lang="ru-RU" b="1" dirty="0"/>
              <a:t>но</a:t>
            </a:r>
            <a:r>
              <a:rPr lang="ru-RU" dirty="0"/>
              <a:t> постоянный поиск решений, способных усовершенствовать уже имеющиеся результаты – не менее важная задача.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5556" y="2547943"/>
            <a:ext cx="8064896" cy="23083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Комплекс </a:t>
            </a:r>
            <a:r>
              <a:rPr lang="ru-RU" dirty="0"/>
              <a:t>мер по контролю за квалификацией </a:t>
            </a:r>
            <a:r>
              <a:rPr lang="ru-RU" dirty="0" smtClean="0"/>
              <a:t>работников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</a:t>
            </a:r>
            <a:r>
              <a:rPr lang="ru-RU" dirty="0" smtClean="0"/>
              <a:t>остоянно </a:t>
            </a:r>
            <a:r>
              <a:rPr lang="ru-RU" dirty="0"/>
              <a:t>пересматривать и следить за актуальностью мотивационных </a:t>
            </a:r>
            <a:r>
              <a:rPr lang="ru-RU" dirty="0" smtClean="0"/>
              <a:t>систем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</a:t>
            </a:r>
            <a:r>
              <a:rPr lang="ru-RU" dirty="0" smtClean="0"/>
              <a:t>онтролировать </a:t>
            </a:r>
            <a:r>
              <a:rPr lang="ru-RU" dirty="0"/>
              <a:t>уровень эмоциональной стабильности коллектива в виду наличия формализованной системы поведения (любые правила ведут за собой скованность в действиях</a:t>
            </a:r>
            <a:r>
              <a:rPr lang="ru-RU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Необходимо </a:t>
            </a:r>
            <a:r>
              <a:rPr lang="ru-RU" dirty="0"/>
              <a:t>оставаться в курсе современных новинок и веяний моды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5449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img.thedailybeast.com/image/upload/v1492804077/articles/2012/08/22/12-hotel-secrets-by-hotel-staffs-from-minibar-refills-to-ritz-carlton-largesse/hotel-staff-secrets-haglage_kyhh9h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"/>
          <a:stretch/>
        </p:blipFill>
        <p:spPr bwMode="auto">
          <a:xfrm>
            <a:off x="888274" y="0"/>
            <a:ext cx="750015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11760" y="555526"/>
            <a:ext cx="500810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000" b="1" dirty="0" smtClean="0">
                <a:ln w="28575"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СПАСИБО ЗА </a:t>
            </a:r>
          </a:p>
          <a:p>
            <a:pPr algn="ctr"/>
            <a:r>
              <a:rPr lang="ru-RU" sz="5000" b="1" dirty="0" smtClean="0">
                <a:ln w="28575"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ВНИМАНИЕ!</a:t>
            </a:r>
            <a:endParaRPr lang="ru-RU" sz="5000" b="1" dirty="0"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  <a:solidFill>
                <a:schemeClr val="accent4">
                  <a:lumMod val="20000"/>
                  <a:lumOff val="8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2370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195486"/>
            <a:ext cx="82573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История </a:t>
            </a:r>
            <a:r>
              <a:rPr lang="en-US" sz="54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The Ritz-Carlton</a:t>
            </a:r>
            <a:endParaRPr lang="ru-RU" sz="54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3074" name="Picture 2" descr="http://mirror7.ru.indbooks.in/wp-content/uploads/2016/0207067/binder1.pdfadobeacrobatpro_page_251_image_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75606"/>
            <a:ext cx="2736304" cy="36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08309" y="1808118"/>
            <a:ext cx="576064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/>
              <a:t>Цезарь Ритц </a:t>
            </a:r>
            <a:r>
              <a:rPr lang="ru-RU" i="1" dirty="0" smtClean="0"/>
              <a:t>– </a:t>
            </a:r>
          </a:p>
          <a:p>
            <a:pPr algn="ctr"/>
            <a:r>
              <a:rPr lang="ru-RU" i="1" dirty="0" smtClean="0"/>
              <a:t>«Король </a:t>
            </a:r>
            <a:r>
              <a:rPr lang="ru-RU" i="1" dirty="0" err="1" smtClean="0"/>
              <a:t>отельеров</a:t>
            </a:r>
            <a:r>
              <a:rPr lang="ru-RU" i="1" dirty="0" smtClean="0"/>
              <a:t>» и «</a:t>
            </a:r>
            <a:r>
              <a:rPr lang="ru-RU" i="1" dirty="0" err="1" smtClean="0"/>
              <a:t>Отельер</a:t>
            </a:r>
            <a:r>
              <a:rPr lang="ru-RU" i="1" dirty="0" smtClean="0"/>
              <a:t> для королей»</a:t>
            </a:r>
          </a:p>
          <a:p>
            <a:endParaRPr lang="ru-RU" dirty="0" smtClean="0"/>
          </a:p>
          <a:p>
            <a:pPr algn="just"/>
            <a:r>
              <a:rPr lang="ru-RU" dirty="0" smtClean="0"/>
              <a:t>«</a:t>
            </a:r>
            <a:r>
              <a:rPr lang="ru-RU" dirty="0"/>
              <a:t>Видеть все и закрывать глаза на все, слышать все и забывать услышанное, знать больше других и помалкивать об этом</a:t>
            </a:r>
            <a:r>
              <a:rPr lang="ru-RU" dirty="0" smtClean="0"/>
              <a:t>»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«Клиент всегда прав»</a:t>
            </a:r>
          </a:p>
          <a:p>
            <a:pPr algn="r"/>
            <a:r>
              <a:rPr lang="ru-RU" sz="2000" i="1" dirty="0" smtClean="0"/>
              <a:t>– </a:t>
            </a:r>
            <a:r>
              <a:rPr lang="ru-RU" sz="2000" i="1" dirty="0" err="1" smtClean="0"/>
              <a:t>Ц.Ритц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792857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195486"/>
            <a:ext cx="82573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История </a:t>
            </a:r>
            <a:r>
              <a:rPr lang="en-US" sz="54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The Ritz-Carlton</a:t>
            </a:r>
            <a:endParaRPr lang="ru-RU" sz="54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098" name="Picture 2" descr="https://upload.wikimedia.org/wikipedia/commons/9/9e/H%C3%B4tel_Ritz_Par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874" y="1491630"/>
            <a:ext cx="5564759" cy="290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48134" y="4506674"/>
            <a:ext cx="5920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Отель «</a:t>
            </a:r>
            <a:r>
              <a:rPr lang="en-US" dirty="0" smtClean="0"/>
              <a:t>Ritz</a:t>
            </a:r>
            <a:r>
              <a:rPr lang="ru-RU" dirty="0" smtClean="0"/>
              <a:t>», Париж (не принадлежит «</a:t>
            </a:r>
            <a:r>
              <a:rPr lang="en-US" dirty="0" smtClean="0"/>
              <a:t>Ritz-Carlton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2982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195486"/>
            <a:ext cx="82573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История </a:t>
            </a:r>
            <a:r>
              <a:rPr lang="en-US" sz="54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The Ritz-Carlton</a:t>
            </a:r>
            <a:endParaRPr lang="ru-RU" sz="54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122" name="Picture 2" descr="https://www.buro247.ru/local/images/buro/ritz-carlton-hotel-2_jpg_13149693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347236"/>
            <a:ext cx="4392488" cy="309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31840" y="4515966"/>
            <a:ext cx="2645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</a:t>
            </a:r>
            <a:r>
              <a:rPr lang="en-US" dirty="0" smtClean="0"/>
              <a:t>Ritz-Carlton</a:t>
            </a:r>
            <a:r>
              <a:rPr lang="ru-RU" dirty="0" smtClean="0"/>
              <a:t>», 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8585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195486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Организационная культура</a:t>
            </a:r>
            <a:endParaRPr lang="ru-RU" sz="48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Рисунок 3" descr="https://lh6.googleusercontent.com/KH21hr6Ag2zQxaUqfqAwDXJ46K2adusv3QKRFBpw69Z_zGJynR5cSSviysIZYldyuuoF6dZI5tLTFunB_V_9kB6npjCy340lPNpttRkEz1aSsil1QdK0BrFLZ1D_juDikw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76374"/>
            <a:ext cx="5328592" cy="28235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2696453" y="4475316"/>
            <a:ext cx="4352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Структура организационной культуры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9302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0" y="195486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Организационная культура</a:t>
            </a:r>
            <a:endParaRPr lang="ru-RU" sz="48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377915" y="1680293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1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377915" y="2746947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2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377915" y="3781772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3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58725" y="1819663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«ЯДРО»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458725" y="2886317"/>
            <a:ext cx="2435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Внутренние правила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479564" y="3921141"/>
            <a:ext cx="2393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Внешнее окружение</a:t>
            </a:r>
            <a:endParaRPr lang="ru-RU" dirty="0"/>
          </a:p>
        </p:txBody>
      </p:sp>
      <p:cxnSp>
        <p:nvCxnSpPr>
          <p:cNvPr id="15" name="Прямая соединительная линия 14"/>
          <p:cNvCxnSpPr>
            <a:stCxn id="8" idx="5"/>
          </p:cNvCxnSpPr>
          <p:nvPr/>
        </p:nvCxnSpPr>
        <p:spPr>
          <a:xfrm>
            <a:off x="1931079" y="2233457"/>
            <a:ext cx="319154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956524" y="3255649"/>
            <a:ext cx="319154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956524" y="4299942"/>
            <a:ext cx="319154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122619" y="1491630"/>
            <a:ext cx="3193797" cy="764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Миссия, Цели («Золотые Стандарты»)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122619" y="2527103"/>
            <a:ext cx="3193797" cy="764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«Золотые Стандарты», 20 правил идеального сервиса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148064" y="3538778"/>
            <a:ext cx="3193797" cy="764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Дизайн </a:t>
            </a:r>
            <a:r>
              <a:rPr lang="ru-RU" sz="1200" dirty="0"/>
              <a:t>здания, помещений, наличие униформы, цветовая гамма, инфраструктура, система коммуникации с клиентами и т.д.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433842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195486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Миссия</a:t>
            </a:r>
            <a:endParaRPr lang="ru-RU" sz="48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174" y="1508883"/>
            <a:ext cx="672911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Кредо («Золотые Стандарты») : </a:t>
            </a:r>
          </a:p>
          <a:p>
            <a:r>
              <a:rPr lang="ru-RU" dirty="0" smtClean="0"/>
              <a:t>«</a:t>
            </a:r>
            <a:r>
              <a:rPr lang="ru-RU" dirty="0"/>
              <a:t>Высочайшая миссия отеля «Ритц-</a:t>
            </a:r>
            <a:r>
              <a:rPr lang="ru-RU" dirty="0" err="1"/>
              <a:t>Карлтон</a:t>
            </a:r>
            <a:r>
              <a:rPr lang="ru-RU" dirty="0"/>
              <a:t>» – искренняя забота о наших гостях и их комфорте. </a:t>
            </a:r>
            <a:endParaRPr lang="ru-RU" dirty="0" smtClean="0"/>
          </a:p>
          <a:p>
            <a:r>
              <a:rPr lang="ru-RU" dirty="0" smtClean="0"/>
              <a:t>Мы </a:t>
            </a:r>
            <a:r>
              <a:rPr lang="ru-RU" dirty="0"/>
              <a:t>обязуемся оказывать услуги и предоставлять безупречный индивидуальный сервис нашим гостям, которые всегда смогут насладиться тёплой, уютной, располагающей к отдыху и в то же время изысканной атмосферой. </a:t>
            </a:r>
            <a:endParaRPr lang="ru-RU" dirty="0" smtClean="0"/>
          </a:p>
          <a:p>
            <a:r>
              <a:rPr lang="ru-RU" dirty="0" smtClean="0"/>
              <a:t>Мир </a:t>
            </a:r>
            <a:r>
              <a:rPr lang="ru-RU" dirty="0"/>
              <a:t>«Ритц-</a:t>
            </a:r>
            <a:r>
              <a:rPr lang="ru-RU" dirty="0" err="1"/>
              <a:t>Карлтон</a:t>
            </a:r>
            <a:r>
              <a:rPr lang="ru-RU" dirty="0"/>
              <a:t>» оживляет чувства, создаёт хорошее настроение и ощущение благополучия, исполняет даже невысказанные желания и потребности наших гостей».</a:t>
            </a:r>
          </a:p>
        </p:txBody>
      </p:sp>
      <p:pic>
        <p:nvPicPr>
          <p:cNvPr id="6146" name="Picture 2" descr="http://www.gifki.org/data/media/1030/dvoretskiy-animatsionnaya-kartinka-000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799154"/>
            <a:ext cx="2251723" cy="255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906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195486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Цели</a:t>
            </a:r>
            <a:endParaRPr lang="ru-RU" sz="48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01" name="Группа 100"/>
          <p:cNvGrpSpPr/>
          <p:nvPr/>
        </p:nvGrpSpPr>
        <p:grpSpPr>
          <a:xfrm>
            <a:off x="251520" y="1605882"/>
            <a:ext cx="8561156" cy="2657648"/>
            <a:chOff x="259316" y="1138237"/>
            <a:chExt cx="8561156" cy="2657648"/>
          </a:xfrm>
        </p:grpSpPr>
        <p:cxnSp>
          <p:nvCxnSpPr>
            <p:cNvPr id="27" name="Прямая со стрелкой 26"/>
            <p:cNvCxnSpPr/>
            <p:nvPr/>
          </p:nvCxnSpPr>
          <p:spPr>
            <a:xfrm>
              <a:off x="5595463" y="1491630"/>
              <a:ext cx="880496" cy="14984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Поле 7"/>
            <p:cNvSpPr txBox="1"/>
            <p:nvPr/>
          </p:nvSpPr>
          <p:spPr>
            <a:xfrm>
              <a:off x="3994500" y="2173244"/>
              <a:ext cx="1225572" cy="442903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60000"/>
                </a:lnSpc>
                <a:spcAft>
                  <a:spcPts val="800"/>
                </a:spcAft>
              </a:pPr>
              <a:r>
                <a:rPr lang="ru-RU" sz="1400" dirty="0">
                  <a:effectLst/>
                  <a:latin typeface="Times New Roman"/>
                  <a:ea typeface="Calibri"/>
                  <a:cs typeface="Times New Roman"/>
                </a:rPr>
                <a:t>Высокие требования к персоналу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6" name="Поле 8"/>
            <p:cNvSpPr txBox="1"/>
            <p:nvPr/>
          </p:nvSpPr>
          <p:spPr>
            <a:xfrm>
              <a:off x="2028333" y="2170585"/>
              <a:ext cx="1463547" cy="445562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60000"/>
                </a:lnSpc>
                <a:spcAft>
                  <a:spcPts val="800"/>
                </a:spcAft>
              </a:pPr>
              <a:r>
                <a:rPr lang="ru-RU" sz="1400" dirty="0">
                  <a:effectLst/>
                  <a:latin typeface="Times New Roman"/>
                  <a:ea typeface="Calibri"/>
                  <a:cs typeface="Times New Roman"/>
                </a:rPr>
                <a:t>Тщательный и долгий подбор персонала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7" name="Поле 9"/>
            <p:cNvSpPr txBox="1"/>
            <p:nvPr/>
          </p:nvSpPr>
          <p:spPr>
            <a:xfrm>
              <a:off x="259316" y="2158834"/>
              <a:ext cx="1656184" cy="457313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60000"/>
                </a:lnSpc>
                <a:spcAft>
                  <a:spcPts val="800"/>
                </a:spcAft>
              </a:pPr>
              <a:r>
                <a:rPr lang="ru-RU" sz="1400" dirty="0">
                  <a:latin typeface="Times New Roman"/>
                  <a:ea typeface="Calibri"/>
                  <a:cs typeface="Times New Roman"/>
                </a:rPr>
                <a:t>В</a:t>
              </a:r>
              <a:r>
                <a:rPr lang="ru-RU" sz="1400" dirty="0" smtClean="0">
                  <a:effectLst/>
                  <a:latin typeface="Times New Roman"/>
                  <a:ea typeface="Calibri"/>
                  <a:cs typeface="Times New Roman"/>
                </a:rPr>
                <a:t>нутрифирменное </a:t>
              </a:r>
              <a:r>
                <a:rPr lang="ru-RU" sz="1400" dirty="0">
                  <a:effectLst/>
                  <a:latin typeface="Times New Roman"/>
                  <a:ea typeface="Calibri"/>
                  <a:cs typeface="Times New Roman"/>
                </a:rPr>
                <a:t>обучение персонала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8" name="Поле 10"/>
            <p:cNvSpPr txBox="1"/>
            <p:nvPr/>
          </p:nvSpPr>
          <p:spPr>
            <a:xfrm>
              <a:off x="5654176" y="2175264"/>
              <a:ext cx="1534940" cy="440883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60000"/>
                </a:lnSpc>
                <a:spcAft>
                  <a:spcPts val="800"/>
                </a:spcAft>
              </a:pPr>
              <a:r>
                <a:rPr lang="ru-RU" sz="1400" dirty="0" smtClean="0">
                  <a:effectLst/>
                  <a:latin typeface="Times New Roman"/>
                  <a:ea typeface="Calibri"/>
                  <a:cs typeface="Times New Roman"/>
                </a:rPr>
                <a:t>Стиль </a:t>
              </a:r>
              <a:r>
                <a:rPr lang="ru-RU" sz="1400" dirty="0">
                  <a:effectLst/>
                  <a:latin typeface="Times New Roman"/>
                  <a:ea typeface="Calibri"/>
                  <a:cs typeface="Times New Roman"/>
                </a:rPr>
                <a:t>и интерьер отелей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9" name="Поле 11"/>
            <p:cNvSpPr txBox="1"/>
            <p:nvPr/>
          </p:nvSpPr>
          <p:spPr>
            <a:xfrm>
              <a:off x="7380722" y="2175264"/>
              <a:ext cx="1439750" cy="440883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60000"/>
                </a:lnSpc>
                <a:spcAft>
                  <a:spcPts val="800"/>
                </a:spcAft>
              </a:pPr>
              <a:r>
                <a:rPr lang="ru-RU" sz="1400" dirty="0">
                  <a:effectLst/>
                  <a:latin typeface="Times New Roman"/>
                  <a:ea typeface="Calibri"/>
                  <a:cs typeface="Times New Roman"/>
                </a:rPr>
                <a:t>Отношение персонала с посетителями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0" name="Поле 12"/>
            <p:cNvSpPr txBox="1"/>
            <p:nvPr/>
          </p:nvSpPr>
          <p:spPr>
            <a:xfrm>
              <a:off x="467544" y="2897965"/>
              <a:ext cx="777741" cy="199069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60000"/>
                </a:lnSpc>
                <a:spcAft>
                  <a:spcPts val="0"/>
                </a:spcAft>
              </a:pPr>
              <a:r>
                <a:rPr lang="ru-RU" sz="1400" dirty="0" smtClean="0">
                  <a:effectLst/>
                  <a:latin typeface="Times New Roman"/>
                  <a:ea typeface="Calibri"/>
                  <a:cs typeface="Times New Roman"/>
                </a:rPr>
                <a:t>Тренинги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1" name="Поле 13"/>
            <p:cNvSpPr txBox="1"/>
            <p:nvPr/>
          </p:nvSpPr>
          <p:spPr>
            <a:xfrm>
              <a:off x="467544" y="3170181"/>
              <a:ext cx="1447956" cy="166169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60000"/>
                </a:lnSpc>
                <a:spcAft>
                  <a:spcPts val="0"/>
                </a:spcAft>
              </a:pPr>
              <a:r>
                <a:rPr lang="ru-RU" sz="1400" dirty="0" smtClean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Наставничество</a:t>
              </a:r>
              <a:endParaRPr lang="ru-RU" sz="14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endParaRPr>
            </a:p>
          </p:txBody>
        </p:sp>
        <p:sp>
          <p:nvSpPr>
            <p:cNvPr id="12" name="Поле 14"/>
            <p:cNvSpPr txBox="1"/>
            <p:nvPr/>
          </p:nvSpPr>
          <p:spPr>
            <a:xfrm>
              <a:off x="2123728" y="2897965"/>
              <a:ext cx="1321043" cy="574043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60000"/>
                </a:lnSpc>
                <a:spcAft>
                  <a:spcPts val="800"/>
                </a:spcAft>
              </a:pPr>
              <a:r>
                <a:rPr lang="ru-RU" sz="1400" dirty="0">
                  <a:effectLst/>
                  <a:latin typeface="Times New Roman"/>
                  <a:ea typeface="Calibri"/>
                  <a:cs typeface="Times New Roman"/>
                </a:rPr>
                <a:t>Разработка методик подбора персонала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3" name="Поле 15"/>
            <p:cNvSpPr txBox="1"/>
            <p:nvPr/>
          </p:nvSpPr>
          <p:spPr>
            <a:xfrm>
              <a:off x="3791783" y="2828093"/>
              <a:ext cx="1644313" cy="338812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60000"/>
                </a:lnSpc>
                <a:spcAft>
                  <a:spcPts val="800"/>
                </a:spcAft>
              </a:pPr>
              <a:r>
                <a:rPr lang="ru-RU" sz="1400" dirty="0" smtClean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Тестирование</a:t>
              </a:r>
              <a:r>
                <a:rPr lang="ru-RU" sz="1400" dirty="0"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 </a:t>
              </a:r>
              <a:r>
                <a:rPr lang="ru-RU" sz="1400" dirty="0" smtClean="0"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и </a:t>
              </a:r>
              <a:r>
                <a:rPr lang="ru-RU" sz="1400" dirty="0" smtClean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Проверка </a:t>
              </a:r>
              <a:r>
                <a:rPr lang="ru-RU" sz="140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навыков </a:t>
              </a:r>
            </a:p>
          </p:txBody>
        </p:sp>
        <p:sp>
          <p:nvSpPr>
            <p:cNvPr id="14" name="Поле 16"/>
            <p:cNvSpPr txBox="1"/>
            <p:nvPr/>
          </p:nvSpPr>
          <p:spPr>
            <a:xfrm>
              <a:off x="5713384" y="2828092"/>
              <a:ext cx="1451648" cy="967793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60000"/>
                </a:lnSpc>
                <a:spcAft>
                  <a:spcPts val="800"/>
                </a:spcAft>
              </a:pPr>
              <a:r>
                <a:rPr lang="ru-RU" sz="1400" dirty="0" smtClean="0">
                  <a:effectLst/>
                  <a:latin typeface="Times New Roman"/>
                  <a:ea typeface="Calibri"/>
                  <a:cs typeface="Times New Roman"/>
                </a:rPr>
                <a:t>Сочетаемость фасада </a:t>
              </a:r>
              <a:r>
                <a:rPr lang="ru-RU" sz="1400" dirty="0">
                  <a:effectLst/>
                  <a:latin typeface="Times New Roman"/>
                  <a:ea typeface="Calibri"/>
                  <a:cs typeface="Times New Roman"/>
                </a:rPr>
                <a:t>здания, интерьера отеля и униформы сотрудников с заданной тематикой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5" name="Поле 17"/>
            <p:cNvSpPr txBox="1"/>
            <p:nvPr/>
          </p:nvSpPr>
          <p:spPr>
            <a:xfrm>
              <a:off x="7514882" y="2824610"/>
              <a:ext cx="1189876" cy="46722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60000"/>
                </a:lnSpc>
                <a:spcAft>
                  <a:spcPts val="800"/>
                </a:spcAft>
              </a:pPr>
              <a:r>
                <a:rPr lang="ru-RU" sz="1400" dirty="0">
                  <a:effectLst/>
                  <a:latin typeface="Times New Roman"/>
                  <a:ea typeface="Calibri"/>
                  <a:cs typeface="Times New Roman"/>
                </a:rPr>
                <a:t>Концепция «Дам и господ»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3" name="Поле 3"/>
            <p:cNvSpPr txBox="1"/>
            <p:nvPr/>
          </p:nvSpPr>
          <p:spPr>
            <a:xfrm>
              <a:off x="3501727" y="1138237"/>
              <a:ext cx="2808107" cy="353393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60000"/>
                </a:lnSpc>
                <a:spcAft>
                  <a:spcPts val="800"/>
                </a:spcAft>
              </a:pPr>
              <a:r>
                <a:rPr lang="ru-RU" sz="1400" dirty="0">
                  <a:effectLst/>
                  <a:latin typeface="Times New Roman"/>
                  <a:ea typeface="Calibri"/>
                  <a:cs typeface="Times New Roman"/>
                </a:rPr>
                <a:t>Завоевание сильнейших позиций на рынке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4" name="Поле 4"/>
            <p:cNvSpPr txBox="1"/>
            <p:nvPr/>
          </p:nvSpPr>
          <p:spPr>
            <a:xfrm>
              <a:off x="1455055" y="1635646"/>
              <a:ext cx="2629625" cy="290641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60000"/>
                </a:lnSpc>
                <a:spcAft>
                  <a:spcPts val="800"/>
                </a:spcAft>
              </a:pPr>
              <a:r>
                <a:rPr lang="ru-RU" sz="1400" dirty="0">
                  <a:effectLst/>
                  <a:latin typeface="Times New Roman"/>
                  <a:ea typeface="Calibri"/>
                  <a:cs typeface="Times New Roman"/>
                </a:rPr>
                <a:t>Предоставление гостям идеального сервиса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25" name="Поле 6"/>
            <p:cNvSpPr txBox="1"/>
            <p:nvPr/>
          </p:nvSpPr>
          <p:spPr>
            <a:xfrm>
              <a:off x="5345612" y="1635646"/>
              <a:ext cx="2927094" cy="330237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60000"/>
                </a:lnSpc>
                <a:spcAft>
                  <a:spcPts val="800"/>
                </a:spcAft>
              </a:pPr>
              <a:r>
                <a:rPr lang="ru-RU" sz="1400" dirty="0">
                  <a:effectLst/>
                  <a:latin typeface="Times New Roman"/>
                  <a:ea typeface="Calibri"/>
                  <a:cs typeface="Times New Roman"/>
                </a:rPr>
                <a:t>Соответствие цены качеству и презентации услуг</a:t>
              </a:r>
              <a:endParaRPr lang="ru-RU" sz="1100" dirty="0">
                <a:effectLst/>
                <a:ea typeface="Calibri"/>
                <a:cs typeface="Times New Roman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 flipH="1">
              <a:off x="3236691" y="1491630"/>
              <a:ext cx="966741" cy="14260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flipH="1">
              <a:off x="1169571" y="1938953"/>
              <a:ext cx="773231" cy="2316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>
              <a:off x="2699792" y="1931361"/>
              <a:ext cx="0" cy="24681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>
              <a:off x="3501219" y="1936435"/>
              <a:ext cx="898544" cy="23666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 flipH="1">
              <a:off x="4860032" y="1965883"/>
              <a:ext cx="794144" cy="21229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>
              <a:endCxn id="8" idx="0"/>
            </p:cNvCxnSpPr>
            <p:nvPr/>
          </p:nvCxnSpPr>
          <p:spPr>
            <a:xfrm>
              <a:off x="6421646" y="1965883"/>
              <a:ext cx="0" cy="2093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/>
            <p:cNvCxnSpPr/>
            <p:nvPr/>
          </p:nvCxnSpPr>
          <p:spPr>
            <a:xfrm>
              <a:off x="7308304" y="1965883"/>
              <a:ext cx="773544" cy="21576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>
              <a:off x="2769867" y="2622477"/>
              <a:ext cx="0" cy="28181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>
              <a:off x="4595804" y="2616147"/>
              <a:ext cx="0" cy="22156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>
              <a:off x="6445438" y="2616147"/>
              <a:ext cx="0" cy="22663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>
              <a:stCxn id="9" idx="2"/>
            </p:cNvCxnSpPr>
            <p:nvPr/>
          </p:nvCxnSpPr>
          <p:spPr>
            <a:xfrm>
              <a:off x="8100597" y="2616147"/>
              <a:ext cx="0" cy="21194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323528" y="2616147"/>
              <a:ext cx="0" cy="637118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 стрелкой 69"/>
            <p:cNvCxnSpPr>
              <a:endCxn id="10" idx="1"/>
            </p:cNvCxnSpPr>
            <p:nvPr/>
          </p:nvCxnSpPr>
          <p:spPr>
            <a:xfrm>
              <a:off x="323528" y="2997500"/>
              <a:ext cx="144016" cy="0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 стрелкой 73"/>
            <p:cNvCxnSpPr>
              <a:endCxn id="11" idx="1"/>
            </p:cNvCxnSpPr>
            <p:nvPr/>
          </p:nvCxnSpPr>
          <p:spPr>
            <a:xfrm>
              <a:off x="323528" y="3253266"/>
              <a:ext cx="144016" cy="0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66707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Другая 16">
      <a:dk1>
        <a:sysClr val="windowText" lastClr="000000"/>
      </a:dk1>
      <a:lt1>
        <a:sysClr val="window" lastClr="FFFFFF"/>
      </a:lt1>
      <a:dk2>
        <a:srgbClr val="BDB9A9"/>
      </a:dk2>
      <a:lt2>
        <a:srgbClr val="EBE3D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Другая 2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298</TotalTime>
  <Words>1085</Words>
  <Application>Microsoft Office PowerPoint</Application>
  <PresentationFormat>Экран (16:9)</PresentationFormat>
  <Paragraphs>147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Сетка</vt:lpstr>
      <vt:lpstr>Организационная культура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Чебан</dc:creator>
  <cp:lastModifiedBy>Елена Чебан</cp:lastModifiedBy>
  <cp:revision>25</cp:revision>
  <dcterms:created xsi:type="dcterms:W3CDTF">2018-03-03T07:16:04Z</dcterms:created>
  <dcterms:modified xsi:type="dcterms:W3CDTF">2018-03-03T12:25:37Z</dcterms:modified>
</cp:coreProperties>
</file>