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80" r:id="rId7"/>
    <p:sldId id="262" r:id="rId8"/>
    <p:sldId id="263" r:id="rId9"/>
    <p:sldId id="273" r:id="rId10"/>
    <p:sldId id="264" r:id="rId11"/>
    <p:sldId id="265" r:id="rId12"/>
    <p:sldId id="278" r:id="rId13"/>
    <p:sldId id="279" r:id="rId14"/>
    <p:sldId id="274" r:id="rId15"/>
    <p:sldId id="275" r:id="rId16"/>
    <p:sldId id="266" r:id="rId17"/>
    <p:sldId id="267" r:id="rId18"/>
    <p:sldId id="268" r:id="rId19"/>
    <p:sldId id="276" r:id="rId20"/>
    <p:sldId id="272" r:id="rId21"/>
    <p:sldId id="277" r:id="rId22"/>
    <p:sldId id="27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7998F-F8B1-4337-AB01-E19E04032E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585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D3428-AC6D-450B-9B50-1E064E59B5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179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66C3E-595D-47ED-97EE-77923BBA7F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153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258C4-3DE8-4E8A-878D-33E4D10842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06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CE89B-C145-4F84-9B8B-5F7E9A84E1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367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A5CB4-BE03-451D-A24F-303D24D449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183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908ED-EF57-4E1C-8A8E-567811AF6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975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C0BB1-A3EB-46FA-AC9B-60AC47541B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946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0E406-7CE7-407F-897F-EEB12A94DB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749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D9BDE-9244-4DD2-B1B6-734FD2F83F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751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4FA68-58D0-4276-8D83-BD40CEF10B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122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36BEC24-33E6-4EA3-888E-46B65AB8621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292600"/>
            <a:ext cx="7772400" cy="2088728"/>
          </a:xfrm>
        </p:spPr>
        <p:txBody>
          <a:bodyPr/>
          <a:lstStyle/>
          <a:p>
            <a:r>
              <a:rPr lang="ru-RU" altLang="ru-RU" sz="2400" dirty="0">
                <a:solidFill>
                  <a:schemeClr val="bg1"/>
                </a:solidFill>
              </a:rPr>
              <a:t>Современные педагогические технологии как инструмент развития педагогического мастерства учителя </a:t>
            </a:r>
            <a:r>
              <a:rPr lang="ru-RU" altLang="ru-RU" sz="2400" dirty="0" smtClean="0">
                <a:solidFill>
                  <a:schemeClr val="bg1"/>
                </a:solidFill>
              </a:rPr>
              <a:t>(в системе </a:t>
            </a:r>
            <a:r>
              <a:rPr lang="ru-RU" altLang="ru-RU" sz="2400" dirty="0">
                <a:solidFill>
                  <a:schemeClr val="bg1"/>
                </a:solidFill>
              </a:rPr>
              <a:t>подготовки к итоговой аттестации)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6453335"/>
            <a:ext cx="6400800" cy="193527"/>
          </a:xfrm>
        </p:spPr>
        <p:txBody>
          <a:bodyPr/>
          <a:lstStyle/>
          <a:p>
            <a:endParaRPr lang="ru-RU" alt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Фонохрестоматия</a:t>
            </a:r>
            <a:br>
              <a:rPr lang="ru-RU" altLang="ru-RU" sz="3200" dirty="0">
                <a:solidFill>
                  <a:schemeClr val="bg1"/>
                </a:solidFill>
              </a:rPr>
            </a:b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400" dirty="0" smtClean="0">
                <a:solidFill>
                  <a:schemeClr val="accent2"/>
                </a:solidFill>
              </a:rPr>
              <a:t>Можно </a:t>
            </a:r>
            <a:r>
              <a:rPr lang="ru-RU" altLang="ru-RU" sz="2400" dirty="0">
                <a:solidFill>
                  <a:schemeClr val="accent2"/>
                </a:solidFill>
              </a:rPr>
              <a:t>использовать как эталонное прочтение, к которому следует </a:t>
            </a:r>
            <a:r>
              <a:rPr lang="ru-RU" altLang="ru-RU" sz="2400" dirty="0" smtClean="0">
                <a:solidFill>
                  <a:schemeClr val="accent2"/>
                </a:solidFill>
              </a:rPr>
              <a:t>стремиться.</a:t>
            </a:r>
            <a:endParaRPr lang="ru-RU" altLang="ru-RU" sz="24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ru-RU" altLang="ru-RU" sz="2400" dirty="0" smtClean="0">
                <a:solidFill>
                  <a:schemeClr val="accent2"/>
                </a:solidFill>
              </a:rPr>
              <a:t>Как </a:t>
            </a:r>
            <a:r>
              <a:rPr lang="ru-RU" altLang="ru-RU" sz="2400" dirty="0">
                <a:solidFill>
                  <a:schemeClr val="accent2"/>
                </a:solidFill>
              </a:rPr>
              <a:t>иллюстрация</a:t>
            </a:r>
          </a:p>
          <a:p>
            <a:pPr>
              <a:buFontTx/>
              <a:buNone/>
            </a:pPr>
            <a:r>
              <a:rPr lang="ru-RU" altLang="ru-RU" sz="2400" dirty="0">
                <a:solidFill>
                  <a:schemeClr val="accent2"/>
                </a:solidFill>
              </a:rPr>
              <a:t>Может даваться в познавательных целях, чтобы познакомиться с голосом знаменитых писателей, актёров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273630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5346963" cy="306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Заочные экскурсии</a:t>
            </a:r>
            <a:br>
              <a:rPr lang="ru-RU" altLang="ru-RU" sz="3200" dirty="0">
                <a:solidFill>
                  <a:schemeClr val="bg1"/>
                </a:solidFill>
              </a:rPr>
            </a:b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400" dirty="0" smtClean="0">
                <a:solidFill>
                  <a:schemeClr val="accent2"/>
                </a:solidFill>
              </a:rPr>
              <a:t>Создание </a:t>
            </a:r>
            <a:r>
              <a:rPr lang="ru-RU" altLang="ru-RU" sz="2400" b="1" dirty="0">
                <a:solidFill>
                  <a:schemeClr val="accent2"/>
                </a:solidFill>
              </a:rPr>
              <a:t>заочных экскурсий - документальных фильмов </a:t>
            </a:r>
            <a:r>
              <a:rPr lang="ru-RU" altLang="ru-RU" sz="2400" dirty="0">
                <a:solidFill>
                  <a:schemeClr val="accent2"/>
                </a:solidFill>
              </a:rPr>
              <a:t>- важный </a:t>
            </a:r>
            <a:r>
              <a:rPr lang="ru-RU" altLang="ru-RU" sz="2400" dirty="0" smtClean="0">
                <a:solidFill>
                  <a:schemeClr val="accent2"/>
                </a:solidFill>
              </a:rPr>
              <a:t>момент.</a:t>
            </a:r>
          </a:p>
          <a:p>
            <a:pPr>
              <a:buFontTx/>
              <a:buNone/>
            </a:pPr>
            <a:r>
              <a:rPr lang="ru-RU" altLang="ru-RU" sz="2400" dirty="0" smtClean="0">
                <a:solidFill>
                  <a:schemeClr val="accent2"/>
                </a:solidFill>
              </a:rPr>
              <a:t>Во-первых</a:t>
            </a:r>
            <a:r>
              <a:rPr lang="ru-RU" altLang="ru-RU" sz="2400" dirty="0">
                <a:solidFill>
                  <a:schemeClr val="accent2"/>
                </a:solidFill>
              </a:rPr>
              <a:t>, они расширяют кругозор учащихся.</a:t>
            </a:r>
          </a:p>
          <a:p>
            <a:pPr>
              <a:buFontTx/>
              <a:buNone/>
            </a:pPr>
            <a:r>
              <a:rPr lang="ru-RU" altLang="ru-RU" sz="2400" dirty="0">
                <a:solidFill>
                  <a:schemeClr val="accent2"/>
                </a:solidFill>
              </a:rPr>
              <a:t>Во-вторых, сейчас в каждом классе по литературе по программе Коровиной предлагается совершать заочные экскурсии по литературным местам. Таким образом, эти фильмы - </a:t>
            </a:r>
            <a:r>
              <a:rPr lang="ru-RU" altLang="ru-RU" sz="2400" dirty="0" err="1">
                <a:solidFill>
                  <a:schemeClr val="accent2"/>
                </a:solidFill>
              </a:rPr>
              <a:t>видеоподдержка</a:t>
            </a:r>
            <a:r>
              <a:rPr lang="ru-RU" altLang="ru-RU" sz="2400" dirty="0">
                <a:solidFill>
                  <a:schemeClr val="accent2"/>
                </a:solidFill>
              </a:rPr>
              <a:t> таких уроков.</a:t>
            </a:r>
          </a:p>
          <a:p>
            <a:pPr>
              <a:buFontTx/>
              <a:buNone/>
            </a:pPr>
            <a:r>
              <a:rPr lang="ru-RU" altLang="ru-RU" sz="2400" dirty="0">
                <a:solidFill>
                  <a:schemeClr val="accent2"/>
                </a:solidFill>
              </a:rPr>
              <a:t>В-третьих, не всегда можно съездить в отдалённые от нас места, </a:t>
            </a:r>
            <a:r>
              <a:rPr lang="ru-RU" altLang="ru-RU" sz="2400" dirty="0" smtClean="0">
                <a:solidFill>
                  <a:schemeClr val="accent2"/>
                </a:solidFill>
              </a:rPr>
              <a:t>поэтому </a:t>
            </a:r>
            <a:r>
              <a:rPr lang="ru-RU" altLang="ru-RU" sz="2400" dirty="0">
                <a:solidFill>
                  <a:schemeClr val="accent2"/>
                </a:solidFill>
              </a:rPr>
              <a:t>такие экскурсии замещают "живые</a:t>
            </a:r>
            <a:r>
              <a:rPr lang="ru-RU" altLang="ru-RU" sz="2400" dirty="0" smtClean="0">
                <a:solidFill>
                  <a:schemeClr val="accent2"/>
                </a:solidFill>
              </a:rPr>
              <a:t>".</a:t>
            </a:r>
          </a:p>
          <a:p>
            <a:pPr>
              <a:buFontTx/>
              <a:buNone/>
            </a:pPr>
            <a:endParaRPr lang="ru-RU" altLang="ru-RU" sz="240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ru-RU" altLang="ru-RU" sz="1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Заочная экскурсия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9"/>
            <a:ext cx="36724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518457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388843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514" y="3501008"/>
            <a:ext cx="492496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153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Заочная экскурсия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09634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08720"/>
            <a:ext cx="302433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15647"/>
            <a:ext cx="2885192" cy="251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325392" cy="313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56" y="3429000"/>
            <a:ext cx="4680480" cy="313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52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Моя страна сегодня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6895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36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Моя страна вчера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2899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450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</a:rPr>
              <a:t>Формы работы с компьютером на уроках русского языка и литературы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80728"/>
            <a:ext cx="8712968" cy="5649714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000" b="1" dirty="0" smtClean="0">
                <a:solidFill>
                  <a:schemeClr val="accent2"/>
                </a:solidFill>
              </a:rPr>
              <a:t>«</a:t>
            </a:r>
            <a:r>
              <a:rPr lang="ru-RU" altLang="ru-RU" sz="2000" b="1" dirty="0">
                <a:solidFill>
                  <a:schemeClr val="accent2"/>
                </a:solidFill>
              </a:rPr>
              <a:t>Компьютер + Принтер» </a:t>
            </a:r>
            <a:endParaRPr lang="ru-RU" altLang="ru-RU" sz="2000" b="1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</a:rPr>
              <a:t>Учитель </a:t>
            </a:r>
            <a:r>
              <a:rPr lang="ru-RU" altLang="ru-RU" sz="1800" dirty="0">
                <a:solidFill>
                  <a:schemeClr val="accent2"/>
                </a:solidFill>
              </a:rPr>
              <a:t>может:</a:t>
            </a:r>
          </a:p>
          <a:p>
            <a:pPr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</a:rPr>
              <a:t>готовить </a:t>
            </a:r>
            <a:r>
              <a:rPr lang="ru-RU" altLang="ru-RU" sz="1800" dirty="0">
                <a:solidFill>
                  <a:schemeClr val="accent2"/>
                </a:solidFill>
              </a:rPr>
              <a:t>к урокам </a:t>
            </a:r>
            <a:r>
              <a:rPr lang="ru-RU" altLang="ru-RU" sz="2000" b="1" dirty="0">
                <a:solidFill>
                  <a:schemeClr val="accent2"/>
                </a:solidFill>
              </a:rPr>
              <a:t>дидактический раздаточный материал</a:t>
            </a:r>
          </a:p>
          <a:p>
            <a:pPr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</a:rPr>
              <a:t>оформлять </a:t>
            </a:r>
            <a:r>
              <a:rPr lang="ru-RU" altLang="ru-RU" sz="2000" b="1" dirty="0">
                <a:solidFill>
                  <a:schemeClr val="accent2"/>
                </a:solidFill>
              </a:rPr>
              <a:t>наглядный материал</a:t>
            </a:r>
          </a:p>
          <a:p>
            <a:pPr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</a:rPr>
              <a:t>заниматься </a:t>
            </a:r>
            <a:r>
              <a:rPr lang="ru-RU" altLang="ru-RU" sz="1800" dirty="0">
                <a:solidFill>
                  <a:schemeClr val="accent2"/>
                </a:solidFill>
              </a:rPr>
              <a:t>индивидуальной проектной деятельностью с учащимися</a:t>
            </a:r>
          </a:p>
          <a:p>
            <a:pPr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</a:rPr>
              <a:t>создавать </a:t>
            </a:r>
            <a:r>
              <a:rPr lang="ru-RU" altLang="ru-RU" sz="2000" b="1" dirty="0">
                <a:solidFill>
                  <a:schemeClr val="accent2"/>
                </a:solidFill>
              </a:rPr>
              <a:t>опорные конспекты к уроку</a:t>
            </a:r>
            <a:endParaRPr lang="ru-RU" altLang="ru-RU" sz="1800" b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</a:rPr>
              <a:t>создавать </a:t>
            </a:r>
            <a:r>
              <a:rPr lang="ru-RU" altLang="ru-RU" sz="2000" b="1" dirty="0">
                <a:solidFill>
                  <a:schemeClr val="accent2"/>
                </a:solidFill>
              </a:rPr>
              <a:t>тесты </a:t>
            </a:r>
            <a:r>
              <a:rPr lang="ru-RU" altLang="ru-RU" sz="2000" b="1" dirty="0" smtClean="0">
                <a:solidFill>
                  <a:schemeClr val="accent2"/>
                </a:solidFill>
              </a:rPr>
              <a:t>и </a:t>
            </a:r>
            <a:r>
              <a:rPr lang="ru-RU" altLang="ru-RU" sz="2000" b="1" dirty="0">
                <a:solidFill>
                  <a:schemeClr val="accent2"/>
                </a:solidFill>
              </a:rPr>
              <a:t>самостоятельные работы</a:t>
            </a:r>
            <a:r>
              <a:rPr lang="ru-RU" altLang="ru-RU" sz="1800" dirty="0">
                <a:solidFill>
                  <a:schemeClr val="accent2"/>
                </a:solidFill>
              </a:rPr>
              <a:t> для </a:t>
            </a:r>
            <a:r>
              <a:rPr lang="ru-RU" altLang="ru-RU" sz="1800" dirty="0" smtClean="0">
                <a:solidFill>
                  <a:schemeClr val="accent2"/>
                </a:solidFill>
              </a:rPr>
              <a:t>учащихся</a:t>
            </a:r>
          </a:p>
          <a:p>
            <a:pPr>
              <a:buFontTx/>
              <a:buNone/>
            </a:pPr>
            <a:endParaRPr lang="ru-RU" altLang="ru-RU" sz="1800" dirty="0">
              <a:solidFill>
                <a:schemeClr val="accent2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1008"/>
            <a:ext cx="741040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889844"/>
            <a:ext cx="864096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«Компьютер + Проектор»</a:t>
            </a:r>
          </a:p>
          <a:p>
            <a:r>
              <a:rPr lang="ru-RU" dirty="0" smtClean="0"/>
              <a:t>Возможность </a:t>
            </a:r>
            <a:r>
              <a:rPr lang="ru-RU" dirty="0"/>
              <a:t>подачи материала в форме </a:t>
            </a:r>
            <a:r>
              <a:rPr lang="ru-RU" sz="2000" dirty="0"/>
              <a:t>презентаций</a:t>
            </a:r>
          </a:p>
          <a:p>
            <a:r>
              <a:rPr lang="ru-RU" dirty="0"/>
              <a:t>Возможность проводить тестовые работы без привлечения печатного материала</a:t>
            </a:r>
          </a:p>
          <a:p>
            <a:r>
              <a:rPr lang="ru-RU" dirty="0"/>
              <a:t>Проводить опрос (фронтальный, индивидуальный - когда 1 учащийся работает за компьютером, в то время как остальные учащиеся заняты другой работой)</a:t>
            </a:r>
          </a:p>
          <a:p>
            <a:r>
              <a:rPr lang="ru-RU" dirty="0"/>
              <a:t>Проводить конференции с привлечением созданных учащимися </a:t>
            </a:r>
            <a:r>
              <a:rPr lang="ru-RU" dirty="0" smtClean="0"/>
              <a:t>презентаций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" y="3321278"/>
            <a:ext cx="4274756" cy="313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http://edu.panaboard.ru/img/expir/nsch/P12308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09" y="3321277"/>
            <a:ext cx="4730583" cy="313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5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497" y="980728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«</a:t>
            </a:r>
            <a:r>
              <a:rPr lang="ru-RU" b="1" dirty="0"/>
              <a:t>Компьютерный класс</a:t>
            </a:r>
            <a:r>
              <a:rPr lang="ru-RU" b="1" dirty="0" smtClean="0"/>
              <a:t>»</a:t>
            </a:r>
            <a:endParaRPr lang="ru-RU" b="1" dirty="0"/>
          </a:p>
          <a:p>
            <a:r>
              <a:rPr lang="ru-RU" dirty="0"/>
              <a:t>Все учащиеся могут заниматься на </a:t>
            </a:r>
            <a:r>
              <a:rPr lang="ru-RU" b="1" dirty="0"/>
              <a:t>тренажёрах</a:t>
            </a:r>
          </a:p>
          <a:p>
            <a:r>
              <a:rPr lang="ru-RU" dirty="0"/>
              <a:t>Проводить </a:t>
            </a:r>
            <a:r>
              <a:rPr lang="ru-RU" b="1" dirty="0"/>
              <a:t>индивидуальное тестирование</a:t>
            </a:r>
          </a:p>
          <a:p>
            <a:r>
              <a:rPr lang="ru-RU" dirty="0"/>
              <a:t>Заниматься </a:t>
            </a:r>
            <a:r>
              <a:rPr lang="ru-RU" b="1" dirty="0"/>
              <a:t>групповой исследовательской </a:t>
            </a:r>
            <a:r>
              <a:rPr lang="ru-RU" dirty="0"/>
              <a:t>работой</a:t>
            </a:r>
          </a:p>
          <a:p>
            <a:r>
              <a:rPr lang="ru-RU" dirty="0"/>
              <a:t>Создавать </a:t>
            </a:r>
            <a:r>
              <a:rPr lang="ru-RU" b="1" dirty="0"/>
              <a:t>проекты</a:t>
            </a:r>
            <a:r>
              <a:rPr lang="ru-RU" dirty="0"/>
              <a:t> по собственным сценариям или по сценарию учителя</a:t>
            </a:r>
          </a:p>
          <a:p>
            <a:r>
              <a:rPr lang="ru-RU" dirty="0"/>
              <a:t>Осуществлять самостоятельную поисково-исследовательскую деятельность</a:t>
            </a:r>
          </a:p>
          <a:p>
            <a:r>
              <a:rPr lang="ru-RU" dirty="0"/>
              <a:t>Создавать </a:t>
            </a:r>
            <a:r>
              <a:rPr lang="ru-RU" b="1" dirty="0"/>
              <a:t>школьную библиотеку наглядных </a:t>
            </a:r>
            <a:r>
              <a:rPr lang="ru-RU" b="1" dirty="0" smtClean="0"/>
              <a:t>пособий</a:t>
            </a:r>
          </a:p>
          <a:p>
            <a:endParaRPr lang="ru-RU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21856"/>
            <a:ext cx="712879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707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age.jimcdn.com/app/cms/image/transf/dimension=150x150:format=jpg/path/se40399142dca370b/image/i137e2d9a082402e3/version/1381431647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980728"/>
            <a:ext cx="10096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98" y="980728"/>
            <a:ext cx="990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13" y="980728"/>
            <a:ext cx="990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738" y="1004067"/>
            <a:ext cx="10763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63" y="1008081"/>
            <a:ext cx="10763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8" y="992770"/>
            <a:ext cx="10763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13" y="1008081"/>
            <a:ext cx="10763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038" y="1008081"/>
            <a:ext cx="1265441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36831"/>
            <a:ext cx="2000250" cy="214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87" y="2359904"/>
            <a:ext cx="2690237" cy="20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25" y="2436831"/>
            <a:ext cx="1885950" cy="20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74" y="2436831"/>
            <a:ext cx="2070305" cy="20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93" y="4456557"/>
            <a:ext cx="1924050" cy="192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4437112"/>
            <a:ext cx="200025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51" y="4437112"/>
            <a:ext cx="232886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63" y="4393979"/>
            <a:ext cx="2208416" cy="213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302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endParaRPr lang="ru-RU" altLang="ru-RU" sz="3200">
              <a:solidFill>
                <a:schemeClr val="bg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052512"/>
            <a:ext cx="8928992" cy="5400823"/>
          </a:xfrm>
          <a:solidFill>
            <a:srgbClr val="FF0000"/>
          </a:solidFill>
        </p:spPr>
        <p:txBody>
          <a:bodyPr/>
          <a:lstStyle/>
          <a:p>
            <a:pPr>
              <a:buFontTx/>
              <a:buNone/>
            </a:pPr>
            <a:endParaRPr lang="ru-RU" altLang="ru-RU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14488"/>
            <a:ext cx="7992888" cy="462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129" y="908720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Проведение </a:t>
            </a:r>
            <a:r>
              <a:rPr lang="ru-RU" sz="2800" b="1" dirty="0"/>
              <a:t>урока</a:t>
            </a:r>
            <a:r>
              <a:rPr lang="ru-RU" sz="2800" b="1" dirty="0" smtClean="0"/>
              <a:t>.</a:t>
            </a:r>
          </a:p>
          <a:p>
            <a:r>
              <a:rPr lang="ru-RU" sz="2000" dirty="0" smtClean="0"/>
              <a:t>Фотографии</a:t>
            </a:r>
            <a:r>
              <a:rPr lang="ru-RU" sz="2000" dirty="0"/>
              <a:t>, видео, рисунки дают возможность </a:t>
            </a:r>
            <a:r>
              <a:rPr lang="ru-RU" sz="2400" b="1" dirty="0" err="1"/>
              <a:t>эстетизировать</a:t>
            </a:r>
            <a:r>
              <a:rPr lang="ru-RU" sz="2400" b="1" dirty="0"/>
              <a:t> </a:t>
            </a:r>
            <a:r>
              <a:rPr lang="ru-RU" sz="2000" dirty="0"/>
              <a:t>урок, сделать материал наглядным</a:t>
            </a:r>
          </a:p>
          <a:p>
            <a:r>
              <a:rPr lang="ru-RU" sz="2000" dirty="0"/>
              <a:t>Слайды могут сопровождать лекцию </a:t>
            </a:r>
            <a:r>
              <a:rPr lang="ru-RU" sz="2000" dirty="0" smtClean="0"/>
              <a:t>учителя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9" y="2492896"/>
            <a:ext cx="14382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51" y="2492896"/>
            <a:ext cx="1803929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6302"/>
            <a:ext cx="162964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27" y="2496303"/>
            <a:ext cx="1410785" cy="180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01257"/>
            <a:ext cx="1872208" cy="190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9" y="4302646"/>
            <a:ext cx="2000250" cy="217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79" y="4437111"/>
            <a:ext cx="2230729" cy="204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09" y="4437112"/>
            <a:ext cx="1998074" cy="217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83" y="4437113"/>
            <a:ext cx="2360662" cy="223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362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24744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помощью заранее созданных тестов могут проводиться разные виды контроля (цифровые диктанты, выборочные диктанты, тесты</a:t>
            </a:r>
            <a:r>
              <a:rPr lang="ru-RU" dirty="0" smtClean="0"/>
              <a:t>)</a:t>
            </a:r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ЛИЧНЫЕ </a:t>
            </a:r>
            <a:r>
              <a:rPr lang="ru-RU" b="1" dirty="0"/>
              <a:t>ОКОНЧАНИЯ ГЛАГОЛОВ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666666"/>
                </a:solidFill>
                <a:latin typeface="tahoma"/>
              </a:rPr>
              <a:t>Вставьте пропущенные буквы.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666666"/>
                </a:solidFill>
                <a:latin typeface="tahoma"/>
              </a:rPr>
              <a:t>Е или И?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666666"/>
                </a:solidFill>
                <a:latin typeface="tahoma"/>
              </a:rPr>
              <a:t>Запеват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вылетт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рисушь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болет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купшь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поймашь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скажшь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водт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666666"/>
                </a:solidFill>
                <a:latin typeface="tahoma"/>
              </a:rPr>
              <a:t>возт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вылетт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украшат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утешат,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ходт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запеват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пишшь</a:t>
            </a:r>
            <a:r>
              <a:rPr lang="ru-RU" dirty="0">
                <a:solidFill>
                  <a:srgbClr val="666666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666666"/>
                </a:solidFill>
                <a:latin typeface="tahoma"/>
              </a:rPr>
              <a:t>любт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506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4744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Третий этап - </a:t>
            </a:r>
            <a:r>
              <a:rPr lang="ru-RU" b="1" dirty="0"/>
              <a:t>внеурочная работа </a:t>
            </a:r>
            <a:r>
              <a:rPr lang="ru-RU" dirty="0"/>
              <a:t>(на факультативах, дополнительных занятиях, занятиях кружка)</a:t>
            </a:r>
          </a:p>
          <a:p>
            <a:r>
              <a:rPr lang="ru-RU" dirty="0"/>
              <a:t> </a:t>
            </a:r>
            <a:r>
              <a:rPr lang="ru-RU" dirty="0" smtClean="0"/>
              <a:t>Учитель </a:t>
            </a:r>
            <a:r>
              <a:rPr lang="ru-RU" dirty="0"/>
              <a:t>выступает организатором творческой поисковой  и исследовательской деятельности учащихся</a:t>
            </a:r>
            <a:r>
              <a:rPr lang="ru-RU" sz="1200" dirty="0" smtClean="0"/>
              <a:t>.</a:t>
            </a:r>
          </a:p>
          <a:p>
            <a:endParaRPr lang="ru-RU" sz="1200" dirty="0" smtClean="0"/>
          </a:p>
          <a:p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352928" cy="419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674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endParaRPr lang="ru-RU" altLang="ru-RU" sz="3200">
              <a:solidFill>
                <a:schemeClr val="bg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  <a:solidFill>
            <a:schemeClr val="bg1"/>
          </a:solidFill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ИКТ-технологии - дополнительные возможности учения. </a:t>
            </a:r>
            <a:endParaRPr lang="ru-RU" altLang="ru-RU" sz="2000" b="1" dirty="0" smtClean="0">
              <a:solidFill>
                <a:schemeClr val="accent2"/>
              </a:solidFill>
            </a:endParaRPr>
          </a:p>
          <a:p>
            <a:pPr algn="ctr">
              <a:buFontTx/>
              <a:buNone/>
            </a:pPr>
            <a:endParaRPr lang="ru-RU" altLang="ru-RU" sz="2000" b="1" dirty="0">
              <a:solidFill>
                <a:schemeClr val="accent2"/>
              </a:solidFill>
            </a:endParaRPr>
          </a:p>
          <a:p>
            <a:pPr algn="ctr">
              <a:buFontTx/>
              <a:buNone/>
            </a:pPr>
            <a:r>
              <a:rPr lang="ru-RU" altLang="ru-RU" sz="2000" b="1" dirty="0" smtClean="0">
                <a:solidFill>
                  <a:schemeClr val="accent2"/>
                </a:solidFill>
              </a:rPr>
              <a:t>Поэтому </a:t>
            </a:r>
            <a:r>
              <a:rPr lang="ru-RU" altLang="ru-RU" sz="2000" b="1" dirty="0">
                <a:solidFill>
                  <a:schemeClr val="accent2"/>
                </a:solidFill>
              </a:rPr>
              <a:t>ИКТ и </a:t>
            </a:r>
            <a:r>
              <a:rPr lang="ru-RU" altLang="ru-RU" sz="2000" b="1" dirty="0" smtClean="0">
                <a:solidFill>
                  <a:schemeClr val="accent2"/>
                </a:solidFill>
              </a:rPr>
              <a:t>учебник </a:t>
            </a:r>
            <a:r>
              <a:rPr lang="ru-RU" altLang="ru-RU" sz="2000" b="1" dirty="0">
                <a:solidFill>
                  <a:schemeClr val="accent2"/>
                </a:solidFill>
              </a:rPr>
              <a:t>– единое </a:t>
            </a:r>
            <a:r>
              <a:rPr lang="ru-RU" altLang="ru-RU" sz="2000" b="1" dirty="0" smtClean="0">
                <a:solidFill>
                  <a:schemeClr val="accent2"/>
                </a:solidFill>
              </a:rPr>
              <a:t>целое</a:t>
            </a:r>
          </a:p>
          <a:p>
            <a:pPr algn="ctr">
              <a:buFontTx/>
              <a:buNone/>
            </a:pPr>
            <a:endParaRPr lang="ru-RU" altLang="ru-RU" sz="2000" b="1" dirty="0">
              <a:solidFill>
                <a:schemeClr val="accent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6912768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endParaRPr lang="ru-RU" altLang="ru-RU" sz="3200">
              <a:solidFill>
                <a:schemeClr val="bg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512"/>
            <a:ext cx="8640960" cy="5256807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Успех обучения зависит от творческой личности учителя, от его умения</a:t>
            </a:r>
          </a:p>
          <a:p>
            <a:pPr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- использовать компьютерные </a:t>
            </a:r>
            <a:r>
              <a:rPr lang="ru-RU" altLang="ru-RU" sz="2400" b="1" dirty="0">
                <a:solidFill>
                  <a:schemeClr val="accent2"/>
                </a:solidFill>
              </a:rPr>
              <a:t>презентации</a:t>
            </a:r>
            <a:r>
              <a:rPr lang="ru-RU" altLang="ru-RU" sz="2000" b="1" dirty="0">
                <a:solidFill>
                  <a:schemeClr val="accent2"/>
                </a:solidFill>
              </a:rPr>
              <a:t>;</a:t>
            </a:r>
          </a:p>
          <a:p>
            <a:pPr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-использовать ИКТ как средства организации </a:t>
            </a:r>
            <a:r>
              <a:rPr lang="ru-RU" altLang="ru-RU" sz="2400" b="1" dirty="0">
                <a:solidFill>
                  <a:schemeClr val="accent2"/>
                </a:solidFill>
              </a:rPr>
              <a:t>проектной деятельности </a:t>
            </a:r>
            <a:r>
              <a:rPr lang="ru-RU" altLang="ru-RU" sz="2000" b="1" dirty="0">
                <a:solidFill>
                  <a:schemeClr val="accent2"/>
                </a:solidFill>
              </a:rPr>
              <a:t>школьника;</a:t>
            </a:r>
          </a:p>
          <a:p>
            <a:pPr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- использовать </a:t>
            </a:r>
            <a:r>
              <a:rPr lang="ru-RU" altLang="ru-RU" sz="2400" b="1" dirty="0">
                <a:solidFill>
                  <a:schemeClr val="accent2"/>
                </a:solidFill>
              </a:rPr>
              <a:t>дистанционное обучение</a:t>
            </a:r>
            <a:r>
              <a:rPr lang="ru-RU" altLang="ru-RU" sz="2000" b="1" dirty="0">
                <a:solidFill>
                  <a:schemeClr val="accent2"/>
                </a:solidFill>
              </a:rPr>
              <a:t>;</a:t>
            </a:r>
          </a:p>
          <a:p>
            <a:pPr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- проводить </a:t>
            </a:r>
            <a:r>
              <a:rPr lang="ru-RU" altLang="ru-RU" sz="2400" b="1" dirty="0">
                <a:solidFill>
                  <a:schemeClr val="accent2"/>
                </a:solidFill>
              </a:rPr>
              <a:t>интерактивные лекции </a:t>
            </a:r>
            <a:r>
              <a:rPr lang="ru-RU" altLang="ru-RU" sz="2000" b="1" dirty="0">
                <a:solidFill>
                  <a:schemeClr val="accent2"/>
                </a:solidFill>
              </a:rPr>
              <a:t>с использованием мультимедиа-технологий;</a:t>
            </a:r>
          </a:p>
          <a:p>
            <a:pPr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- использовать </a:t>
            </a:r>
            <a:r>
              <a:rPr lang="ru-RU" altLang="ru-RU" sz="2400" b="1" dirty="0">
                <a:solidFill>
                  <a:schemeClr val="accent2"/>
                </a:solidFill>
              </a:rPr>
              <a:t>интерактивную доску</a:t>
            </a:r>
            <a:r>
              <a:rPr lang="ru-RU" altLang="ru-RU" sz="2000" b="1" dirty="0">
                <a:solidFill>
                  <a:schemeClr val="accent2"/>
                </a:solidFill>
              </a:rPr>
              <a:t>;</a:t>
            </a:r>
          </a:p>
          <a:p>
            <a:pPr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- использовать </a:t>
            </a:r>
            <a:r>
              <a:rPr lang="ru-RU" altLang="ru-RU" sz="2400" b="1" dirty="0">
                <a:solidFill>
                  <a:schemeClr val="accent2"/>
                </a:solidFill>
              </a:rPr>
              <a:t>учебники-навигаторы</a:t>
            </a:r>
            <a:r>
              <a:rPr lang="ru-RU" altLang="ru-RU" sz="2000" b="1" dirty="0">
                <a:solidFill>
                  <a:schemeClr val="accent2"/>
                </a:solidFill>
              </a:rPr>
              <a:t> как дидактическое средство;</a:t>
            </a:r>
          </a:p>
          <a:p>
            <a:pPr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- организовывать </a:t>
            </a:r>
            <a:r>
              <a:rPr lang="ru-RU" altLang="ru-RU" sz="2400" b="1" dirty="0">
                <a:solidFill>
                  <a:schemeClr val="accent2"/>
                </a:solidFill>
              </a:rPr>
              <a:t>самостоятельную</a:t>
            </a:r>
            <a:r>
              <a:rPr lang="ru-RU" altLang="ru-RU" sz="2000" b="1" dirty="0">
                <a:solidFill>
                  <a:schemeClr val="accent2"/>
                </a:solidFill>
              </a:rPr>
              <a:t> учебно-познавательную деятельность и др.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Компьютерные презентации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512"/>
            <a:ext cx="8640960" cy="5328815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800" dirty="0" smtClean="0">
                <a:solidFill>
                  <a:schemeClr val="accent2"/>
                </a:solidFill>
              </a:rPr>
              <a:t>	Это </a:t>
            </a:r>
            <a:r>
              <a:rPr lang="ru-RU" altLang="ru-RU" sz="2800" dirty="0">
                <a:solidFill>
                  <a:schemeClr val="accent2"/>
                </a:solidFill>
              </a:rPr>
              <a:t>могут быть и </a:t>
            </a:r>
            <a:r>
              <a:rPr lang="ru-RU" altLang="ru-RU" b="1" dirty="0">
                <a:solidFill>
                  <a:schemeClr val="accent2"/>
                </a:solidFill>
              </a:rPr>
              <a:t>уроки</a:t>
            </a:r>
            <a:r>
              <a:rPr lang="ru-RU" altLang="ru-RU" sz="2800" dirty="0">
                <a:solidFill>
                  <a:schemeClr val="accent2"/>
                </a:solidFill>
              </a:rPr>
              <a:t> по биографиям писателей с богатым иллюстративным материалом, а могут быть и </a:t>
            </a:r>
            <a:r>
              <a:rPr lang="ru-RU" altLang="ru-RU" b="1" dirty="0">
                <a:solidFill>
                  <a:schemeClr val="accent2"/>
                </a:solidFill>
              </a:rPr>
              <a:t>тесты</a:t>
            </a:r>
            <a:r>
              <a:rPr lang="ru-RU" altLang="ru-RU" sz="2800" dirty="0">
                <a:solidFill>
                  <a:schemeClr val="accent2"/>
                </a:solidFill>
              </a:rPr>
              <a:t> и </a:t>
            </a:r>
            <a:r>
              <a:rPr lang="ru-RU" altLang="ru-RU" b="1" dirty="0">
                <a:solidFill>
                  <a:schemeClr val="accent2"/>
                </a:solidFill>
              </a:rPr>
              <a:t>игры</a:t>
            </a:r>
            <a:r>
              <a:rPr lang="ru-RU" altLang="ru-RU" sz="2800" dirty="0">
                <a:solidFill>
                  <a:schemeClr val="accent2"/>
                </a:solidFill>
              </a:rPr>
              <a:t>, обобщающие пройденный материал. Любую презентацию можно анимировать, с помощью </a:t>
            </a:r>
            <a:r>
              <a:rPr lang="ru-RU" altLang="ru-RU" b="1" dirty="0">
                <a:solidFill>
                  <a:schemeClr val="accent2"/>
                </a:solidFill>
              </a:rPr>
              <a:t>анимации</a:t>
            </a:r>
            <a:r>
              <a:rPr lang="ru-RU" altLang="ru-RU" sz="2800" dirty="0">
                <a:solidFill>
                  <a:schemeClr val="accent2"/>
                </a:solidFill>
              </a:rPr>
              <a:t> объяснять материал</a:t>
            </a:r>
            <a:r>
              <a:rPr lang="ru-RU" altLang="ru-RU" sz="2800" dirty="0" smtClean="0">
                <a:solidFill>
                  <a:schemeClr val="accent2"/>
                </a:solidFill>
              </a:rPr>
              <a:t>.</a:t>
            </a:r>
          </a:p>
          <a:p>
            <a:pPr>
              <a:buFontTx/>
              <a:buNone/>
            </a:pPr>
            <a:endParaRPr lang="ru-RU" altLang="ru-RU" sz="2800" dirty="0">
              <a:solidFill>
                <a:schemeClr val="accent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530298"/>
            <a:ext cx="1656184" cy="185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3861048"/>
            <a:ext cx="4776548" cy="272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Анимация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1"/>
            <a:ext cx="885698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27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000" dirty="0" smtClean="0">
                <a:solidFill>
                  <a:schemeClr val="accent2"/>
                </a:solidFill>
              </a:rPr>
              <a:t>Можно создавать свои </a:t>
            </a:r>
            <a:r>
              <a:rPr lang="ru-RU" altLang="ru-RU" sz="2000" dirty="0" smtClean="0">
                <a:solidFill>
                  <a:schemeClr val="accent2"/>
                </a:solidFill>
              </a:rPr>
              <a:t>документальные </a:t>
            </a:r>
            <a:r>
              <a:rPr lang="ru-RU" altLang="ru-RU" sz="2000" dirty="0" smtClean="0">
                <a:solidFill>
                  <a:schemeClr val="accent2"/>
                </a:solidFill>
              </a:rPr>
              <a:t>фильмы, например о</a:t>
            </a:r>
          </a:p>
          <a:p>
            <a:pPr>
              <a:buFontTx/>
              <a:buNone/>
            </a:pPr>
            <a:r>
              <a:rPr lang="ru-RU" altLang="ru-RU" sz="2400" dirty="0" smtClean="0">
                <a:solidFill>
                  <a:schemeClr val="accent2"/>
                </a:solidFill>
              </a:rPr>
              <a:t>своей семье. </a:t>
            </a:r>
          </a:p>
          <a:p>
            <a:pPr>
              <a:buFontTx/>
              <a:buNone/>
            </a:pPr>
            <a:endParaRPr lang="ru-RU" altLang="ru-RU" sz="280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ru-RU" altLang="ru-RU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73630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60848"/>
            <a:ext cx="306607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909" y="2060848"/>
            <a:ext cx="2478539" cy="19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960440" cy="260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45779"/>
            <a:ext cx="4320480" cy="26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Интегрированные проекты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>
              <a:buFontTx/>
              <a:buNone/>
            </a:pPr>
            <a:r>
              <a:rPr lang="ru-RU" sz="2000" dirty="0"/>
              <a:t>Интегрированные </a:t>
            </a:r>
            <a:r>
              <a:rPr lang="ru-RU" sz="2000" dirty="0" smtClean="0"/>
              <a:t>проекты позволяют нам совершать виртуальные экскурсии и смотреть на нашу страну глазами юного путешественника, открывающего для себя заново свою родину в историко-культурном аспекте</a:t>
            </a:r>
            <a:endParaRPr lang="ru-RU" altLang="ru-RU" sz="2000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2348880"/>
            <a:ext cx="9088582" cy="428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Видео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10445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54666" y="1196752"/>
            <a:ext cx="4176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Интегрированные проекты  - видеофильмы-исторические справки о различных исторических личностях, рассказы о картинах по литературным произведениям. Ведь очень часто на уроках литературы мы рассказываем не только о литературе, но и о смежных видах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1840255059"/>
      </p:ext>
    </p:extLst>
  </p:cSld>
  <p:clrMapOvr>
    <a:masterClrMapping/>
  </p:clrMapOvr>
</p:sld>
</file>

<file path=ppt/theme/theme1.xml><?xml version="1.0" encoding="utf-8"?>
<a:theme xmlns:a="http://schemas.openxmlformats.org/drawingml/2006/main" name="Интернет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Интернет</Template>
  <TotalTime>208</TotalTime>
  <Words>461</Words>
  <Application>Microsoft Office PowerPoint</Application>
  <PresentationFormat>Экран (4:3)</PresentationFormat>
  <Paragraphs>73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Интернет</vt:lpstr>
      <vt:lpstr>Современные педагогические технологии как инструмент развития педагогического мастерства учителя (в системе подготовки к итоговой аттестации)</vt:lpstr>
      <vt:lpstr>Презентация PowerPoint</vt:lpstr>
      <vt:lpstr>Презентация PowerPoint</vt:lpstr>
      <vt:lpstr>Презентация PowerPoint</vt:lpstr>
      <vt:lpstr>Компьютерные презентации </vt:lpstr>
      <vt:lpstr>Анимация</vt:lpstr>
      <vt:lpstr>Презентация PowerPoint</vt:lpstr>
      <vt:lpstr>Интегрированные проекты </vt:lpstr>
      <vt:lpstr>Видео</vt:lpstr>
      <vt:lpstr>Фонохрестоматия </vt:lpstr>
      <vt:lpstr>Заочные экскурсии </vt:lpstr>
      <vt:lpstr>Заочная экскурсия</vt:lpstr>
      <vt:lpstr>Заочная экскурсия</vt:lpstr>
      <vt:lpstr>Моя страна сегодня</vt:lpstr>
      <vt:lpstr>Моя страна вчера</vt:lpstr>
      <vt:lpstr>Формы работы с компьютером на уроках русского языка и литературы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</dc:creator>
  <cp:lastModifiedBy>Роман</cp:lastModifiedBy>
  <cp:revision>18</cp:revision>
  <dcterms:created xsi:type="dcterms:W3CDTF">2016-10-07T15:18:44Z</dcterms:created>
  <dcterms:modified xsi:type="dcterms:W3CDTF">2016-10-18T18:06:29Z</dcterms:modified>
</cp:coreProperties>
</file>