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76" r:id="rId21"/>
    <p:sldId id="275" r:id="rId22"/>
    <p:sldId id="280"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0" autoAdjust="0"/>
  </p:normalViewPr>
  <p:slideViewPr>
    <p:cSldViewPr>
      <p:cViewPr varScale="1">
        <p:scale>
          <a:sx n="85" d="100"/>
          <a:sy n="85" d="100"/>
        </p:scale>
        <p:origin x="15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B236F-8867-44EB-81A3-1A9BFEFCC1E2}" type="datetimeFigureOut">
              <a:rPr lang="ru-RU" smtClean="0"/>
              <a:t>08.06.2016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46441-34C2-42AB-B450-38ACE2266C32}" type="slidenum">
              <a:rPr lang="ru-RU" smtClean="0"/>
              <a:t>‹#›</a:t>
            </a:fld>
            <a:endParaRPr lang="ru-RU"/>
          </a:p>
        </p:txBody>
      </p:sp>
    </p:spTree>
    <p:extLst>
      <p:ext uri="{BB962C8B-B14F-4D97-AF65-F5344CB8AC3E}">
        <p14:creationId xmlns:p14="http://schemas.microsoft.com/office/powerpoint/2010/main" val="304223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22</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31</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32</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33</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34</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35</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36</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37</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23</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24</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25</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26</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27</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28</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29</a:t>
            </a:fld>
            <a:endParaRPr lang="ru-RU"/>
          </a:p>
        </p:txBody>
      </p:sp>
    </p:spTree>
    <p:extLst>
      <p:ext uri="{BB962C8B-B14F-4D97-AF65-F5344CB8AC3E}">
        <p14:creationId xmlns:p14="http://schemas.microsoft.com/office/powerpoint/2010/main" val="172713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346441-34C2-42AB-B450-38ACE2266C32}" type="slidenum">
              <a:rPr lang="ru-RU" smtClean="0"/>
              <a:t>30</a:t>
            </a:fld>
            <a:endParaRPr lang="ru-RU"/>
          </a:p>
        </p:txBody>
      </p:sp>
    </p:spTree>
    <p:extLst>
      <p:ext uri="{BB962C8B-B14F-4D97-AF65-F5344CB8AC3E}">
        <p14:creationId xmlns:p14="http://schemas.microsoft.com/office/powerpoint/2010/main" val="172713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8368D510-62C8-4A0F-836D-D4800F367935}" type="datetimeFigureOut">
              <a:rPr lang="ru-RU" smtClean="0"/>
              <a:t>08.06.2016</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9FAE956-38B6-430E-8BFB-7ADA68EFA46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68D510-62C8-4A0F-836D-D4800F367935}" type="datetimeFigureOut">
              <a:rPr lang="ru-RU" smtClean="0"/>
              <a:t>08.06.2016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AE956-38B6-430E-8BFB-7ADA68EFA46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68D510-62C8-4A0F-836D-D4800F367935}" type="datetimeFigureOut">
              <a:rPr lang="ru-RU" smtClean="0"/>
              <a:t>08.06.2016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AE956-38B6-430E-8BFB-7ADA68EFA46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8368D510-62C8-4A0F-836D-D4800F367935}" type="datetimeFigureOut">
              <a:rPr lang="ru-RU" smtClean="0"/>
              <a:t>08.06.2016</a:t>
            </a:fld>
            <a:endParaRPr lang="ru-RU"/>
          </a:p>
        </p:txBody>
      </p:sp>
      <p:sp>
        <p:nvSpPr>
          <p:cNvPr id="9" name="Номер слайда 8"/>
          <p:cNvSpPr>
            <a:spLocks noGrp="1"/>
          </p:cNvSpPr>
          <p:nvPr>
            <p:ph type="sldNum" sz="quarter" idx="15"/>
          </p:nvPr>
        </p:nvSpPr>
        <p:spPr/>
        <p:txBody>
          <a:bodyPr rtlCol="0"/>
          <a:lstStyle/>
          <a:p>
            <a:fld id="{79FAE956-38B6-430E-8BFB-7ADA68EFA46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8368D510-62C8-4A0F-836D-D4800F367935}" type="datetimeFigureOut">
              <a:rPr lang="ru-RU" smtClean="0"/>
              <a:t>08.06.2016</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9FAE956-38B6-430E-8BFB-7ADA68EFA46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368D510-62C8-4A0F-836D-D4800F367935}" type="datetimeFigureOut">
              <a:rPr lang="ru-RU" smtClean="0"/>
              <a:t>08.06.2016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AE956-38B6-430E-8BFB-7ADA68EFA46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368D510-62C8-4A0F-836D-D4800F367935}" type="datetimeFigureOut">
              <a:rPr lang="ru-RU" smtClean="0"/>
              <a:t>08.06.2016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FAE956-38B6-430E-8BFB-7ADA68EFA46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8368D510-62C8-4A0F-836D-D4800F367935}" type="datetimeFigureOut">
              <a:rPr lang="ru-RU" smtClean="0"/>
              <a:t>08.06.2016</a:t>
            </a:fld>
            <a:endParaRPr lang="ru-RU"/>
          </a:p>
        </p:txBody>
      </p:sp>
      <p:sp>
        <p:nvSpPr>
          <p:cNvPr id="7" name="Номер слайда 6"/>
          <p:cNvSpPr>
            <a:spLocks noGrp="1"/>
          </p:cNvSpPr>
          <p:nvPr>
            <p:ph type="sldNum" sz="quarter" idx="11"/>
          </p:nvPr>
        </p:nvSpPr>
        <p:spPr/>
        <p:txBody>
          <a:bodyPr rtlCol="0"/>
          <a:lstStyle/>
          <a:p>
            <a:fld id="{79FAE956-38B6-430E-8BFB-7ADA68EFA46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68D510-62C8-4A0F-836D-D4800F367935}" type="datetimeFigureOut">
              <a:rPr lang="ru-RU" smtClean="0"/>
              <a:t>08.06.2016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FAE956-38B6-430E-8BFB-7ADA68EFA46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8368D510-62C8-4A0F-836D-D4800F367935}" type="datetimeFigureOut">
              <a:rPr lang="ru-RU" smtClean="0"/>
              <a:t>08.06.2016</a:t>
            </a:fld>
            <a:endParaRPr lang="ru-RU"/>
          </a:p>
        </p:txBody>
      </p:sp>
      <p:sp>
        <p:nvSpPr>
          <p:cNvPr id="22" name="Номер слайда 21"/>
          <p:cNvSpPr>
            <a:spLocks noGrp="1"/>
          </p:cNvSpPr>
          <p:nvPr>
            <p:ph type="sldNum" sz="quarter" idx="15"/>
          </p:nvPr>
        </p:nvSpPr>
        <p:spPr/>
        <p:txBody>
          <a:bodyPr rtlCol="0"/>
          <a:lstStyle/>
          <a:p>
            <a:fld id="{79FAE956-38B6-430E-8BFB-7ADA68EFA46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8368D510-62C8-4A0F-836D-D4800F367935}" type="datetimeFigureOut">
              <a:rPr lang="ru-RU" smtClean="0"/>
              <a:t>08.06.2016</a:t>
            </a:fld>
            <a:endParaRPr lang="ru-RU"/>
          </a:p>
        </p:txBody>
      </p:sp>
      <p:sp>
        <p:nvSpPr>
          <p:cNvPr id="18" name="Номер слайда 17"/>
          <p:cNvSpPr>
            <a:spLocks noGrp="1"/>
          </p:cNvSpPr>
          <p:nvPr>
            <p:ph type="sldNum" sz="quarter" idx="11"/>
          </p:nvPr>
        </p:nvSpPr>
        <p:spPr/>
        <p:txBody>
          <a:bodyPr rtlCol="0"/>
          <a:lstStyle/>
          <a:p>
            <a:fld id="{79FAE956-38B6-430E-8BFB-7ADA68EFA46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68D510-62C8-4A0F-836D-D4800F367935}" type="datetimeFigureOut">
              <a:rPr lang="ru-RU" smtClean="0"/>
              <a:t>08.06.2016</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9FAE956-38B6-430E-8BFB-7ADA68EFA46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836712"/>
            <a:ext cx="6408712" cy="2232248"/>
          </a:xfrm>
        </p:spPr>
        <p:txBody>
          <a:bodyPr>
            <a:normAutofit/>
          </a:bodyPr>
          <a:lstStyle/>
          <a:p>
            <a:pPr algn="ctr"/>
            <a:r>
              <a:rPr lang="ru-RU" sz="3200" i="1" dirty="0">
                <a:solidFill>
                  <a:schemeClr val="tx1"/>
                </a:solidFill>
              </a:rPr>
              <a:t>Рентгеновские лучи, их свойства и применение</a:t>
            </a:r>
          </a:p>
        </p:txBody>
      </p:sp>
      <p:sp>
        <p:nvSpPr>
          <p:cNvPr id="3" name="Подзаголовок 2"/>
          <p:cNvSpPr>
            <a:spLocks noGrp="1"/>
          </p:cNvSpPr>
          <p:nvPr>
            <p:ph type="subTitle" idx="1"/>
          </p:nvPr>
        </p:nvSpPr>
        <p:spPr>
          <a:xfrm>
            <a:off x="2843808" y="3861048"/>
            <a:ext cx="6172200" cy="2736304"/>
          </a:xfrm>
        </p:spPr>
        <p:txBody>
          <a:bodyPr>
            <a:normAutofit lnSpcReduction="10000"/>
          </a:bodyPr>
          <a:lstStyle/>
          <a:p>
            <a:pPr algn="r"/>
            <a:r>
              <a:rPr lang="ru-RU" dirty="0">
                <a:solidFill>
                  <a:schemeClr val="tx1"/>
                </a:solidFill>
              </a:rPr>
              <a:t>Выполнил: студент 1ФВМ, группа </a:t>
            </a:r>
            <a:r>
              <a:rPr lang="ru-RU" dirty="0" smtClean="0">
                <a:solidFill>
                  <a:schemeClr val="tx1"/>
                </a:solidFill>
              </a:rPr>
              <a:t>2Б                                                                                                                                               </a:t>
            </a:r>
            <a:r>
              <a:rPr lang="ru-RU" dirty="0" err="1" smtClean="0">
                <a:solidFill>
                  <a:schemeClr val="tx1"/>
                </a:solidFill>
              </a:rPr>
              <a:t>Саввин</a:t>
            </a:r>
            <a:r>
              <a:rPr lang="ru-RU" dirty="0" smtClean="0">
                <a:solidFill>
                  <a:schemeClr val="tx1"/>
                </a:solidFill>
              </a:rPr>
              <a:t> М.П.</a:t>
            </a:r>
          </a:p>
          <a:p>
            <a:pPr algn="r"/>
            <a:endParaRPr lang="ru-RU" dirty="0" smtClean="0">
              <a:solidFill>
                <a:schemeClr val="tx1"/>
              </a:solidFill>
            </a:endParaRPr>
          </a:p>
          <a:p>
            <a:pPr algn="r"/>
            <a:endParaRPr lang="ru-RU" dirty="0">
              <a:solidFill>
                <a:schemeClr val="tx1"/>
              </a:solidFill>
            </a:endParaRPr>
          </a:p>
          <a:p>
            <a:pPr algn="r"/>
            <a:endParaRPr lang="ru-RU" dirty="0" smtClean="0">
              <a:solidFill>
                <a:schemeClr val="tx1"/>
              </a:solidFill>
            </a:endParaRPr>
          </a:p>
          <a:p>
            <a:pPr algn="r"/>
            <a:endParaRPr lang="ru-RU" dirty="0">
              <a:solidFill>
                <a:schemeClr val="tx1"/>
              </a:solidFill>
            </a:endParaRPr>
          </a:p>
          <a:p>
            <a:pPr algn="r"/>
            <a:endParaRPr lang="ru-RU" dirty="0" smtClean="0">
              <a:solidFill>
                <a:schemeClr val="tx1"/>
              </a:solidFill>
            </a:endParaRPr>
          </a:p>
          <a:p>
            <a:pPr algn="ctr"/>
            <a:r>
              <a:rPr lang="ru-RU" dirty="0" smtClean="0">
                <a:solidFill>
                  <a:schemeClr val="tx1"/>
                </a:solidFill>
              </a:rPr>
              <a:t>Пос. </a:t>
            </a:r>
            <a:r>
              <a:rPr lang="ru-RU" dirty="0" err="1" smtClean="0">
                <a:solidFill>
                  <a:schemeClr val="tx1"/>
                </a:solidFill>
              </a:rPr>
              <a:t>Персиановский</a:t>
            </a:r>
            <a:r>
              <a:rPr lang="ru-RU" dirty="0" smtClean="0">
                <a:solidFill>
                  <a:schemeClr val="tx1"/>
                </a:solidFill>
              </a:rPr>
              <a:t> 2016</a:t>
            </a:r>
            <a:endParaRPr lang="ru-RU" dirty="0">
              <a:solidFill>
                <a:schemeClr val="tx1"/>
              </a:solidFill>
            </a:endParaRPr>
          </a:p>
          <a:p>
            <a:pPr algn="r"/>
            <a:endParaRPr lang="ru-RU" dirty="0">
              <a:solidFill>
                <a:schemeClr val="tx1"/>
              </a:solidFill>
            </a:endParaRPr>
          </a:p>
        </p:txBody>
      </p:sp>
    </p:spTree>
    <p:extLst>
      <p:ext uri="{BB962C8B-B14F-4D97-AF65-F5344CB8AC3E}">
        <p14:creationId xmlns:p14="http://schemas.microsoft.com/office/powerpoint/2010/main" val="4162939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966" y="188640"/>
            <a:ext cx="7467600" cy="720080"/>
          </a:xfrm>
        </p:spPr>
        <p:txBody>
          <a:bodyPr>
            <a:normAutofit fontScale="90000"/>
          </a:bodyPr>
          <a:lstStyle/>
          <a:p>
            <a:pPr algn="ctr"/>
            <a:r>
              <a:rPr lang="ru-RU" b="1" dirty="0"/>
              <a:t>Механизм образования рентгеновского излучения</a:t>
            </a:r>
          </a:p>
        </p:txBody>
      </p:sp>
      <p:sp>
        <p:nvSpPr>
          <p:cNvPr id="5" name="Прямоугольник 4"/>
          <p:cNvSpPr/>
          <p:nvPr/>
        </p:nvSpPr>
        <p:spPr>
          <a:xfrm>
            <a:off x="381222" y="4310979"/>
            <a:ext cx="7848872" cy="646331"/>
          </a:xfrm>
          <a:prstGeom prst="rect">
            <a:avLst/>
          </a:prstGeom>
        </p:spPr>
        <p:txBody>
          <a:bodyPr wrap="square">
            <a:spAutoFit/>
          </a:bodyPr>
          <a:lstStyle/>
          <a:p>
            <a:pPr algn="ctr"/>
            <a:endParaRPr lang="ru-RU" dirty="0"/>
          </a:p>
          <a:p>
            <a:pPr algn="ct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19822"/>
            <a:ext cx="7079281" cy="349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25240" y="4436112"/>
            <a:ext cx="4572000" cy="2462213"/>
          </a:xfrm>
          <a:prstGeom prst="rect">
            <a:avLst/>
          </a:prstGeom>
        </p:spPr>
        <p:txBody>
          <a:bodyPr>
            <a:spAutoFit/>
          </a:bodyPr>
          <a:lstStyle/>
          <a:p>
            <a:r>
              <a:rPr lang="ru-RU" sz="1400" i="1" dirty="0" smtClean="0"/>
              <a:t>Рис. 4 — устройство рентгеновской трубки:</a:t>
            </a:r>
          </a:p>
          <a:p>
            <a:r>
              <a:rPr lang="ru-RU" sz="1400" i="1" dirty="0" smtClean="0"/>
              <a:t>А — катод;</a:t>
            </a:r>
          </a:p>
          <a:p>
            <a:r>
              <a:rPr lang="ru-RU" sz="1400" i="1" dirty="0" smtClean="0"/>
              <a:t>Б — анод;</a:t>
            </a:r>
          </a:p>
          <a:p>
            <a:r>
              <a:rPr lang="ru-RU" sz="1400" i="1" dirty="0" smtClean="0"/>
              <a:t>В — вольфрамовая нить накала;</a:t>
            </a:r>
          </a:p>
          <a:p>
            <a:r>
              <a:rPr lang="ru-RU" sz="1400" i="1" dirty="0" smtClean="0"/>
              <a:t>Г — фокусирующая чашечка катода;</a:t>
            </a:r>
          </a:p>
          <a:p>
            <a:r>
              <a:rPr lang="ru-RU" sz="1400" i="1" dirty="0" smtClean="0"/>
              <a:t>Д — поток ускоренных электронов;</a:t>
            </a:r>
          </a:p>
          <a:p>
            <a:r>
              <a:rPr lang="ru-RU" sz="1400" i="1" dirty="0" smtClean="0"/>
              <a:t>Е — вольфрамовая мишень;</a:t>
            </a:r>
          </a:p>
          <a:p>
            <a:r>
              <a:rPr lang="ru-RU" sz="1400" i="1" dirty="0" smtClean="0"/>
              <a:t>Ж — стеклянная колба;</a:t>
            </a:r>
          </a:p>
          <a:p>
            <a:r>
              <a:rPr lang="ru-RU" sz="1400" i="1" dirty="0" smtClean="0"/>
              <a:t>З — окно из бериллия;</a:t>
            </a:r>
          </a:p>
          <a:p>
            <a:r>
              <a:rPr lang="ru-RU" sz="1400" i="1" dirty="0" smtClean="0"/>
              <a:t>И — образованные рентгеновские лучи;</a:t>
            </a:r>
          </a:p>
          <a:p>
            <a:r>
              <a:rPr lang="ru-RU" sz="1400" i="1" dirty="0" smtClean="0"/>
              <a:t>К — алюминиевый фильтр</a:t>
            </a:r>
            <a:endParaRPr lang="ru-RU" sz="1400" i="1" dirty="0"/>
          </a:p>
        </p:txBody>
      </p:sp>
    </p:spTree>
    <p:extLst>
      <p:ext uri="{BB962C8B-B14F-4D97-AF65-F5344CB8AC3E}">
        <p14:creationId xmlns:p14="http://schemas.microsoft.com/office/powerpoint/2010/main" val="3304208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035968" cy="33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79720" y="404664"/>
            <a:ext cx="7467600" cy="566936"/>
          </a:xfrm>
        </p:spPr>
        <p:txBody>
          <a:bodyPr>
            <a:normAutofit fontScale="90000"/>
          </a:bodyPr>
          <a:lstStyle/>
          <a:p>
            <a:pPr algn="ctr"/>
            <a:r>
              <a:rPr lang="ru-RU" dirty="0"/>
              <a:t>Механизм образования рентгеновского излучения</a:t>
            </a:r>
          </a:p>
        </p:txBody>
      </p:sp>
      <p:sp>
        <p:nvSpPr>
          <p:cNvPr id="5" name="Прямоугольник 4"/>
          <p:cNvSpPr/>
          <p:nvPr/>
        </p:nvSpPr>
        <p:spPr>
          <a:xfrm>
            <a:off x="381222" y="4310979"/>
            <a:ext cx="7848872" cy="2585323"/>
          </a:xfrm>
          <a:prstGeom prst="rect">
            <a:avLst/>
          </a:prstGeom>
        </p:spPr>
        <p:txBody>
          <a:bodyPr wrap="square">
            <a:spAutoFit/>
          </a:bodyPr>
          <a:lstStyle/>
          <a:p>
            <a:pPr algn="ctr"/>
            <a:r>
              <a:rPr lang="ru-RU" i="1" dirty="0" smtClean="0"/>
              <a:t>Рис</a:t>
            </a:r>
            <a:r>
              <a:rPr lang="ru-RU" i="1" dirty="0"/>
              <a:t>. 3 — блок-схема типичного </a:t>
            </a:r>
            <a:r>
              <a:rPr lang="ru-RU" i="1" dirty="0" err="1"/>
              <a:t>рентгенаппарата</a:t>
            </a:r>
            <a:endParaRPr lang="ru-RU" dirty="0"/>
          </a:p>
          <a:p>
            <a:r>
              <a:rPr lang="ru-RU" i="1" dirty="0" smtClean="0"/>
              <a:t>1 </a:t>
            </a:r>
            <a:r>
              <a:rPr lang="ru-RU" i="1" dirty="0"/>
              <a:t>— </a:t>
            </a:r>
            <a:r>
              <a:rPr lang="ru-RU" i="1" dirty="0" smtClean="0"/>
              <a:t>сеть;</a:t>
            </a:r>
            <a:endParaRPr lang="ru-RU" dirty="0" smtClean="0"/>
          </a:p>
          <a:p>
            <a:r>
              <a:rPr lang="ru-RU" i="1" dirty="0" smtClean="0"/>
              <a:t>2 </a:t>
            </a:r>
            <a:r>
              <a:rPr lang="ru-RU" i="1" dirty="0"/>
              <a:t>— </a:t>
            </a:r>
            <a:r>
              <a:rPr lang="ru-RU" i="1" dirty="0" smtClean="0"/>
              <a:t>автотрансформатор;</a:t>
            </a:r>
            <a:endParaRPr lang="ru-RU" dirty="0" smtClean="0"/>
          </a:p>
          <a:p>
            <a:r>
              <a:rPr lang="ru-RU" i="1" dirty="0" smtClean="0"/>
              <a:t>3 </a:t>
            </a:r>
            <a:r>
              <a:rPr lang="ru-RU" i="1" dirty="0"/>
              <a:t>— повышающий трансформатор;</a:t>
            </a:r>
            <a:endParaRPr lang="ru-RU" dirty="0"/>
          </a:p>
          <a:p>
            <a:r>
              <a:rPr lang="ru-RU" i="1" dirty="0"/>
              <a:t>4 — рентгеновская </a:t>
            </a:r>
            <a:r>
              <a:rPr lang="ru-RU" i="1" dirty="0" smtClean="0"/>
              <a:t>трубка;</a:t>
            </a:r>
            <a:endParaRPr lang="ru-RU" dirty="0" smtClean="0"/>
          </a:p>
          <a:p>
            <a:r>
              <a:rPr lang="ru-RU" i="1" dirty="0" smtClean="0"/>
              <a:t>5 </a:t>
            </a:r>
            <a:r>
              <a:rPr lang="ru-RU" i="1" dirty="0"/>
              <a:t>— анод;</a:t>
            </a:r>
            <a:endParaRPr lang="ru-RU" dirty="0"/>
          </a:p>
          <a:p>
            <a:r>
              <a:rPr lang="ru-RU" i="1" dirty="0" smtClean="0"/>
              <a:t>6 </a:t>
            </a:r>
            <a:r>
              <a:rPr lang="ru-RU" i="1" dirty="0"/>
              <a:t>— катод;</a:t>
            </a:r>
            <a:endParaRPr lang="ru-RU" dirty="0"/>
          </a:p>
          <a:p>
            <a:r>
              <a:rPr lang="ru-RU" i="1" dirty="0" smtClean="0"/>
              <a:t>7 </a:t>
            </a:r>
            <a:r>
              <a:rPr lang="ru-RU" i="1" dirty="0"/>
              <a:t>— понижающий трансформатор.</a:t>
            </a:r>
            <a:endParaRPr lang="ru-RU" dirty="0"/>
          </a:p>
          <a:p>
            <a:pPr algn="ctr"/>
            <a:endParaRPr lang="ru-RU" dirty="0"/>
          </a:p>
        </p:txBody>
      </p:sp>
    </p:spTree>
    <p:extLst>
      <p:ext uri="{BB962C8B-B14F-4D97-AF65-F5344CB8AC3E}">
        <p14:creationId xmlns:p14="http://schemas.microsoft.com/office/powerpoint/2010/main" val="367164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720" y="404664"/>
            <a:ext cx="7467600" cy="566936"/>
          </a:xfrm>
        </p:spPr>
        <p:txBody>
          <a:bodyPr>
            <a:normAutofit fontScale="90000"/>
          </a:bodyPr>
          <a:lstStyle/>
          <a:p>
            <a:pPr algn="ctr"/>
            <a:r>
              <a:rPr lang="ru-RU" dirty="0"/>
              <a:t>Механизм образования рентгеновского излучения</a:t>
            </a:r>
          </a:p>
        </p:txBody>
      </p:sp>
      <p:sp>
        <p:nvSpPr>
          <p:cNvPr id="3" name="Прямоугольник 2"/>
          <p:cNvSpPr/>
          <p:nvPr/>
        </p:nvSpPr>
        <p:spPr>
          <a:xfrm>
            <a:off x="683568" y="1028343"/>
            <a:ext cx="7704856" cy="4524315"/>
          </a:xfrm>
          <a:prstGeom prst="rect">
            <a:avLst/>
          </a:prstGeom>
        </p:spPr>
        <p:txBody>
          <a:bodyPr wrap="square">
            <a:spAutoFit/>
          </a:bodyPr>
          <a:lstStyle/>
          <a:p>
            <a:pPr algn="just"/>
            <a:r>
              <a:rPr lang="ru-RU" sz="2000" dirty="0" smtClean="0"/>
              <a:t> </a:t>
            </a:r>
            <a:r>
              <a:rPr lang="ru-RU" sz="2400" dirty="0" smtClean="0"/>
              <a:t>Рентгеновское излучение подразделяется на </a:t>
            </a:r>
            <a:r>
              <a:rPr lang="ru-RU" sz="2400" i="1" dirty="0" smtClean="0"/>
              <a:t>тормозное</a:t>
            </a:r>
            <a:r>
              <a:rPr lang="ru-RU" sz="2400" dirty="0" smtClean="0"/>
              <a:t> и </a:t>
            </a:r>
            <a:r>
              <a:rPr lang="ru-RU" sz="2400" i="1" dirty="0" smtClean="0"/>
              <a:t>характеристическое</a:t>
            </a:r>
            <a:r>
              <a:rPr lang="ru-RU" sz="2400" dirty="0" smtClean="0"/>
              <a:t>. Тормозное излучение возникает из-за резкого замедления скорости электронов, испускаемых вольфрамовой спиралью. Характеристическое излучение возникает в момент перестройки электронных оболочек атомов. Оба этих вида образуются в рентгеновской трубке в момент столкновения ускоренных электронов с атомами вещества анода. Спектр излучения рентгеновской трубки представляет собой наложение тормозного и характеристического рентгеновских излучений.</a:t>
            </a:r>
            <a:endParaRPr lang="ru-RU" sz="2400" dirty="0"/>
          </a:p>
        </p:txBody>
      </p:sp>
    </p:spTree>
    <p:extLst>
      <p:ext uri="{BB962C8B-B14F-4D97-AF65-F5344CB8AC3E}">
        <p14:creationId xmlns:p14="http://schemas.microsoft.com/office/powerpoint/2010/main" val="3695901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720" y="404664"/>
            <a:ext cx="7467600" cy="566936"/>
          </a:xfrm>
        </p:spPr>
        <p:txBody>
          <a:bodyPr>
            <a:normAutofit fontScale="90000"/>
          </a:bodyPr>
          <a:lstStyle/>
          <a:p>
            <a:pPr algn="ctr"/>
            <a:r>
              <a:rPr lang="ru-RU" dirty="0"/>
              <a:t>Механизм образования рентгеновского излучения</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704856" cy="493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6211669"/>
            <a:ext cx="8208912" cy="369332"/>
          </a:xfrm>
          <a:prstGeom prst="rect">
            <a:avLst/>
          </a:prstGeom>
        </p:spPr>
        <p:txBody>
          <a:bodyPr wrap="square">
            <a:spAutoFit/>
          </a:bodyPr>
          <a:lstStyle/>
          <a:p>
            <a:r>
              <a:rPr lang="ru-RU" i="1" dirty="0" smtClean="0"/>
              <a:t>Рис. 5 — принцип образования тормозного рентгеновского излучения</a:t>
            </a:r>
            <a:endParaRPr lang="ru-RU" i="1" dirty="0"/>
          </a:p>
        </p:txBody>
      </p:sp>
    </p:spTree>
    <p:extLst>
      <p:ext uri="{BB962C8B-B14F-4D97-AF65-F5344CB8AC3E}">
        <p14:creationId xmlns:p14="http://schemas.microsoft.com/office/powerpoint/2010/main" val="2168997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720" y="404664"/>
            <a:ext cx="7467600" cy="566936"/>
          </a:xfrm>
        </p:spPr>
        <p:txBody>
          <a:bodyPr>
            <a:normAutofit fontScale="90000"/>
          </a:bodyPr>
          <a:lstStyle/>
          <a:p>
            <a:pPr algn="ctr"/>
            <a:r>
              <a:rPr lang="ru-RU" dirty="0"/>
              <a:t>Механизм образования рентгеновского излучения</a:t>
            </a:r>
          </a:p>
        </p:txBody>
      </p:sp>
      <p:sp>
        <p:nvSpPr>
          <p:cNvPr id="4" name="Прямоугольник 3"/>
          <p:cNvSpPr/>
          <p:nvPr/>
        </p:nvSpPr>
        <p:spPr>
          <a:xfrm>
            <a:off x="323528" y="6093296"/>
            <a:ext cx="8208912" cy="646331"/>
          </a:xfrm>
          <a:prstGeom prst="rect">
            <a:avLst/>
          </a:prstGeom>
        </p:spPr>
        <p:txBody>
          <a:bodyPr wrap="square">
            <a:spAutoFit/>
          </a:bodyPr>
          <a:lstStyle/>
          <a:p>
            <a:r>
              <a:rPr lang="ru-RU" i="1" dirty="0"/>
              <a:t>Рис. 6 — принцип образования характеристического рентгеновского излучения.</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052736"/>
            <a:ext cx="791242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62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720" y="404664"/>
            <a:ext cx="7852720" cy="566936"/>
          </a:xfrm>
        </p:spPr>
        <p:txBody>
          <a:bodyPr>
            <a:normAutofit fontScale="90000"/>
          </a:bodyPr>
          <a:lstStyle/>
          <a:p>
            <a:pPr algn="ctr"/>
            <a:r>
              <a:rPr lang="ru-RU" b="1" dirty="0"/>
              <a:t>Основные свойства рентгеновского излучения и применение их на практике</a:t>
            </a:r>
          </a:p>
        </p:txBody>
      </p:sp>
      <p:sp>
        <p:nvSpPr>
          <p:cNvPr id="3" name="Прямоугольник 2"/>
          <p:cNvSpPr/>
          <p:nvPr/>
        </p:nvSpPr>
        <p:spPr>
          <a:xfrm>
            <a:off x="539552" y="1268760"/>
            <a:ext cx="7992888" cy="4093428"/>
          </a:xfrm>
          <a:prstGeom prst="rect">
            <a:avLst/>
          </a:prstGeom>
        </p:spPr>
        <p:txBody>
          <a:bodyPr wrap="square">
            <a:spAutoFit/>
          </a:bodyPr>
          <a:lstStyle/>
          <a:p>
            <a:pPr marL="285750" indent="-285750" algn="just">
              <a:buFont typeface="Wingdings" pitchFamily="2" charset="2"/>
              <a:buChar char="Ø"/>
            </a:pPr>
            <a:r>
              <a:rPr lang="ru-RU" sz="2000" dirty="0" smtClean="0"/>
              <a:t>Рентгеновские лучи невидимы для визуального восприятия.</a:t>
            </a:r>
          </a:p>
          <a:p>
            <a:pPr marL="285750" indent="-285750" algn="just">
              <a:buFont typeface="Wingdings" pitchFamily="2" charset="2"/>
              <a:buChar char="Ø"/>
            </a:pPr>
            <a:r>
              <a:rPr lang="ru-RU" sz="2000" dirty="0" smtClean="0"/>
              <a:t>Рентгеновское излучение обладает большой проникающей способностью сквозь органы и ткани живого организма, а также плотные структуры неживой природы, не пропускающие лучи видимого света.</a:t>
            </a:r>
          </a:p>
          <a:p>
            <a:pPr marL="285750" indent="-285750" algn="just">
              <a:buFont typeface="Wingdings" pitchFamily="2" charset="2"/>
              <a:buChar char="Ø"/>
            </a:pPr>
            <a:r>
              <a:rPr lang="ru-RU" sz="2000" dirty="0" smtClean="0"/>
              <a:t>Рентгеновские лучи вызывают свечение некоторых химических соединений, называемое флюоресценцией.</a:t>
            </a:r>
          </a:p>
          <a:p>
            <a:pPr marL="285750" indent="-285750" algn="just">
              <a:buFont typeface="Wingdings" pitchFamily="2" charset="2"/>
              <a:buChar char="Ø"/>
            </a:pPr>
            <a:r>
              <a:rPr lang="ru-RU" sz="2000" dirty="0" smtClean="0"/>
              <a:t>Сульфиды цинка и кадмия флюоресцируют жёлто-зелёным цветом, кристаллы </a:t>
            </a:r>
            <a:r>
              <a:rPr lang="ru-RU" sz="2000" dirty="0" err="1" smtClean="0"/>
              <a:t>вольфрамата</a:t>
            </a:r>
            <a:r>
              <a:rPr lang="ru-RU" sz="2000" dirty="0" smtClean="0"/>
              <a:t> кальция — фиолетово-голубым.</a:t>
            </a:r>
          </a:p>
          <a:p>
            <a:pPr marL="285750" indent="-285750" algn="just">
              <a:buFont typeface="Wingdings" pitchFamily="2" charset="2"/>
              <a:buChar char="Ø"/>
            </a:pPr>
            <a:r>
              <a:rPr lang="ru-RU" sz="2000" dirty="0" smtClean="0"/>
              <a:t>На этом свойстве основан принцип рентгенологического просвечивания (рентгеноскопии), а также принцип действия усиливающих экранов при рентгенографии.</a:t>
            </a:r>
            <a:endParaRPr lang="ru-RU" sz="2000" dirty="0"/>
          </a:p>
        </p:txBody>
      </p:sp>
    </p:spTree>
    <p:extLst>
      <p:ext uri="{BB962C8B-B14F-4D97-AF65-F5344CB8AC3E}">
        <p14:creationId xmlns:p14="http://schemas.microsoft.com/office/powerpoint/2010/main" val="2245505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720" y="404664"/>
            <a:ext cx="7852720" cy="566936"/>
          </a:xfrm>
        </p:spPr>
        <p:txBody>
          <a:bodyPr>
            <a:normAutofit fontScale="90000"/>
          </a:bodyPr>
          <a:lstStyle/>
          <a:p>
            <a:pPr algn="ctr"/>
            <a:r>
              <a:rPr lang="ru-RU" b="1" dirty="0"/>
              <a:t>Основные свойства рентгеновского излучения и применение их на практике</a:t>
            </a:r>
          </a:p>
        </p:txBody>
      </p:sp>
      <p:sp>
        <p:nvSpPr>
          <p:cNvPr id="3" name="Прямоугольник 2"/>
          <p:cNvSpPr/>
          <p:nvPr/>
        </p:nvSpPr>
        <p:spPr>
          <a:xfrm>
            <a:off x="539552" y="1268760"/>
            <a:ext cx="7992888" cy="5262979"/>
          </a:xfrm>
          <a:prstGeom prst="rect">
            <a:avLst/>
          </a:prstGeom>
        </p:spPr>
        <p:txBody>
          <a:bodyPr wrap="square">
            <a:spAutoFit/>
          </a:bodyPr>
          <a:lstStyle/>
          <a:p>
            <a:pPr marL="285750" indent="-285750" algn="just">
              <a:buFont typeface="Wingdings" pitchFamily="2" charset="2"/>
              <a:buChar char="Ø"/>
            </a:pPr>
            <a:r>
              <a:rPr lang="ru-RU" sz="1600" dirty="0" smtClean="0"/>
              <a:t>Рентгеновские лучи обладают фотохимическим действием: разлагают соединения серебра с галогенами и вызывают почернение фотографических слоёв, формируя изображение на рентгеновском снимке.</a:t>
            </a:r>
          </a:p>
          <a:p>
            <a:pPr marL="285750" indent="-285750" algn="just">
              <a:buFont typeface="Wingdings" pitchFamily="2" charset="2"/>
              <a:buChar char="Ø"/>
            </a:pPr>
            <a:r>
              <a:rPr lang="ru-RU" sz="1600" dirty="0" smtClean="0"/>
              <a:t>Фотохимическое действие также лежит в основе </a:t>
            </a:r>
            <a:r>
              <a:rPr lang="ru-RU" sz="1600" dirty="0" err="1" smtClean="0"/>
              <a:t>фотодозиметрии</a:t>
            </a:r>
            <a:r>
              <a:rPr lang="ru-RU" sz="1600" dirty="0" smtClean="0"/>
              <a:t>: рентгеновская плёнка, встроенная в дозиметры, при прохождении через неё рентгеновского излучения меняет свой цвет, что позволяет установить величину дозы, полученную рентгенологом во время его систематического облучения при работе в </a:t>
            </a:r>
            <a:r>
              <a:rPr lang="ru-RU" sz="1600" dirty="0" err="1" smtClean="0"/>
              <a:t>рентгенкабинете</a:t>
            </a:r>
            <a:r>
              <a:rPr lang="ru-RU" sz="1600" dirty="0" smtClean="0"/>
              <a:t>.</a:t>
            </a:r>
          </a:p>
          <a:p>
            <a:pPr marL="285750" indent="-285750" algn="just">
              <a:buFont typeface="Wingdings" pitchFamily="2" charset="2"/>
              <a:buChar char="Ø"/>
            </a:pPr>
            <a:r>
              <a:rPr lang="ru-RU" sz="1600" dirty="0" smtClean="0"/>
              <a:t>Рентгеновские лучи передают свою энергию атомам и молекулам окружающей среды, через которую они проходят, проявляя ионизирующее действие. Например, при прохождении рентгеновских лучей через комнатный воздух происходит ионизация газов, в результате чего образуется озон и оксиды азота.</a:t>
            </a:r>
          </a:p>
          <a:p>
            <a:pPr marL="285750" indent="-285750" algn="just">
              <a:buFont typeface="Wingdings" pitchFamily="2" charset="2"/>
              <a:buChar char="Ø"/>
            </a:pPr>
            <a:r>
              <a:rPr lang="ru-RU" sz="1600" dirty="0" smtClean="0"/>
              <a:t>Ионизирующее свойство позволяет с помощью дозиметров определять количество и качество рентгеновских лучей.</a:t>
            </a:r>
          </a:p>
          <a:p>
            <a:pPr marL="285750" indent="-285750" algn="just">
              <a:buFont typeface="Wingdings" pitchFamily="2" charset="2"/>
              <a:buChar char="Ø"/>
            </a:pPr>
            <a:r>
              <a:rPr lang="ru-RU" sz="1600" dirty="0" smtClean="0"/>
              <a:t>Рентгеновское излучение оказывает выраженное биологическое действие в облучённых органах и тканях: в небольших дозах стимулирует обмен веществ, в больших — может привести к развитию лучевых поражений, а также острой и хронической лучевой болезни. Биологическое свойство позволяет </a:t>
            </a:r>
            <a:r>
              <a:rPr lang="ru-RU" sz="1600" dirty="0" err="1" smtClean="0"/>
              <a:t>примененять</a:t>
            </a:r>
            <a:r>
              <a:rPr lang="ru-RU" sz="1600" dirty="0" smtClean="0"/>
              <a:t> рентгеновское излучение для лечения опухолевых и некоторых неопухолевых заболеваний.</a:t>
            </a:r>
          </a:p>
        </p:txBody>
      </p:sp>
    </p:spTree>
    <p:extLst>
      <p:ext uri="{BB962C8B-B14F-4D97-AF65-F5344CB8AC3E}">
        <p14:creationId xmlns:p14="http://schemas.microsoft.com/office/powerpoint/2010/main" val="7570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852720" cy="648072"/>
          </a:xfrm>
        </p:spPr>
        <p:txBody>
          <a:bodyPr>
            <a:normAutofit fontScale="90000"/>
          </a:bodyPr>
          <a:lstStyle/>
          <a:p>
            <a:r>
              <a:rPr lang="ru-RU" b="1" dirty="0"/>
              <a:t>Шкала электромагнитных колебаний</a:t>
            </a:r>
            <a:br>
              <a:rPr lang="ru-RU" b="1" dirty="0"/>
            </a:br>
            <a:r>
              <a:rPr lang="ru-RU" dirty="0"/>
              <a:t> </a:t>
            </a:r>
          </a:p>
        </p:txBody>
      </p:sp>
      <p:sp>
        <p:nvSpPr>
          <p:cNvPr id="4" name="Прямоугольник 3"/>
          <p:cNvSpPr/>
          <p:nvPr/>
        </p:nvSpPr>
        <p:spPr>
          <a:xfrm>
            <a:off x="395536" y="1196752"/>
            <a:ext cx="8136904" cy="5324535"/>
          </a:xfrm>
          <a:prstGeom prst="rect">
            <a:avLst/>
          </a:prstGeom>
        </p:spPr>
        <p:txBody>
          <a:bodyPr wrap="square">
            <a:spAutoFit/>
          </a:bodyPr>
          <a:lstStyle/>
          <a:p>
            <a:pPr algn="just"/>
            <a:r>
              <a:rPr lang="ru-RU" sz="2400" dirty="0" smtClean="0"/>
              <a:t>Рентгеновские лучи имеют определённую длину волны и частоту колебаний. Длина волны (λ) и частота колебаний (ν) связаны соотношением: </a:t>
            </a:r>
          </a:p>
          <a:p>
            <a:pPr algn="just"/>
            <a:r>
              <a:rPr lang="ru-RU" sz="2800" b="1" dirty="0" smtClean="0"/>
              <a:t>λ • ν = c</a:t>
            </a:r>
            <a:r>
              <a:rPr lang="ru-RU" sz="2400" dirty="0" smtClean="0"/>
              <a:t>,   где c — скорость света, округлённо равная 300 000 км в секунду</a:t>
            </a:r>
          </a:p>
          <a:p>
            <a:pPr algn="just"/>
            <a:endParaRPr lang="ru-RU" sz="2400" dirty="0"/>
          </a:p>
          <a:p>
            <a:pPr algn="just"/>
            <a:r>
              <a:rPr lang="ru-RU" sz="2400" dirty="0" smtClean="0"/>
              <a:t>Энергия рентгеновских лучей определяется формулой :</a:t>
            </a:r>
          </a:p>
          <a:p>
            <a:pPr algn="just"/>
            <a:r>
              <a:rPr lang="ru-RU" sz="2400" b="1" dirty="0" smtClean="0"/>
              <a:t>E = h • ν</a:t>
            </a:r>
            <a:r>
              <a:rPr lang="ru-RU" sz="2400" dirty="0" smtClean="0"/>
              <a:t>,   где h — постоянная Планка, универсальная постоянная, равная 6,626 • 10</a:t>
            </a:r>
            <a:r>
              <a:rPr lang="ru-RU" sz="2400" baseline="30000" dirty="0" smtClean="0"/>
              <a:t>-34</a:t>
            </a:r>
            <a:r>
              <a:rPr lang="ru-RU" sz="2400" dirty="0" smtClean="0"/>
              <a:t> </a:t>
            </a:r>
            <a:r>
              <a:rPr lang="ru-RU" sz="2400" dirty="0" err="1" smtClean="0"/>
              <a:t>Дж⋅с</a:t>
            </a:r>
            <a:r>
              <a:rPr lang="ru-RU" sz="2400" dirty="0" smtClean="0"/>
              <a:t>. Длина волны лучей (λ) связана с их энергией (E) соотношением: </a:t>
            </a:r>
          </a:p>
          <a:p>
            <a:pPr algn="just"/>
            <a:r>
              <a:rPr lang="ru-RU" sz="2400" b="1" dirty="0" smtClean="0"/>
              <a:t>λ = 12,4 / E.</a:t>
            </a:r>
          </a:p>
          <a:p>
            <a:endParaRPr lang="ru-RU" sz="2400" dirty="0"/>
          </a:p>
        </p:txBody>
      </p:sp>
    </p:spTree>
    <p:extLst>
      <p:ext uri="{BB962C8B-B14F-4D97-AF65-F5344CB8AC3E}">
        <p14:creationId xmlns:p14="http://schemas.microsoft.com/office/powerpoint/2010/main" val="3308896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852720" cy="648072"/>
          </a:xfrm>
        </p:spPr>
        <p:txBody>
          <a:bodyPr>
            <a:normAutofit fontScale="90000"/>
          </a:bodyPr>
          <a:lstStyle/>
          <a:p>
            <a:r>
              <a:rPr lang="ru-RU" b="1" dirty="0"/>
              <a:t>Шкала электромагнитных колебаний</a:t>
            </a:r>
            <a:br>
              <a:rPr lang="ru-RU" b="1" dirty="0"/>
            </a:br>
            <a:r>
              <a:rPr lang="ru-RU" dirty="0"/>
              <a:t> </a:t>
            </a:r>
          </a:p>
        </p:txBody>
      </p:sp>
      <p:sp>
        <p:nvSpPr>
          <p:cNvPr id="4" name="Прямоугольник 3"/>
          <p:cNvSpPr/>
          <p:nvPr/>
        </p:nvSpPr>
        <p:spPr>
          <a:xfrm>
            <a:off x="354974" y="720407"/>
            <a:ext cx="8136904" cy="5632311"/>
          </a:xfrm>
          <a:prstGeom prst="rect">
            <a:avLst/>
          </a:prstGeom>
        </p:spPr>
        <p:txBody>
          <a:bodyPr wrap="square">
            <a:spAutoFit/>
          </a:bodyPr>
          <a:lstStyle/>
          <a:p>
            <a:pPr algn="just"/>
            <a:r>
              <a:rPr lang="ru-RU" sz="2400" dirty="0" smtClean="0"/>
              <a:t> Рентгеновское излучение отличается от других видов электромагнитных колебаний длиной волны и энергией кванта. </a:t>
            </a:r>
            <a:r>
              <a:rPr lang="ru-RU" sz="2400" i="1" dirty="0" smtClean="0"/>
              <a:t>Чем короче длина волны, тем выше её частота, энергия и проникающая способность</a:t>
            </a:r>
            <a:r>
              <a:rPr lang="ru-RU" sz="2400" dirty="0" smtClean="0"/>
              <a:t>. </a:t>
            </a:r>
            <a:r>
              <a:rPr lang="ru-RU" sz="2400" u="sng" dirty="0" smtClean="0"/>
              <a:t>Длина волны рентгеновского излучения находится в интервале 1,5–3×10-3 </a:t>
            </a:r>
            <a:r>
              <a:rPr lang="ru-RU" sz="2400" u="sng" dirty="0" err="1" smtClean="0"/>
              <a:t>нм</a:t>
            </a:r>
            <a:r>
              <a:rPr lang="ru-RU" sz="2400" dirty="0" smtClean="0"/>
              <a:t>. Изменяя длину волны рентгеновского излучения, можно регулировать его проникающую способность. Рентгеновские лучи имеют очень малую длину волны, но большую частоту колебаний, поэтому невидимы человеческим глазом. Благодаря огромной энергии кванты обладают большой проникающей способностью, что является одним из главных свойств, обеспечивающих использование рентгеновского излучения в медицине и других науках.</a:t>
            </a:r>
            <a:endParaRPr lang="ru-RU" sz="2400" dirty="0"/>
          </a:p>
        </p:txBody>
      </p:sp>
    </p:spTree>
    <p:extLst>
      <p:ext uri="{BB962C8B-B14F-4D97-AF65-F5344CB8AC3E}">
        <p14:creationId xmlns:p14="http://schemas.microsoft.com/office/powerpoint/2010/main" val="1156230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Характеристики рентгеновского </a:t>
            </a:r>
            <a:r>
              <a:rPr lang="ru-RU" b="1" dirty="0" smtClean="0"/>
              <a:t>излучения</a:t>
            </a:r>
            <a:endParaRPr lang="ru-RU" dirty="0"/>
          </a:p>
        </p:txBody>
      </p:sp>
      <p:sp>
        <p:nvSpPr>
          <p:cNvPr id="4" name="Прямоугольник 3"/>
          <p:cNvSpPr/>
          <p:nvPr/>
        </p:nvSpPr>
        <p:spPr>
          <a:xfrm>
            <a:off x="327986" y="620688"/>
            <a:ext cx="8136904" cy="6063198"/>
          </a:xfrm>
          <a:prstGeom prst="rect">
            <a:avLst/>
          </a:prstGeom>
        </p:spPr>
        <p:txBody>
          <a:bodyPr wrap="square">
            <a:spAutoFit/>
          </a:bodyPr>
          <a:lstStyle/>
          <a:p>
            <a:pPr algn="just"/>
            <a:endParaRPr lang="ru-RU" sz="2400" dirty="0" smtClean="0"/>
          </a:p>
          <a:p>
            <a:pPr algn="just"/>
            <a:r>
              <a:rPr lang="ru-RU" sz="2000" b="1" dirty="0" smtClean="0"/>
              <a:t>Интенсивность</a:t>
            </a:r>
            <a:r>
              <a:rPr lang="ru-RU" sz="2000" dirty="0" smtClean="0"/>
              <a:t> — количественная характеристика рентгеновского излучения, которая выражается количеством лучей, испускаемых трубкой в единицу времени. Интенсивность рентгеновского излучения измеряется в миллиамперах. </a:t>
            </a:r>
          </a:p>
          <a:p>
            <a:pPr algn="just"/>
            <a:endParaRPr lang="ru-RU" sz="2000" dirty="0" smtClean="0"/>
          </a:p>
          <a:p>
            <a:pPr algn="just"/>
            <a:r>
              <a:rPr lang="ru-RU" sz="2000" b="1" dirty="0" smtClean="0"/>
              <a:t>Экспозиция</a:t>
            </a:r>
            <a:r>
              <a:rPr lang="ru-RU" sz="2000" dirty="0" smtClean="0"/>
              <a:t> — это параметр, который, также как и интенсивность, характеризует количество лучей, испускаемых рентгеновской трубкой. Разница состоит лишь в том, что экспозиция учитывает ещё и время работы трубки (так, например, если трубка работает 0,01 сек., то количество лучей будет одним, а если 0,02 сек, то количество лучей будет другим — в два раза больше). </a:t>
            </a:r>
          </a:p>
          <a:p>
            <a:pPr algn="just"/>
            <a:endParaRPr lang="ru-RU" sz="2000" dirty="0" smtClean="0"/>
          </a:p>
          <a:p>
            <a:pPr algn="just"/>
            <a:r>
              <a:rPr lang="ru-RU" sz="2000" b="1" dirty="0" smtClean="0"/>
              <a:t>Жёсткость</a:t>
            </a:r>
            <a:r>
              <a:rPr lang="ru-RU" sz="2000" dirty="0" smtClean="0"/>
              <a:t> — качественная характеристика рентгеновского излучения. Измеряется величиной высокого напряжения на трубке — в киловольтах. Определяет проникающую способность рентгеновских лучей. </a:t>
            </a:r>
            <a:endParaRPr lang="ru-RU" sz="2000" dirty="0"/>
          </a:p>
          <a:p>
            <a:pPr algn="just"/>
            <a:endParaRPr lang="ru-RU" sz="2400" dirty="0"/>
          </a:p>
        </p:txBody>
      </p:sp>
    </p:spTree>
    <p:extLst>
      <p:ext uri="{BB962C8B-B14F-4D97-AF65-F5344CB8AC3E}">
        <p14:creationId xmlns:p14="http://schemas.microsoft.com/office/powerpoint/2010/main" val="2872016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467600" cy="1143000"/>
          </a:xfrm>
        </p:spPr>
        <p:txBody>
          <a:bodyPr/>
          <a:lstStyle/>
          <a:p>
            <a:pPr algn="ctr"/>
            <a:r>
              <a:rPr lang="ru-RU" dirty="0"/>
              <a:t>История открытия рентгеновского излучения</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747" y="1268760"/>
            <a:ext cx="31527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408867" y="5383560"/>
            <a:ext cx="3318537" cy="369332"/>
          </a:xfrm>
          <a:prstGeom prst="rect">
            <a:avLst/>
          </a:prstGeom>
        </p:spPr>
        <p:txBody>
          <a:bodyPr wrap="none">
            <a:spAutoFit/>
          </a:bodyPr>
          <a:lstStyle/>
          <a:p>
            <a:r>
              <a:rPr lang="ru-RU" i="1" dirty="0" smtClean="0"/>
              <a:t>Вильгельм Конрад Рентген</a:t>
            </a:r>
            <a:endParaRPr lang="ru-RU" i="1" dirty="0"/>
          </a:p>
        </p:txBody>
      </p:sp>
      <p:sp>
        <p:nvSpPr>
          <p:cNvPr id="5" name="Прямоугольник 4"/>
          <p:cNvSpPr/>
          <p:nvPr/>
        </p:nvSpPr>
        <p:spPr>
          <a:xfrm>
            <a:off x="323528" y="1272339"/>
            <a:ext cx="4896544" cy="4801314"/>
          </a:xfrm>
          <a:prstGeom prst="rect">
            <a:avLst/>
          </a:prstGeom>
        </p:spPr>
        <p:txBody>
          <a:bodyPr wrap="square">
            <a:spAutoFit/>
          </a:bodyPr>
          <a:lstStyle/>
          <a:p>
            <a:pPr algn="just"/>
            <a:r>
              <a:rPr lang="ru-RU" dirty="0" smtClean="0"/>
              <a:t> Рентген Вильгельм (1845—1923) — немецкий физик, отрывший в 1895 г. коротковолновое электромагнитное излучение — рентгеновские лучи. Открытие рентгеновских лучей оказало огромное влияние на все последующее развитие физики, в частности привело к открытию радиоактивности. Первая Нобелевская премия по физике была присуждена Рентгену. Рентген способствовал быстрому распространению практического применения своего открытия в медицине. Конструкция созданной им первой рентгеновской трубки для получения рентгеновских лучей сохранилась в основных чертах до настоящего времени.</a:t>
            </a:r>
            <a:endParaRPr lang="ru-RU" dirty="0"/>
          </a:p>
        </p:txBody>
      </p:sp>
    </p:spTree>
    <p:extLst>
      <p:ext uri="{BB962C8B-B14F-4D97-AF65-F5344CB8AC3E}">
        <p14:creationId xmlns:p14="http://schemas.microsoft.com/office/powerpoint/2010/main" val="699683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3" name="Прямоугольник 2"/>
          <p:cNvSpPr/>
          <p:nvPr/>
        </p:nvSpPr>
        <p:spPr>
          <a:xfrm>
            <a:off x="335376" y="1340768"/>
            <a:ext cx="7629012" cy="954107"/>
          </a:xfrm>
          <a:prstGeom prst="rect">
            <a:avLst/>
          </a:prstGeom>
        </p:spPr>
        <p:txBody>
          <a:bodyPr wrap="none">
            <a:spAutoFit/>
          </a:bodyPr>
          <a:lstStyle/>
          <a:p>
            <a:pPr marL="342900" indent="-342900">
              <a:buFont typeface="Wingdings" pitchFamily="2" charset="2"/>
              <a:buChar char="v"/>
            </a:pPr>
            <a:r>
              <a:rPr lang="ru-RU" sz="2800" dirty="0" smtClean="0"/>
              <a:t>Просвечивание (рентгеноскопия)</a:t>
            </a:r>
          </a:p>
          <a:p>
            <a:pPr marL="342900" indent="-342900">
              <a:buFont typeface="Wingdings" pitchFamily="2" charset="2"/>
              <a:buChar char="v"/>
            </a:pPr>
            <a:r>
              <a:rPr lang="ru-RU" sz="2800" dirty="0"/>
              <a:t>Рентгеновские снимки (рентгенография</a:t>
            </a:r>
            <a:r>
              <a:rPr lang="ru-RU" sz="2000" dirty="0"/>
              <a:t>) </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399" y="2479988"/>
            <a:ext cx="5184857" cy="426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729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3" name="Прямоугольник 2"/>
          <p:cNvSpPr/>
          <p:nvPr/>
        </p:nvSpPr>
        <p:spPr>
          <a:xfrm>
            <a:off x="335376" y="1340768"/>
            <a:ext cx="8413088" cy="3600986"/>
          </a:xfrm>
          <a:prstGeom prst="rect">
            <a:avLst/>
          </a:prstGeom>
        </p:spPr>
        <p:txBody>
          <a:bodyPr wrap="square">
            <a:spAutoFit/>
          </a:bodyPr>
          <a:lstStyle/>
          <a:p>
            <a:pPr algn="just"/>
            <a:r>
              <a:rPr lang="ru-RU" sz="2400" b="1" dirty="0"/>
              <a:t>Просвечивание (рентгеноскопия</a:t>
            </a:r>
            <a:r>
              <a:rPr lang="ru-RU" sz="2400" b="1" dirty="0" smtClean="0"/>
              <a:t>)</a:t>
            </a:r>
          </a:p>
          <a:p>
            <a:pPr algn="just"/>
            <a:endParaRPr lang="ru-RU" sz="2400" b="1" dirty="0" smtClean="0"/>
          </a:p>
          <a:p>
            <a:pPr algn="just"/>
            <a:r>
              <a:rPr lang="ru-RU" sz="2000" dirty="0" smtClean="0"/>
              <a:t>        Рентгеновские </a:t>
            </a:r>
            <a:r>
              <a:rPr lang="ru-RU" sz="2000" dirty="0"/>
              <a:t>лучи в ветеринарной практике применяют для изучения и распознавания разных болезней у сельскохозяйственных животных. Этот метод исследования больных животных является вспомогательным средством для установления или уточнения диагноза наряду с другими методами. Поэтому данные рентгенологического исследования всегда необходимо увязывать с данными клинических и других исследований. Только в этом случае мы можем </a:t>
            </a:r>
            <a:r>
              <a:rPr lang="ru-RU" sz="2000" dirty="0" smtClean="0"/>
              <a:t>прийти </a:t>
            </a:r>
            <a:r>
              <a:rPr lang="ru-RU" sz="2000" dirty="0"/>
              <a:t>к правильному заключению и точному диагнозу. </a:t>
            </a:r>
          </a:p>
        </p:txBody>
      </p:sp>
    </p:spTree>
    <p:extLst>
      <p:ext uri="{BB962C8B-B14F-4D97-AF65-F5344CB8AC3E}">
        <p14:creationId xmlns:p14="http://schemas.microsoft.com/office/powerpoint/2010/main" val="3938930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3" name="Прямоугольник 2"/>
          <p:cNvSpPr/>
          <p:nvPr/>
        </p:nvSpPr>
        <p:spPr>
          <a:xfrm>
            <a:off x="327986" y="1036186"/>
            <a:ext cx="8413088" cy="4832092"/>
          </a:xfrm>
          <a:prstGeom prst="rect">
            <a:avLst/>
          </a:prstGeom>
        </p:spPr>
        <p:txBody>
          <a:bodyPr wrap="square">
            <a:spAutoFit/>
          </a:bodyPr>
          <a:lstStyle/>
          <a:p>
            <a:pPr algn="just"/>
            <a:r>
              <a:rPr lang="ru-RU" sz="2000" b="1" dirty="0" smtClean="0"/>
              <a:t>В </a:t>
            </a:r>
            <a:r>
              <a:rPr lang="ru-RU" sz="2000" b="1" dirty="0"/>
              <a:t>собранном виде экран для просвечивания состоит из следующих частей, если рассматривать их сзади</a:t>
            </a:r>
            <a:r>
              <a:rPr lang="ru-RU" sz="2000" dirty="0"/>
              <a:t>.</a:t>
            </a:r>
          </a:p>
          <a:p>
            <a:pPr algn="just"/>
            <a:r>
              <a:rPr lang="ru-RU" sz="2000" u="sng" dirty="0"/>
              <a:t>Первый слой</a:t>
            </a:r>
            <a:r>
              <a:rPr lang="ru-RU" sz="2000" dirty="0"/>
              <a:t> </a:t>
            </a:r>
            <a:r>
              <a:rPr lang="ru-RU" sz="2000" dirty="0" smtClean="0"/>
              <a:t>- </a:t>
            </a:r>
            <a:r>
              <a:rPr lang="ru-RU" sz="2000" dirty="0"/>
              <a:t>тонкая целлулоидная или пластмассовая пластинка для защиты экрана от механических повреждений.</a:t>
            </a:r>
          </a:p>
          <a:p>
            <a:pPr algn="just"/>
            <a:r>
              <a:rPr lang="ru-RU" sz="2000" u="sng" dirty="0"/>
              <a:t>Второй слой</a:t>
            </a:r>
            <a:r>
              <a:rPr lang="ru-RU" sz="2000" dirty="0"/>
              <a:t> - сам экран для просвечивания, т. е. тот картонный прямоугольник, который с одной стороны покрыт </a:t>
            </a:r>
            <a:r>
              <a:rPr lang="ru-RU" sz="2000" dirty="0" err="1"/>
              <a:t>платино</a:t>
            </a:r>
            <a:r>
              <a:rPr lang="ru-RU" sz="2000" dirty="0"/>
              <a:t>-синеродистым барием. Задняя сторона экрана примыкает к защитной пластмассовой пластинке.</a:t>
            </a:r>
          </a:p>
          <a:p>
            <a:pPr algn="just"/>
            <a:r>
              <a:rPr lang="ru-RU" sz="2000" u="sng" dirty="0"/>
              <a:t>Третий слой</a:t>
            </a:r>
            <a:r>
              <a:rPr lang="ru-RU" sz="2000" dirty="0"/>
              <a:t> - </a:t>
            </a:r>
            <a:r>
              <a:rPr lang="ru-RU" sz="2000" dirty="0" err="1"/>
              <a:t>просвинцованное</a:t>
            </a:r>
            <a:r>
              <a:rPr lang="ru-RU" sz="2000" dirty="0"/>
              <a:t> стекло толщиной 5-6 мм. Это стекло служит для защиты рабочей поверхности картонного экрана (флюоресцирующего слоя), с другой стороны является средством защиты рентгенолога от попадания на него рентгеновских лучей. Все это укреплено в деревянную раму. В таком виде экран используют для работы.</a:t>
            </a:r>
          </a:p>
          <a:p>
            <a:pPr algn="just"/>
            <a:endParaRPr lang="ru-RU" sz="2800" b="1" dirty="0" smtClean="0"/>
          </a:p>
        </p:txBody>
      </p:sp>
    </p:spTree>
    <p:extLst>
      <p:ext uri="{BB962C8B-B14F-4D97-AF65-F5344CB8AC3E}">
        <p14:creationId xmlns:p14="http://schemas.microsoft.com/office/powerpoint/2010/main" val="2329228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3" name="Прямоугольник 2"/>
          <p:cNvSpPr/>
          <p:nvPr/>
        </p:nvSpPr>
        <p:spPr>
          <a:xfrm>
            <a:off x="327986" y="672136"/>
            <a:ext cx="8413088" cy="5755422"/>
          </a:xfrm>
          <a:prstGeom prst="rect">
            <a:avLst/>
          </a:prstGeom>
        </p:spPr>
        <p:txBody>
          <a:bodyPr wrap="square">
            <a:spAutoFit/>
          </a:bodyPr>
          <a:lstStyle/>
          <a:p>
            <a:pPr algn="just"/>
            <a:endParaRPr lang="ru-RU" sz="2800" b="1" dirty="0" smtClean="0"/>
          </a:p>
          <a:p>
            <a:pPr algn="just"/>
            <a:r>
              <a:rPr lang="ru-RU" sz="2000" dirty="0" smtClean="0"/>
              <a:t>        Как </a:t>
            </a:r>
            <a:r>
              <a:rPr lang="ru-RU" sz="2000" dirty="0"/>
              <a:t>уже указывалось, рентгеновские лучи имеют очень малую длину волны электромагнитных колебаний, вследствие чего эти лучи обладают проникающей способностью через непрозрачные тела в отличие от видимого света. Но для того чтобы рентгеновские лучи, прошедшие через исследуемый участок тела дали видимое изображение, используются специальные экраны для просвечивания</a:t>
            </a:r>
            <a:r>
              <a:rPr lang="ru-RU" sz="2000" dirty="0" smtClean="0"/>
              <a:t>.</a:t>
            </a:r>
          </a:p>
          <a:p>
            <a:pPr algn="just"/>
            <a:r>
              <a:rPr lang="ru-RU" sz="2000" dirty="0" smtClean="0"/>
              <a:t>        Если теперь между рентгеновской трубкой и просвечивающим экраном мы поставим какой-либо предмет или поместим какой-то участок тела животного, то лучи, пройдя через тело, попадут на экран. Экран начнет светиться видимым светом, но неодинаково интенсивно в различных его участках. Это получается потому, что ткани, через которые прошли рентгеновские лучи, имеют неодинаковую плотность или удельный вес. Чем выше плотность ткани, тем она больше поглощает рентгеновских лучей и, наоборот, чем ниже плотность ее, тем она меньше поглощает лучей.</a:t>
            </a:r>
          </a:p>
        </p:txBody>
      </p:sp>
    </p:spTree>
    <p:extLst>
      <p:ext uri="{BB962C8B-B14F-4D97-AF65-F5344CB8AC3E}">
        <p14:creationId xmlns:p14="http://schemas.microsoft.com/office/powerpoint/2010/main" val="4214019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a:bodyPr>
          <a:lstStyle/>
          <a:p>
            <a:pPr algn="ctr"/>
            <a:endParaRPr lang="ru-RU" b="1" dirty="0"/>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61442"/>
            <a:ext cx="53244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2793" y="3645024"/>
            <a:ext cx="371475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86" y="80442"/>
            <a:ext cx="3124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986" y="4176590"/>
            <a:ext cx="46386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488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3" name="Прямоугольник 2"/>
          <p:cNvSpPr/>
          <p:nvPr/>
        </p:nvSpPr>
        <p:spPr>
          <a:xfrm>
            <a:off x="189894" y="1451685"/>
            <a:ext cx="8413088" cy="3785652"/>
          </a:xfrm>
          <a:prstGeom prst="rect">
            <a:avLst/>
          </a:prstGeom>
        </p:spPr>
        <p:txBody>
          <a:bodyPr wrap="square">
            <a:spAutoFit/>
          </a:bodyPr>
          <a:lstStyle/>
          <a:p>
            <a:pPr algn="just"/>
            <a:r>
              <a:rPr lang="ru-RU" sz="2400" dirty="0" smtClean="0"/>
              <a:t>       При </a:t>
            </a:r>
            <a:r>
              <a:rPr lang="ru-RU" sz="2400" dirty="0"/>
              <a:t>производстве просвечивания экран для просвечивания прикладывают к поверхности тела животного тыльной стороной, а лицевая сторона (со свинцовым стеклом) должна быть обращена к рентгенологу.</a:t>
            </a:r>
          </a:p>
          <a:p>
            <a:pPr algn="just"/>
            <a:r>
              <a:rPr lang="ru-RU" sz="2400" dirty="0" smtClean="0"/>
              <a:t>        Рентгеновскую </a:t>
            </a:r>
            <a:r>
              <a:rPr lang="ru-RU" sz="2400" dirty="0"/>
              <a:t>трубку устанавливают с противоположной стороны тела животного. Трубка должна быть в таком положении, чтобы отверстие для выхода рентгеновских лучей было направлено в сторону исследуемого объекта и </a:t>
            </a:r>
            <a:r>
              <a:rPr lang="ru-RU" sz="2400" dirty="0" smtClean="0"/>
              <a:t>экрана.</a:t>
            </a:r>
            <a:endParaRPr lang="ru-RU" sz="2400" dirty="0"/>
          </a:p>
        </p:txBody>
      </p:sp>
    </p:spTree>
    <p:extLst>
      <p:ext uri="{BB962C8B-B14F-4D97-AF65-F5344CB8AC3E}">
        <p14:creationId xmlns:p14="http://schemas.microsoft.com/office/powerpoint/2010/main" val="2142957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a:bodyPr>
          <a:lstStyle/>
          <a:p>
            <a:pPr algn="ctr"/>
            <a:endParaRPr lang="ru-RU" b="1" dirty="0"/>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3" name="Прямоугольник 2"/>
          <p:cNvSpPr/>
          <p:nvPr/>
        </p:nvSpPr>
        <p:spPr>
          <a:xfrm>
            <a:off x="189894" y="1451685"/>
            <a:ext cx="8413088" cy="461665"/>
          </a:xfrm>
          <a:prstGeom prst="rect">
            <a:avLst/>
          </a:prstGeom>
        </p:spPr>
        <p:txBody>
          <a:bodyPr wrap="square">
            <a:spAutoFit/>
          </a:bodyPr>
          <a:lstStyle/>
          <a:p>
            <a:pPr algn="just"/>
            <a:r>
              <a:rPr lang="ru-RU" sz="2400" dirty="0" smtClean="0"/>
              <a:t>       </a:t>
            </a:r>
            <a:endParaRPr lang="ru-RU"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 y="0"/>
            <a:ext cx="9129221" cy="702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525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3" name="Прямоугольник 2"/>
          <p:cNvSpPr/>
          <p:nvPr/>
        </p:nvSpPr>
        <p:spPr>
          <a:xfrm>
            <a:off x="189894" y="1700808"/>
            <a:ext cx="8413088" cy="3046988"/>
          </a:xfrm>
          <a:prstGeom prst="rect">
            <a:avLst/>
          </a:prstGeom>
        </p:spPr>
        <p:txBody>
          <a:bodyPr wrap="square">
            <a:spAutoFit/>
          </a:bodyPr>
          <a:lstStyle/>
          <a:p>
            <a:pPr algn="just"/>
            <a:r>
              <a:rPr lang="ru-RU" sz="2400" dirty="0" smtClean="0"/>
              <a:t>       Просвечивание конечностей дает наиболее простое теневое изображение, так как плотность тканей в этих участках имеет большую разницу между собой. С одной стороны очень плотная костная ткань, с другой - окружающая ее мягкая ткань имеет значительно меньшую и однородную плотность. При просвечивании, таким образом, получается плотная тень кости и однородная полутень мягких тканей</a:t>
            </a:r>
            <a:endParaRPr lang="ru-RU" sz="2400" dirty="0"/>
          </a:p>
        </p:txBody>
      </p:sp>
    </p:spTree>
    <p:extLst>
      <p:ext uri="{BB962C8B-B14F-4D97-AF65-F5344CB8AC3E}">
        <p14:creationId xmlns:p14="http://schemas.microsoft.com/office/powerpoint/2010/main" val="1254576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5" name="Заголовок 4"/>
          <p:cNvSpPr>
            <a:spLocks noGrp="1"/>
          </p:cNvSpPr>
          <p:nvPr>
            <p:ph type="title"/>
          </p:nvPr>
        </p:nvSpPr>
        <p:spPr/>
        <p:txBody>
          <a:bodyPr/>
          <a:lstStyle/>
          <a:p>
            <a:endParaRPr lang="ru-RU"/>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81" y="1165059"/>
            <a:ext cx="8544313" cy="417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711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3" name="Прямоугольник 2"/>
          <p:cNvSpPr/>
          <p:nvPr/>
        </p:nvSpPr>
        <p:spPr>
          <a:xfrm>
            <a:off x="327986" y="1340768"/>
            <a:ext cx="8413088" cy="4893647"/>
          </a:xfrm>
          <a:prstGeom prst="rect">
            <a:avLst/>
          </a:prstGeom>
        </p:spPr>
        <p:txBody>
          <a:bodyPr wrap="square">
            <a:spAutoFit/>
          </a:bodyPr>
          <a:lstStyle/>
          <a:p>
            <a:pPr algn="just"/>
            <a:r>
              <a:rPr lang="ru-RU" sz="2400" dirty="0" smtClean="0"/>
              <a:t>       Просвечивание головы дает сложный теневой рисунок, где тени отдельных участков костей различной интенсивности перемешиваются с тенями мягких тканей, и рисунок получается неоднородный (рис. 164, вклейка). Отдельные, более интенсивные полосы костей на общем фоне рисунка имеют различные направления. Для того чтобы разобраться в этом сложном переплетении теней, необходимо знать не только нормальную анатомию, но и нормальную </a:t>
            </a:r>
            <a:r>
              <a:rPr lang="ru-RU" sz="2400" dirty="0" err="1" smtClean="0"/>
              <a:t>рентгеноанатомию</a:t>
            </a:r>
            <a:r>
              <a:rPr lang="ru-RU" sz="2400" dirty="0" smtClean="0"/>
              <a:t>, т. е. рентгеновскую картину этого участка тела у здоровых животных. И только в этом случае можно будет судить о наличии патологических изменений рентгеновской картины.</a:t>
            </a:r>
            <a:endParaRPr lang="ru-RU" sz="2400" dirty="0"/>
          </a:p>
        </p:txBody>
      </p:sp>
    </p:spTree>
    <p:extLst>
      <p:ext uri="{BB962C8B-B14F-4D97-AF65-F5344CB8AC3E}">
        <p14:creationId xmlns:p14="http://schemas.microsoft.com/office/powerpoint/2010/main" val="3999949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467600" cy="1143000"/>
          </a:xfrm>
        </p:spPr>
        <p:txBody>
          <a:bodyPr/>
          <a:lstStyle/>
          <a:p>
            <a:pPr algn="ctr"/>
            <a:r>
              <a:rPr lang="ru-RU" dirty="0"/>
              <a:t>История открытия рентгеновского излучения</a:t>
            </a:r>
          </a:p>
        </p:txBody>
      </p:sp>
      <p:sp>
        <p:nvSpPr>
          <p:cNvPr id="3" name="Прямоугольник 2"/>
          <p:cNvSpPr/>
          <p:nvPr/>
        </p:nvSpPr>
        <p:spPr>
          <a:xfrm>
            <a:off x="467544" y="1340768"/>
            <a:ext cx="7992888" cy="5078313"/>
          </a:xfrm>
          <a:prstGeom prst="rect">
            <a:avLst/>
          </a:prstGeom>
        </p:spPr>
        <p:txBody>
          <a:bodyPr wrap="square">
            <a:spAutoFit/>
          </a:bodyPr>
          <a:lstStyle/>
          <a:p>
            <a:pPr algn="just"/>
            <a:r>
              <a:rPr lang="ru-RU" sz="2000" dirty="0" smtClean="0"/>
              <a:t>Само открытие Рентген совершил неожиданно для себя: поздним вечером, уходя из лаборатории, учёный погасил свет в комнате и заметил в темноте зеленоватое свечение, флюоресценцию, исходившую от экрана, покрытого кристаллами </a:t>
            </a:r>
            <a:r>
              <a:rPr lang="ru-RU" sz="2000" dirty="0" err="1" smtClean="0"/>
              <a:t>платино</a:t>
            </a:r>
            <a:r>
              <a:rPr lang="ru-RU" sz="2000" dirty="0" smtClean="0"/>
              <a:t>-синеродистого бария. Как оказалось, кристаллы отреагировали на воздействие на них расположенной неподалёку электровакуумной (</a:t>
            </a:r>
            <a:r>
              <a:rPr lang="ru-RU" sz="2000" dirty="0" err="1" smtClean="0"/>
              <a:t>круксовой</a:t>
            </a:r>
            <a:r>
              <a:rPr lang="ru-RU" sz="2000" dirty="0" smtClean="0"/>
              <a:t>) трубки, которая в тот момент находилась под высоким напряжением. При отключении тока свечение экрана прекращалось, а при повторном включении снова возобновлялось. Трубка была обёрнута в чёрную светонепроницаемую бумагу, поэтому Рентген предположил, что при прохождении через неё электрического тока она испускает какие-то невидимые лучи, способные проникать через непрозрачные среды и возбуждать кристаллы бария. </a:t>
            </a:r>
            <a:r>
              <a:rPr lang="ru-RU" sz="2000" i="1" u="sng" dirty="0" smtClean="0"/>
              <a:t>Эти неизвестные лучи Рентген назвал X-лучами</a:t>
            </a:r>
            <a:r>
              <a:rPr lang="ru-RU" sz="2000" i="1" dirty="0" smtClean="0"/>
              <a:t>.</a:t>
            </a:r>
            <a:endParaRPr lang="ru-RU" sz="2000" i="1" dirty="0"/>
          </a:p>
        </p:txBody>
      </p:sp>
    </p:spTree>
    <p:extLst>
      <p:ext uri="{BB962C8B-B14F-4D97-AF65-F5344CB8AC3E}">
        <p14:creationId xmlns:p14="http://schemas.microsoft.com/office/powerpoint/2010/main" val="367010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5" name="Заголовок 4"/>
          <p:cNvSpPr>
            <a:spLocks noGrp="1"/>
          </p:cNvSpPr>
          <p:nvPr>
            <p:ph type="title"/>
          </p:nvPr>
        </p:nvSpPr>
        <p:spPr/>
        <p:txBody>
          <a:bodyPr/>
          <a:lstStyle/>
          <a:p>
            <a:endParaRPr lang="ru-RU"/>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34192" y="-1481798"/>
            <a:ext cx="6891786" cy="978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69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3" name="Прямоугольник 2"/>
          <p:cNvSpPr/>
          <p:nvPr/>
        </p:nvSpPr>
        <p:spPr>
          <a:xfrm>
            <a:off x="467544" y="1036186"/>
            <a:ext cx="8413088" cy="830997"/>
          </a:xfrm>
          <a:prstGeom prst="rect">
            <a:avLst/>
          </a:prstGeom>
        </p:spPr>
        <p:txBody>
          <a:bodyPr wrap="square">
            <a:spAutoFit/>
          </a:bodyPr>
          <a:lstStyle/>
          <a:p>
            <a:pPr algn="just"/>
            <a:r>
              <a:rPr lang="ru-RU" sz="2400" dirty="0" smtClean="0"/>
              <a:t>       Самый сложный теневой рисунок на экране мы получаем при просвечивании грудной клетки</a:t>
            </a:r>
            <a:endParaRPr lang="ru-RU" sz="24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523" y="1875353"/>
            <a:ext cx="6840760" cy="478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449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5" name="Прямоугольник 4"/>
          <p:cNvSpPr/>
          <p:nvPr/>
        </p:nvSpPr>
        <p:spPr>
          <a:xfrm>
            <a:off x="179510" y="1036185"/>
            <a:ext cx="8136906" cy="5478423"/>
          </a:xfrm>
          <a:prstGeom prst="rect">
            <a:avLst/>
          </a:prstGeom>
        </p:spPr>
        <p:txBody>
          <a:bodyPr wrap="square">
            <a:spAutoFit/>
          </a:bodyPr>
          <a:lstStyle/>
          <a:p>
            <a:pPr algn="just"/>
            <a:r>
              <a:rPr lang="ru-RU" sz="2000" b="1" dirty="0" smtClean="0"/>
              <a:t>Преимущества просвечивания при исследовании больных животных: </a:t>
            </a:r>
          </a:p>
          <a:p>
            <a:pPr algn="just"/>
            <a:endParaRPr lang="ru-RU" dirty="0" smtClean="0"/>
          </a:p>
          <a:p>
            <a:pPr marL="285750" indent="-285750" algn="just">
              <a:buFont typeface="Wingdings" pitchFamily="2" charset="2"/>
              <a:buChar char="Ø"/>
            </a:pPr>
            <a:r>
              <a:rPr lang="ru-RU" dirty="0" smtClean="0"/>
              <a:t>Мы можем на живом животном просмотреть те изменения в тканях или органах, которые внешним осмотром установить не представляется возможным.</a:t>
            </a:r>
          </a:p>
          <a:p>
            <a:pPr marL="285750" indent="-285750" algn="just">
              <a:buFont typeface="Wingdings" pitchFamily="2" charset="2"/>
              <a:buChar char="Ø"/>
            </a:pPr>
            <a:r>
              <a:rPr lang="ru-RU" dirty="0" smtClean="0"/>
              <a:t>При производстве просвечивания на живом животном проследить работу отдельных внутренних органов в динамике, в частности, легких, сердца, кишечника.</a:t>
            </a:r>
          </a:p>
          <a:p>
            <a:pPr marL="285750" indent="-285750" algn="just">
              <a:buFont typeface="Wingdings" pitchFamily="2" charset="2"/>
              <a:buChar char="Ø"/>
            </a:pPr>
            <a:r>
              <a:rPr lang="ru-RU" dirty="0"/>
              <a:t>Э</a:t>
            </a:r>
            <a:r>
              <a:rPr lang="ru-RU" dirty="0" smtClean="0"/>
              <a:t>тот метод исследования безболезненный, быстрый, не вызывает неприятных ощущений у пациента.</a:t>
            </a:r>
          </a:p>
          <a:p>
            <a:pPr algn="just"/>
            <a:endParaRPr lang="ru-RU" sz="2000" b="1" dirty="0" smtClean="0"/>
          </a:p>
          <a:p>
            <a:pPr algn="just"/>
            <a:r>
              <a:rPr lang="ru-RU" sz="2000" b="1" dirty="0" smtClean="0"/>
              <a:t>Недостатки просвечивания:</a:t>
            </a:r>
          </a:p>
          <a:p>
            <a:pPr marL="285750" indent="-285750" algn="just">
              <a:buFont typeface="Wingdings" pitchFamily="2" charset="2"/>
              <a:buChar char="Ø"/>
            </a:pPr>
            <a:r>
              <a:rPr lang="ru-RU" dirty="0" smtClean="0"/>
              <a:t>Отсутствие объективного документа, кроме записи результатов исследования, произведенных рентгенологом.</a:t>
            </a:r>
          </a:p>
          <a:p>
            <a:pPr marL="285750" indent="-285750" algn="just">
              <a:buFont typeface="Wingdings" pitchFamily="2" charset="2"/>
              <a:buChar char="Ø"/>
            </a:pPr>
            <a:r>
              <a:rPr lang="ru-RU" dirty="0"/>
              <a:t>Н</a:t>
            </a:r>
            <a:r>
              <a:rPr lang="ru-RU" dirty="0" smtClean="0"/>
              <a:t>еобходимость работы только в затемненной комнате. Это затрудняет возможность наблюдать за поведением животного в процессе исследования. Необходимо всегда быть настороже, что отвлекает рентгенолога от экрана.</a:t>
            </a:r>
            <a:endParaRPr lang="ru-RU" dirty="0"/>
          </a:p>
        </p:txBody>
      </p:sp>
    </p:spTree>
    <p:extLst>
      <p:ext uri="{BB962C8B-B14F-4D97-AF65-F5344CB8AC3E}">
        <p14:creationId xmlns:p14="http://schemas.microsoft.com/office/powerpoint/2010/main" val="1513141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5" name="Прямоугольник 4"/>
          <p:cNvSpPr/>
          <p:nvPr/>
        </p:nvSpPr>
        <p:spPr>
          <a:xfrm>
            <a:off x="179510" y="1036185"/>
            <a:ext cx="8136906" cy="5601533"/>
          </a:xfrm>
          <a:prstGeom prst="rect">
            <a:avLst/>
          </a:prstGeom>
        </p:spPr>
        <p:txBody>
          <a:bodyPr wrap="square">
            <a:spAutoFit/>
          </a:bodyPr>
          <a:lstStyle/>
          <a:p>
            <a:pPr algn="just"/>
            <a:r>
              <a:rPr lang="ru-RU" sz="2000" b="1" dirty="0"/>
              <a:t>Рентгеновские снимки (рентгенография</a:t>
            </a:r>
            <a:r>
              <a:rPr lang="ru-RU" sz="2000" b="1" dirty="0" smtClean="0"/>
              <a:t>)</a:t>
            </a:r>
          </a:p>
          <a:p>
            <a:pPr algn="just"/>
            <a:endParaRPr lang="ru-RU" dirty="0"/>
          </a:p>
          <a:p>
            <a:pPr algn="just"/>
            <a:r>
              <a:rPr lang="ru-RU" dirty="0" smtClean="0"/>
              <a:t> </a:t>
            </a:r>
            <a:r>
              <a:rPr lang="ru-RU" sz="2000" dirty="0"/>
              <a:t>Для производства рентгенографии, кроме указанных выше свойств рентгеновских лучей, используют способность этих лучей вызывать </a:t>
            </a:r>
            <a:r>
              <a:rPr lang="ru-RU" sz="2000" u="sng" dirty="0"/>
              <a:t>фотохимическое воздействие на светочувствительную </a:t>
            </a:r>
            <a:r>
              <a:rPr lang="ru-RU" sz="2000" u="sng" dirty="0" smtClean="0"/>
              <a:t>эмульсию</a:t>
            </a:r>
            <a:r>
              <a:rPr lang="ru-RU" sz="2000" dirty="0" smtClean="0"/>
              <a:t>.</a:t>
            </a:r>
          </a:p>
          <a:p>
            <a:pPr algn="just"/>
            <a:endParaRPr lang="ru-RU" sz="2000" dirty="0"/>
          </a:p>
          <a:p>
            <a:pPr algn="just"/>
            <a:r>
              <a:rPr lang="ru-RU" sz="2000" dirty="0" smtClean="0"/>
              <a:t>Для того чтобы сделать рентгеновский снимок, мы должны иметь вместо просвечивающего экрана - рентгеновскую пленку, рентгеновские кассеты и парные усиливающие экраны. Причем в отличие от просвечивания снимки производятся без затемнения рентгеновского кабинета.</a:t>
            </a:r>
          </a:p>
          <a:p>
            <a:pPr algn="just"/>
            <a:endParaRPr lang="ru-RU" sz="2000" dirty="0"/>
          </a:p>
          <a:p>
            <a:pPr algn="just"/>
            <a:r>
              <a:rPr lang="ru-RU" sz="2000" dirty="0" smtClean="0"/>
              <a:t>В отличие от фотопленки рентгеновская пленка - двухсторонняя, т. е. светочувствительный слой нанесен как с одной, так и с другой стороны. В состав светочувствительного слоя входят желатина и бромистое серебро. Основу пленки составляет целлулоидная пластинка.</a:t>
            </a:r>
            <a:endParaRPr lang="ru-RU" sz="2000" dirty="0"/>
          </a:p>
        </p:txBody>
      </p:sp>
    </p:spTree>
    <p:extLst>
      <p:ext uri="{BB962C8B-B14F-4D97-AF65-F5344CB8AC3E}">
        <p14:creationId xmlns:p14="http://schemas.microsoft.com/office/powerpoint/2010/main" val="373684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5" name="Прямоугольник 4"/>
          <p:cNvSpPr/>
          <p:nvPr/>
        </p:nvSpPr>
        <p:spPr>
          <a:xfrm>
            <a:off x="327986" y="1036184"/>
            <a:ext cx="8136906" cy="3785652"/>
          </a:xfrm>
          <a:prstGeom prst="rect">
            <a:avLst/>
          </a:prstGeom>
        </p:spPr>
        <p:txBody>
          <a:bodyPr wrap="square">
            <a:spAutoFit/>
          </a:bodyPr>
          <a:lstStyle/>
          <a:p>
            <a:pPr algn="just"/>
            <a:r>
              <a:rPr lang="ru-RU" sz="2000" dirty="0" smtClean="0"/>
              <a:t>Пленку необходимо защищать от действия видимого света. Для этой цели существуют специальные рентгеновские кассеты. </a:t>
            </a:r>
          </a:p>
          <a:p>
            <a:pPr algn="just"/>
            <a:endParaRPr lang="ru-RU" sz="2000" dirty="0" smtClean="0"/>
          </a:p>
          <a:p>
            <a:pPr algn="just"/>
            <a:r>
              <a:rPr lang="ru-RU" sz="2000" dirty="0" smtClean="0"/>
              <a:t>Кассета представляет собой плоскую металлическую коробку. Передняя стенка ее блестящая и состоит из алюминиевой пластинки толщиной 1 мм. Задняя же стенка выкрашена в черный цвет и состоит из толстой железной пластинки. Задняя стенка прикреплена к кассете с одной стороны шарнирами, а с другой - двумя </a:t>
            </a:r>
            <a:r>
              <a:rPr lang="ru-RU" sz="2000" dirty="0" err="1" smtClean="0"/>
              <a:t>защелочками</a:t>
            </a:r>
            <a:r>
              <a:rPr lang="ru-RU" sz="2000" dirty="0" smtClean="0"/>
              <a:t>. Нажимая на кнопки </a:t>
            </a:r>
            <a:r>
              <a:rPr lang="ru-RU" sz="2000" dirty="0" err="1" smtClean="0"/>
              <a:t>защелочки</a:t>
            </a:r>
            <a:r>
              <a:rPr lang="ru-RU" sz="2000" dirty="0" smtClean="0"/>
              <a:t>, кассету можно открыть. Вся внутренняя часть кассеты окрашена в черный цвет, чтобы стенки не обладали отражающей способностью для видимого света.</a:t>
            </a:r>
            <a:endParaRPr lang="ru-RU" sz="20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509120"/>
            <a:ext cx="2135556" cy="213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039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5" name="Прямоугольник 4"/>
          <p:cNvSpPr/>
          <p:nvPr/>
        </p:nvSpPr>
        <p:spPr>
          <a:xfrm>
            <a:off x="327986" y="1036184"/>
            <a:ext cx="8136906" cy="5016758"/>
          </a:xfrm>
          <a:prstGeom prst="rect">
            <a:avLst/>
          </a:prstGeom>
        </p:spPr>
        <p:txBody>
          <a:bodyPr wrap="square">
            <a:spAutoFit/>
          </a:bodyPr>
          <a:lstStyle/>
          <a:p>
            <a:pPr algn="just"/>
            <a:r>
              <a:rPr lang="ru-RU" sz="2000" dirty="0" smtClean="0"/>
              <a:t>     Чтобы сделать снимок, надо соответствующим образом установить рентгеновскую трубку, объект и заряженную кассету. Взаимное расположение их такое же, как и при просвечивании. Только вместо просвечивающего экрана к снимаемому участку тела прикладывают своей передней стороной заряженную кассету.</a:t>
            </a:r>
          </a:p>
          <a:p>
            <a:pPr algn="just"/>
            <a:r>
              <a:rPr lang="ru-RU" sz="2000" dirty="0" smtClean="0"/>
              <a:t>      При </a:t>
            </a:r>
            <a:r>
              <a:rPr lang="ru-RU" sz="2000" dirty="0"/>
              <a:t>снимке рентгеновские лучи, пройдя через тело и переднюю стенку кассеты, воздействуют на двухстороннюю рентгеновскую пленку, вызывая соответствующие изменения в ее светочувствительных слоях. Изменению под действием рентгеновских лучей подвергаются молекулы бромистого серебра. Бромистое серебро переходит в </a:t>
            </a:r>
            <a:r>
              <a:rPr lang="ru-RU" sz="2000" dirty="0" err="1"/>
              <a:t>суббромистое</a:t>
            </a:r>
            <a:r>
              <a:rPr lang="ru-RU" sz="2000" dirty="0"/>
              <a:t>. Так как количество лучей, попавших на разные участки пленки, будет разное, то количество </a:t>
            </a:r>
            <a:r>
              <a:rPr lang="ru-RU" sz="2000" dirty="0" err="1"/>
              <a:t>суббромистого</a:t>
            </a:r>
            <a:r>
              <a:rPr lang="ru-RU" sz="2000" dirty="0"/>
              <a:t> серебра на них тоже будет разное. Причем, на тех участках, куда попало больше лучей, его будет больше; на тех же, куда попало меньше лучей, - меньше.</a:t>
            </a:r>
          </a:p>
        </p:txBody>
      </p:sp>
    </p:spTree>
    <p:extLst>
      <p:ext uri="{BB962C8B-B14F-4D97-AF65-F5344CB8AC3E}">
        <p14:creationId xmlns:p14="http://schemas.microsoft.com/office/powerpoint/2010/main" val="367697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5" name="Прямоугольник 4"/>
          <p:cNvSpPr/>
          <p:nvPr/>
        </p:nvSpPr>
        <p:spPr>
          <a:xfrm>
            <a:off x="327986" y="1036184"/>
            <a:ext cx="8136906" cy="3477875"/>
          </a:xfrm>
          <a:prstGeom prst="rect">
            <a:avLst/>
          </a:prstGeom>
        </p:spPr>
        <p:txBody>
          <a:bodyPr wrap="square">
            <a:spAutoFit/>
          </a:bodyPr>
          <a:lstStyle/>
          <a:p>
            <a:pPr algn="just"/>
            <a:r>
              <a:rPr lang="ru-RU" sz="2000" dirty="0" smtClean="0"/>
              <a:t>      С </a:t>
            </a:r>
            <a:r>
              <a:rPr lang="ru-RU" sz="2000" dirty="0"/>
              <a:t>целью уменьшения выдержки при рентгеновских снимках применяют так называемые </a:t>
            </a:r>
            <a:r>
              <a:rPr lang="ru-RU" sz="2000" i="1" dirty="0"/>
              <a:t>усиливающие экраны</a:t>
            </a:r>
            <a:r>
              <a:rPr lang="ru-RU" sz="2000" dirty="0" smtClean="0"/>
              <a:t>.</a:t>
            </a:r>
          </a:p>
          <a:p>
            <a:pPr algn="just"/>
            <a:r>
              <a:rPr lang="ru-RU" sz="2000" dirty="0" smtClean="0"/>
              <a:t>      Усиливающие экраны представляют из себя картонные прямоугольники указанных размеров. На одну сторону картона нанесен слой </a:t>
            </a:r>
            <a:r>
              <a:rPr lang="ru-RU" sz="2000" dirty="0" err="1" smtClean="0"/>
              <a:t>вольфрамовокислого</a:t>
            </a:r>
            <a:r>
              <a:rPr lang="ru-RU" sz="2000" dirty="0" smtClean="0"/>
              <a:t> кальция. Эта сторона экрана гладкая и блестящая. С этим экраном надо обращаться осторожно, не перегибать, так как светящийся слой хрупкий. При попадании на такой экран рентгеновских лучей он светится голубоватым светом. Причем при длительном действии экран светится и после прекращения попадания на него рентгеновских лучей.</a:t>
            </a:r>
            <a:endParaRPr lang="ru-RU" sz="20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14059"/>
            <a:ext cx="6305550" cy="23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952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232" y="260648"/>
            <a:ext cx="7852720" cy="648072"/>
          </a:xfrm>
        </p:spPr>
        <p:txBody>
          <a:bodyPr>
            <a:normAutofit fontScale="90000"/>
          </a:bodyPr>
          <a:lstStyle/>
          <a:p>
            <a:pPr algn="ctr"/>
            <a:r>
              <a:rPr lang="ru-RU" b="1" dirty="0"/>
              <a:t>Способы рентгенологических исследований в ветеринарной практике</a:t>
            </a:r>
          </a:p>
        </p:txBody>
      </p:sp>
      <p:sp>
        <p:nvSpPr>
          <p:cNvPr id="4" name="Прямоугольник 3"/>
          <p:cNvSpPr/>
          <p:nvPr/>
        </p:nvSpPr>
        <p:spPr>
          <a:xfrm>
            <a:off x="327986" y="620688"/>
            <a:ext cx="8136904" cy="830997"/>
          </a:xfrm>
          <a:prstGeom prst="rect">
            <a:avLst/>
          </a:prstGeom>
        </p:spPr>
        <p:txBody>
          <a:bodyPr wrap="square">
            <a:spAutoFit/>
          </a:bodyPr>
          <a:lstStyle/>
          <a:p>
            <a:pPr algn="just"/>
            <a:endParaRPr lang="ru-RU" sz="2400" dirty="0" smtClean="0"/>
          </a:p>
          <a:p>
            <a:pPr algn="just"/>
            <a:endParaRPr lang="ru-RU" sz="2400" dirty="0"/>
          </a:p>
        </p:txBody>
      </p:sp>
      <p:sp>
        <p:nvSpPr>
          <p:cNvPr id="5" name="Прямоугольник 4"/>
          <p:cNvSpPr/>
          <p:nvPr/>
        </p:nvSpPr>
        <p:spPr>
          <a:xfrm>
            <a:off x="327986" y="1036184"/>
            <a:ext cx="8136906" cy="3170099"/>
          </a:xfrm>
          <a:prstGeom prst="rect">
            <a:avLst/>
          </a:prstGeom>
        </p:spPr>
        <p:txBody>
          <a:bodyPr wrap="square">
            <a:spAutoFit/>
          </a:bodyPr>
          <a:lstStyle/>
          <a:p>
            <a:pPr algn="just"/>
            <a:r>
              <a:rPr lang="ru-RU" sz="2000" dirty="0" smtClean="0"/>
              <a:t>       Усиливающими они называются потому, что их видимое свечение во много раз увеличивает световое действие рентгеновских лучей на пленку. Современные усиливающие экраны обладают такой интенсивностью свечения, что повышают световое действие на пленку в среднем до 20 раз. Специальные экраны усиливают даже до 40 раз. Это значит, что если для снимка какой-либо части тела на кассету без усиливающих экранов надо 10-20 секунд, то, пользуясь этими экранами, мы можем уменьшить выдержку при снимке до 0,5-1 секунды и меньше.</a:t>
            </a:r>
            <a:endParaRPr lang="ru-RU" sz="20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14059"/>
            <a:ext cx="6305550" cy="23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388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ентген человека в момент глотания жидкости.mp4">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4"/>
          <a:stretch>
            <a:fillRect/>
          </a:stretch>
        </p:blipFill>
        <p:spPr>
          <a:xfrm>
            <a:off x="1259632" y="116632"/>
            <a:ext cx="6552728" cy="6552728"/>
          </a:xfrm>
        </p:spPr>
      </p:pic>
    </p:spTree>
    <p:extLst>
      <p:ext uri="{BB962C8B-B14F-4D97-AF65-F5344CB8AC3E}">
        <p14:creationId xmlns:p14="http://schemas.microsoft.com/office/powerpoint/2010/main" val="885073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Ем под рентгеном! Как пища поступает в организм.mp4">
            <a:hlinkClick r:id="" action="ppaction://media"/>
          </p:cNvPr>
          <p:cNvPicPr>
            <a:picLocks noGrp="1" noChangeAspect="1"/>
          </p:cNvPicPr>
          <p:nvPr>
            <p:ph sz="quarter" idx="1"/>
            <a:videoFile r:link="rId2"/>
            <p:extLst>
              <p:ext uri="{DAA4B4D4-6D71-4841-9C94-3DE7FCFB9230}">
                <p14:media xmlns:p14="http://schemas.microsoft.com/office/powerpoint/2010/main" r:embed="rId1"/>
              </p:ext>
            </p:extLst>
          </p:nvPr>
        </p:nvPicPr>
        <p:blipFill>
          <a:blip r:embed="rId4"/>
          <a:stretch>
            <a:fillRect/>
          </a:stretch>
        </p:blipFill>
        <p:spPr>
          <a:xfrm>
            <a:off x="755576" y="476672"/>
            <a:ext cx="7296217" cy="5472608"/>
          </a:xfrm>
        </p:spPr>
      </p:pic>
    </p:spTree>
    <p:extLst>
      <p:ext uri="{BB962C8B-B14F-4D97-AF65-F5344CB8AC3E}">
        <p14:creationId xmlns:p14="http://schemas.microsoft.com/office/powerpoint/2010/main" val="28377512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467600" cy="1143000"/>
          </a:xfrm>
        </p:spPr>
        <p:txBody>
          <a:bodyPr/>
          <a:lstStyle/>
          <a:p>
            <a:pPr algn="ctr"/>
            <a:r>
              <a:rPr lang="ru-RU" dirty="0"/>
              <a:t>История открытия рентгеновского излучения</a:t>
            </a:r>
          </a:p>
        </p:txBody>
      </p:sp>
      <p:sp>
        <p:nvSpPr>
          <p:cNvPr id="4" name="Прямоугольник 3"/>
          <p:cNvSpPr/>
          <p:nvPr/>
        </p:nvSpPr>
        <p:spPr>
          <a:xfrm>
            <a:off x="179512" y="1268760"/>
            <a:ext cx="4572000" cy="4401205"/>
          </a:xfrm>
          <a:prstGeom prst="rect">
            <a:avLst/>
          </a:prstGeom>
        </p:spPr>
        <p:txBody>
          <a:bodyPr>
            <a:spAutoFit/>
          </a:bodyPr>
          <a:lstStyle/>
          <a:p>
            <a:pPr algn="just"/>
            <a:r>
              <a:rPr lang="ru-RU" sz="2000" dirty="0" smtClean="0"/>
              <a:t>28 декабря 1895 г., вошёл в историю как официальная дата открытия рентгеновских лучей. Вместе с рукописью учёный представил также первую рентгенограмму, сделанную ранее, 22 декабря, на которой была запечатлена рука его жены Берты Рентген. После того как женщина увидела рентгеновский снимок своей руки, она, не разбираясь в тонкостях физики, была настолько впечатлена, что воскликнула: «Я видела свою смерть».</a:t>
            </a:r>
            <a:endParaRPr lang="ru-R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568" y="1268760"/>
            <a:ext cx="3492896" cy="511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827584" y="6014448"/>
            <a:ext cx="4572000" cy="738664"/>
          </a:xfrm>
          <a:prstGeom prst="rect">
            <a:avLst/>
          </a:prstGeom>
        </p:spPr>
        <p:txBody>
          <a:bodyPr>
            <a:spAutoFit/>
          </a:bodyPr>
          <a:lstStyle/>
          <a:p>
            <a:r>
              <a:rPr lang="ru-RU" sz="1400" dirty="0" smtClean="0"/>
              <a:t>«</a:t>
            </a:r>
            <a:r>
              <a:rPr lang="ru-RU" sz="1400" i="1" dirty="0" smtClean="0"/>
              <a:t>Первый рентгеновский снимок, на котором запечатлена рука жены учёного, Берты Рентген, и её обручальное кольцо.»</a:t>
            </a:r>
            <a:endParaRPr lang="ru-RU" sz="1400" i="1" dirty="0"/>
          </a:p>
        </p:txBody>
      </p:sp>
    </p:spTree>
    <p:extLst>
      <p:ext uri="{BB962C8B-B14F-4D97-AF65-F5344CB8AC3E}">
        <p14:creationId xmlns:p14="http://schemas.microsoft.com/office/powerpoint/2010/main" val="2289024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467600" cy="1143000"/>
          </a:xfrm>
        </p:spPr>
        <p:txBody>
          <a:bodyPr/>
          <a:lstStyle/>
          <a:p>
            <a:pPr algn="ctr"/>
            <a:r>
              <a:rPr lang="ru-RU" dirty="0"/>
              <a:t>История открытия рентгеновского излучения</a:t>
            </a:r>
          </a:p>
        </p:txBody>
      </p:sp>
      <p:sp>
        <p:nvSpPr>
          <p:cNvPr id="4" name="Прямоугольник 3"/>
          <p:cNvSpPr/>
          <p:nvPr/>
        </p:nvSpPr>
        <p:spPr>
          <a:xfrm>
            <a:off x="155892" y="1124744"/>
            <a:ext cx="4896544" cy="5632311"/>
          </a:xfrm>
          <a:prstGeom prst="rect">
            <a:avLst/>
          </a:prstGeom>
        </p:spPr>
        <p:txBody>
          <a:bodyPr wrap="square">
            <a:spAutoFit/>
          </a:bodyPr>
          <a:lstStyle/>
          <a:p>
            <a:pPr algn="just"/>
            <a:r>
              <a:rPr lang="ru-RU" sz="2000" dirty="0" smtClean="0"/>
              <a:t>Вечером 23 января доктор Рентген прочитал лекцию в наполненной аудитории </a:t>
            </a:r>
            <a:r>
              <a:rPr lang="ru-RU" sz="2000" dirty="0" err="1" smtClean="0"/>
              <a:t>Вюрцбургского</a:t>
            </a:r>
            <a:r>
              <a:rPr lang="ru-RU" sz="2000" dirty="0" smtClean="0"/>
              <a:t> физико-медицинского общества. После дискуссии о проведённых экспериментах Рентген пригласил председателя общества Альберта фон </a:t>
            </a:r>
            <a:r>
              <a:rPr lang="ru-RU" sz="2000" dirty="0" err="1" smtClean="0"/>
              <a:t>Кёлликера</a:t>
            </a:r>
            <a:r>
              <a:rPr lang="ru-RU" sz="2000" dirty="0" smtClean="0"/>
              <a:t>, известного анатома, сделать снимок его руки с помощью новых X-лучей. Когда готовое изображение было </a:t>
            </a:r>
            <a:r>
              <a:rPr lang="ru-RU" sz="2000" dirty="0" err="1" smtClean="0"/>
              <a:t>продемострировано</a:t>
            </a:r>
            <a:r>
              <a:rPr lang="ru-RU" sz="2000" dirty="0" smtClean="0"/>
              <a:t> аудитории, она разразилась оглушительными овациями. </a:t>
            </a:r>
            <a:r>
              <a:rPr lang="ru-RU" sz="2000" u="sng" dirty="0" smtClean="0"/>
              <a:t>Доктор фон </a:t>
            </a:r>
            <a:r>
              <a:rPr lang="ru-RU" sz="2000" u="sng" dirty="0" err="1" smtClean="0"/>
              <a:t>Кёлликер</a:t>
            </a:r>
            <a:r>
              <a:rPr lang="ru-RU" sz="2000" u="sng" dirty="0" smtClean="0"/>
              <a:t>, впечатлённый открытием, предложил назвать новые лучи рентгеновскими </a:t>
            </a:r>
            <a:r>
              <a:rPr lang="ru-RU" sz="2000" dirty="0" smtClean="0"/>
              <a:t>— его предложение аудитория встретила аплодисментами.</a:t>
            </a:r>
            <a:endParaRPr lang="ru-RU"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218262"/>
            <a:ext cx="3475236" cy="544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72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467600" cy="566936"/>
          </a:xfrm>
        </p:spPr>
        <p:txBody>
          <a:bodyPr/>
          <a:lstStyle/>
          <a:p>
            <a:pPr algn="ctr"/>
            <a:r>
              <a:rPr lang="ru-RU" dirty="0"/>
              <a:t>Физика рентгеновских лучей</a:t>
            </a:r>
          </a:p>
        </p:txBody>
      </p:sp>
      <p:sp>
        <p:nvSpPr>
          <p:cNvPr id="3" name="Прямоугольник 2"/>
          <p:cNvSpPr/>
          <p:nvPr/>
        </p:nvSpPr>
        <p:spPr>
          <a:xfrm>
            <a:off x="482076" y="908720"/>
            <a:ext cx="7704856" cy="1938992"/>
          </a:xfrm>
          <a:prstGeom prst="rect">
            <a:avLst/>
          </a:prstGeom>
        </p:spPr>
        <p:txBody>
          <a:bodyPr wrap="square">
            <a:spAutoFit/>
          </a:bodyPr>
          <a:lstStyle/>
          <a:p>
            <a:pPr algn="just"/>
            <a:r>
              <a:rPr lang="ru-RU" sz="2000" b="1" i="1" u="sng" dirty="0" smtClean="0"/>
              <a:t>Рентгенология</a:t>
            </a:r>
            <a:r>
              <a:rPr lang="ru-RU" sz="2000" dirty="0" smtClean="0"/>
              <a:t> — раздел радиологии, изучающий воздействие на организм животных и человека рентгеновского излучения, возникающие от этого заболевания, их лечение и профилактику, а также методы диагностики различных патологий при помощи рентгеновских лучей (рентгенодиагностика)</a:t>
            </a:r>
            <a:endParaRPr lang="ru-RU"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4944"/>
            <a:ext cx="38671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504" y="2924944"/>
            <a:ext cx="4428492"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91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467600" cy="566936"/>
          </a:xfrm>
        </p:spPr>
        <p:txBody>
          <a:bodyPr/>
          <a:lstStyle/>
          <a:p>
            <a:pPr algn="ctr"/>
            <a:r>
              <a:rPr lang="ru-RU" dirty="0"/>
              <a:t>Физика рентгеновских лучей</a:t>
            </a:r>
          </a:p>
        </p:txBody>
      </p:sp>
      <p:sp>
        <p:nvSpPr>
          <p:cNvPr id="3" name="Прямоугольник 2"/>
          <p:cNvSpPr/>
          <p:nvPr/>
        </p:nvSpPr>
        <p:spPr>
          <a:xfrm>
            <a:off x="179512" y="908720"/>
            <a:ext cx="8496944" cy="2862322"/>
          </a:xfrm>
          <a:prstGeom prst="rect">
            <a:avLst/>
          </a:prstGeom>
        </p:spPr>
        <p:txBody>
          <a:bodyPr wrap="square">
            <a:spAutoFit/>
          </a:bodyPr>
          <a:lstStyle/>
          <a:p>
            <a:pPr algn="just"/>
            <a:r>
              <a:rPr lang="ru-RU" sz="2000" b="1" dirty="0" smtClean="0"/>
              <a:t>В состав типового рентгенодиагностического аппарата входит:</a:t>
            </a:r>
          </a:p>
          <a:p>
            <a:pPr marL="342900" indent="-342900" algn="just">
              <a:buFont typeface="Wingdings" pitchFamily="2" charset="2"/>
              <a:buChar char="ü"/>
            </a:pPr>
            <a:r>
              <a:rPr lang="ru-RU" sz="2000" dirty="0" smtClean="0"/>
              <a:t>питающее устройство (трансформаторы) </a:t>
            </a:r>
          </a:p>
          <a:p>
            <a:pPr marL="342900" indent="-342900" algn="just">
              <a:buFont typeface="Wingdings" pitchFamily="2" charset="2"/>
              <a:buChar char="ü"/>
            </a:pPr>
            <a:r>
              <a:rPr lang="ru-RU" sz="2000" dirty="0" smtClean="0"/>
              <a:t>высоковольтный выпрямитель, </a:t>
            </a:r>
          </a:p>
          <a:p>
            <a:pPr marL="342900" indent="-342900" algn="just">
              <a:buFont typeface="Wingdings" pitchFamily="2" charset="2"/>
              <a:buChar char="ü"/>
            </a:pPr>
            <a:r>
              <a:rPr lang="ru-RU" sz="2000" dirty="0" smtClean="0"/>
              <a:t>преобразующий переменный ток электрической сети в постоянный, </a:t>
            </a:r>
          </a:p>
          <a:p>
            <a:pPr marL="342900" indent="-342900" algn="just">
              <a:buFont typeface="Wingdings" pitchFamily="2" charset="2"/>
              <a:buChar char="ü"/>
            </a:pPr>
            <a:r>
              <a:rPr lang="ru-RU" sz="2000" dirty="0" smtClean="0"/>
              <a:t>пульт управления, </a:t>
            </a:r>
          </a:p>
          <a:p>
            <a:pPr marL="342900" indent="-342900" algn="just">
              <a:buFont typeface="Wingdings" pitchFamily="2" charset="2"/>
              <a:buChar char="ü"/>
            </a:pPr>
            <a:r>
              <a:rPr lang="ru-RU" sz="2000" dirty="0" smtClean="0"/>
              <a:t>штатив  </a:t>
            </a:r>
          </a:p>
          <a:p>
            <a:pPr marL="342900" indent="-342900" algn="just">
              <a:buFont typeface="Wingdings" pitchFamily="2" charset="2"/>
              <a:buChar char="ü"/>
            </a:pPr>
            <a:r>
              <a:rPr lang="ru-RU" sz="2000" dirty="0" smtClean="0"/>
              <a:t>рентгеновская трубка.</a:t>
            </a:r>
            <a:endParaRPr lang="ru-RU"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33056"/>
            <a:ext cx="3096344" cy="279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75856" y="5248552"/>
            <a:ext cx="4572000" cy="954107"/>
          </a:xfrm>
          <a:prstGeom prst="rect">
            <a:avLst/>
          </a:prstGeom>
        </p:spPr>
        <p:txBody>
          <a:bodyPr>
            <a:spAutoFit/>
          </a:bodyPr>
          <a:lstStyle/>
          <a:p>
            <a:r>
              <a:rPr lang="ru-RU" sz="1400" i="1" dirty="0" smtClean="0"/>
              <a:t>Рис. 1 — передвижной рентгеновский аппарат:</a:t>
            </a:r>
          </a:p>
          <a:p>
            <a:r>
              <a:rPr lang="ru-RU" sz="1400" i="1" dirty="0" smtClean="0"/>
              <a:t>A — рентгеновская трубка;</a:t>
            </a:r>
          </a:p>
          <a:p>
            <a:r>
              <a:rPr lang="ru-RU" sz="1400" i="1" dirty="0" smtClean="0"/>
              <a:t>Б — питающее устройство;</a:t>
            </a:r>
          </a:p>
          <a:p>
            <a:r>
              <a:rPr lang="ru-RU" sz="1400" i="1" dirty="0" smtClean="0"/>
              <a:t>В — регулируемый штатив.</a:t>
            </a:r>
            <a:endParaRPr lang="ru-RU" sz="1400" i="1" dirty="0"/>
          </a:p>
        </p:txBody>
      </p:sp>
    </p:spTree>
    <p:extLst>
      <p:ext uri="{BB962C8B-B14F-4D97-AF65-F5344CB8AC3E}">
        <p14:creationId xmlns:p14="http://schemas.microsoft.com/office/powerpoint/2010/main" val="168545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467600" cy="566936"/>
          </a:xfrm>
        </p:spPr>
        <p:txBody>
          <a:bodyPr/>
          <a:lstStyle/>
          <a:p>
            <a:pPr algn="ctr"/>
            <a:r>
              <a:rPr lang="ru-RU" dirty="0"/>
              <a:t>Физика рентгеновских лучей</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09" y="788611"/>
            <a:ext cx="4752528" cy="427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5536" y="5055215"/>
            <a:ext cx="7848872" cy="1138773"/>
          </a:xfrm>
          <a:prstGeom prst="rect">
            <a:avLst/>
          </a:prstGeom>
        </p:spPr>
        <p:txBody>
          <a:bodyPr wrap="square">
            <a:spAutoFit/>
          </a:bodyPr>
          <a:lstStyle/>
          <a:p>
            <a:pPr algn="ctr"/>
            <a:r>
              <a:rPr lang="ru-RU" sz="1600" i="1" dirty="0" smtClean="0"/>
              <a:t>Рис. 2 — пульт управления рентгеновским аппаратом (механический — слева и электронный — справа):</a:t>
            </a:r>
          </a:p>
          <a:p>
            <a:pPr algn="ctr"/>
            <a:r>
              <a:rPr lang="ru-RU" sz="1600" i="1" dirty="0" smtClean="0"/>
              <a:t>A — панель для регулирования экспозиции и жёсткости;</a:t>
            </a:r>
          </a:p>
          <a:p>
            <a:pPr algn="ctr"/>
            <a:r>
              <a:rPr lang="ru-RU" sz="1600" i="1" dirty="0" smtClean="0"/>
              <a:t> Б — кнопка подачи высокого напряжения</a:t>
            </a:r>
            <a:r>
              <a:rPr lang="ru-RU" dirty="0" smtClean="0"/>
              <a:t>.</a:t>
            </a:r>
            <a:endParaRPr lang="ru-RU" dirty="0"/>
          </a:p>
        </p:txBody>
      </p:sp>
    </p:spTree>
    <p:extLst>
      <p:ext uri="{BB962C8B-B14F-4D97-AF65-F5344CB8AC3E}">
        <p14:creationId xmlns:p14="http://schemas.microsoft.com/office/powerpoint/2010/main" val="2032381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966" y="188640"/>
            <a:ext cx="7467600" cy="720080"/>
          </a:xfrm>
        </p:spPr>
        <p:txBody>
          <a:bodyPr>
            <a:normAutofit fontScale="90000"/>
          </a:bodyPr>
          <a:lstStyle/>
          <a:p>
            <a:pPr algn="ctr"/>
            <a:r>
              <a:rPr lang="ru-RU" b="1" dirty="0"/>
              <a:t>Механизм образования рентгеновского излучения</a:t>
            </a:r>
          </a:p>
        </p:txBody>
      </p:sp>
      <p:sp>
        <p:nvSpPr>
          <p:cNvPr id="5" name="Прямоугольник 4"/>
          <p:cNvSpPr/>
          <p:nvPr/>
        </p:nvSpPr>
        <p:spPr>
          <a:xfrm>
            <a:off x="381222" y="4310979"/>
            <a:ext cx="7848872" cy="646331"/>
          </a:xfrm>
          <a:prstGeom prst="rect">
            <a:avLst/>
          </a:prstGeom>
        </p:spPr>
        <p:txBody>
          <a:bodyPr wrap="square">
            <a:spAutoFit/>
          </a:bodyPr>
          <a:lstStyle/>
          <a:p>
            <a:pPr algn="ctr"/>
            <a:endParaRPr lang="ru-RU" dirty="0"/>
          </a:p>
          <a:p>
            <a:pPr algn="ctr"/>
            <a:endParaRPr lang="ru-RU" dirty="0"/>
          </a:p>
        </p:txBody>
      </p:sp>
      <p:sp>
        <p:nvSpPr>
          <p:cNvPr id="3" name="Прямоугольник 2"/>
          <p:cNvSpPr/>
          <p:nvPr/>
        </p:nvSpPr>
        <p:spPr>
          <a:xfrm>
            <a:off x="89575" y="980728"/>
            <a:ext cx="8658889" cy="5601533"/>
          </a:xfrm>
          <a:prstGeom prst="rect">
            <a:avLst/>
          </a:prstGeom>
        </p:spPr>
        <p:txBody>
          <a:bodyPr wrap="square">
            <a:spAutoFit/>
          </a:bodyPr>
          <a:lstStyle/>
          <a:p>
            <a:endParaRPr lang="ru-RU" dirty="0" smtClean="0"/>
          </a:p>
          <a:p>
            <a:pPr algn="just"/>
            <a:r>
              <a:rPr lang="ru-RU" dirty="0" smtClean="0"/>
              <a:t>       </a:t>
            </a:r>
            <a:r>
              <a:rPr lang="ru-RU" sz="2000" dirty="0" smtClean="0"/>
              <a:t>Рентгеновские лучи образуются в момент столкновения потока ускоренных электронов с веществом анода. При взаимодействии электронов с мишенью 99% их кинетической энергии превращается в тепловую энергию и </a:t>
            </a:r>
            <a:r>
              <a:rPr lang="ru-RU" sz="2000" u="sng" dirty="0" smtClean="0"/>
              <a:t>только 1% — в рентгеновское излучение.</a:t>
            </a:r>
          </a:p>
          <a:p>
            <a:pPr algn="just"/>
            <a:r>
              <a:rPr lang="ru-RU" sz="2000" dirty="0"/>
              <a:t>Рентгеновская трубка состоит из стеклянного баллона, в который впаяны 2 электрода: катод и анод. Из стеклянного баллона выкачен воздух: движение электронов от катода к аноду возможно лишь в условиях относительного вакуума (10</a:t>
            </a:r>
            <a:r>
              <a:rPr lang="ru-RU" sz="2000" baseline="30000" dirty="0"/>
              <a:t>-7</a:t>
            </a:r>
            <a:r>
              <a:rPr lang="ru-RU" sz="2000" dirty="0"/>
              <a:t>–10</a:t>
            </a:r>
            <a:r>
              <a:rPr lang="ru-RU" sz="2000" baseline="30000" dirty="0"/>
              <a:t>-8</a:t>
            </a:r>
            <a:r>
              <a:rPr lang="ru-RU" sz="2000" dirty="0"/>
              <a:t> мм. рт. ст.). На катоде имеется нить накала, являющаяся плотно скрученной вольфрамовой спиралью. При подаче электрического тока на нить накала происходит электронная эмиссия, при которой электроны отделяются от спирали и образуют рядом с катодом электронное облачко. Это облачко концентрируется у фокусирующей чашечки катода, задающей направление движения электронов. Чашечка — небольшое углубление в катоде. Анод, в свою очередь, содержит вольфрамовую металлическую пластину, на которую фокусируются электроны, — это и есть место образования рентгеновских лучей</a:t>
            </a:r>
            <a:r>
              <a:rPr lang="ru-RU" sz="2000" dirty="0" smtClean="0"/>
              <a:t>.</a:t>
            </a:r>
            <a:endParaRPr lang="ru-RU" sz="2000" dirty="0"/>
          </a:p>
        </p:txBody>
      </p:sp>
    </p:spTree>
    <p:extLst>
      <p:ext uri="{BB962C8B-B14F-4D97-AF65-F5344CB8AC3E}">
        <p14:creationId xmlns:p14="http://schemas.microsoft.com/office/powerpoint/2010/main" val="2561859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197</TotalTime>
  <Words>2594</Words>
  <Application>Microsoft Office PowerPoint</Application>
  <PresentationFormat>Экран (4:3)</PresentationFormat>
  <Paragraphs>167</Paragraphs>
  <Slides>39</Slides>
  <Notes>16</Notes>
  <HiddenSlides>0</HiddenSlides>
  <MMClips>2</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39</vt:i4>
      </vt:variant>
    </vt:vector>
  </HeadingPairs>
  <TitlesOfParts>
    <vt:vector size="44" baseType="lpstr">
      <vt:lpstr>Calibri</vt:lpstr>
      <vt:lpstr>Century Schoolbook</vt:lpstr>
      <vt:lpstr>Wingdings</vt:lpstr>
      <vt:lpstr>Wingdings 2</vt:lpstr>
      <vt:lpstr>Эркер</vt:lpstr>
      <vt:lpstr>Рентгеновские лучи, их свойства и применение</vt:lpstr>
      <vt:lpstr>История открытия рентгеновского излучения</vt:lpstr>
      <vt:lpstr>История открытия рентгеновского излучения</vt:lpstr>
      <vt:lpstr>История открытия рентгеновского излучения</vt:lpstr>
      <vt:lpstr>История открытия рентгеновского излучения</vt:lpstr>
      <vt:lpstr>Физика рентгеновских лучей</vt:lpstr>
      <vt:lpstr>Физика рентгеновских лучей</vt:lpstr>
      <vt:lpstr>Физика рентгеновских лучей</vt:lpstr>
      <vt:lpstr>Механизм образования рентгеновского излучения</vt:lpstr>
      <vt:lpstr>Механизм образования рентгеновского излучения</vt:lpstr>
      <vt:lpstr>Механизм образования рентгеновского излучения</vt:lpstr>
      <vt:lpstr>Механизм образования рентгеновского излучения</vt:lpstr>
      <vt:lpstr>Механизм образования рентгеновского излучения</vt:lpstr>
      <vt:lpstr>Механизм образования рентгеновского излучения</vt:lpstr>
      <vt:lpstr>Основные свойства рентгеновского излучения и применение их на практике</vt:lpstr>
      <vt:lpstr>Основные свойства рентгеновского излучения и применение их на практике</vt:lpstr>
      <vt:lpstr>Шкала электромагнитных колебаний  </vt:lpstr>
      <vt:lpstr>Шкала электромагнитных колебаний  </vt:lpstr>
      <vt:lpstr>Характеристики рентгеновского излучения</vt:lpstr>
      <vt:lpstr>Способы рентгенологических исследований в ветеринарной практике</vt:lpstr>
      <vt:lpstr>Способы рентгенологических исследований в ветеринарной практике</vt:lpstr>
      <vt:lpstr>Способы рентгенологических исследований в ветеринарной практике</vt:lpstr>
      <vt:lpstr>Способы рентгенологических исследований в ветеринарной практике</vt:lpstr>
      <vt:lpstr>Презентация PowerPoint</vt:lpstr>
      <vt:lpstr>Способы рентгенологических исследований в ветеринарной практике</vt:lpstr>
      <vt:lpstr>Презентация PowerPoint</vt:lpstr>
      <vt:lpstr>Способы рентгенологических исследований в ветеринарной практике</vt:lpstr>
      <vt:lpstr>Презентация PowerPoint</vt:lpstr>
      <vt:lpstr>Способы рентгенологических исследований в ветеринарной практике</vt:lpstr>
      <vt:lpstr>Презентация PowerPoint</vt:lpstr>
      <vt:lpstr>Способы рентгенологических исследований в ветеринарной практике</vt:lpstr>
      <vt:lpstr>Способы рентгенологических исследований в ветеринарной практике</vt:lpstr>
      <vt:lpstr>Способы рентгенологических исследований в ветеринарной практике</vt:lpstr>
      <vt:lpstr>Способы рентгенологических исследований в ветеринарной практике</vt:lpstr>
      <vt:lpstr>Способы рентгенологических исследований в ветеринарной практике</vt:lpstr>
      <vt:lpstr>Способы рентгенологических исследований в ветеринарной практике</vt:lpstr>
      <vt:lpstr>Способы рентгенологических исследований в ветеринарной практике</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Рентгеновские лучи, их свойства и применение</dc:title>
  <dc:creator>Павел</dc:creator>
  <cp:lastModifiedBy>RePack by Diakov</cp:lastModifiedBy>
  <cp:revision>19</cp:revision>
  <dcterms:created xsi:type="dcterms:W3CDTF">2016-06-05T08:43:21Z</dcterms:created>
  <dcterms:modified xsi:type="dcterms:W3CDTF">2016-06-07T20:43:07Z</dcterms:modified>
</cp:coreProperties>
</file>