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21949-000D-44FF-84DC-033A90C8C7F5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9EFED-FD95-4D4F-A2C6-14EAB462AF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9DBC11-D109-4B39-8ACC-ECA1D48E324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golovolom.com/puzzles/053_ico.gif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podrastayka.com/up/photos/album/5.jpg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 bwMode="auto">
          <a:xfrm>
            <a:off x="1042988" y="476250"/>
            <a:ext cx="7772400" cy="1470025"/>
          </a:xfrm>
        </p:spPr>
        <p:txBody>
          <a:bodyPr/>
          <a:lstStyle/>
          <a:p>
            <a:pPr eaLnBrk="1" hangingPunct="1"/>
            <a:r>
              <a:rPr lang="ru-RU" sz="4000" b="0" i="1" u="sng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</a:rPr>
              <a:t>Логические игры и упражнения в обучении ребенка математике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3348038" y="5949950"/>
            <a:ext cx="338296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b="1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6" descr="12505801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37704">
            <a:off x="2916220" y="2500662"/>
            <a:ext cx="3529012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9"/>
          <p:cNvSpPr>
            <a:spLocks noGrp="1"/>
          </p:cNvSpPr>
          <p:nvPr>
            <p:ph type="body" sz="half" idx="4294967295"/>
          </p:nvPr>
        </p:nvSpPr>
        <p:spPr bwMode="auto">
          <a:xfrm>
            <a:off x="4211638" y="333375"/>
            <a:ext cx="4475162" cy="5792788"/>
          </a:xfrm>
          <a:noFill/>
        </p:spPr>
        <p:txBody>
          <a:bodyPr/>
          <a:lstStyle/>
          <a:p>
            <a:pPr eaLnBrk="1" hangingPunct="1"/>
            <a:endParaRPr lang="ru-RU" sz="2400" smtClean="0">
              <a:ln>
                <a:noFill/>
              </a:ln>
              <a:latin typeface="Times New Roman" pitchFamily="18" charset="0"/>
            </a:endParaRPr>
          </a:p>
          <a:p>
            <a:pPr eaLnBrk="1" hangingPunct="1"/>
            <a:r>
              <a:rPr lang="ru-RU" sz="1800" b="1" smtClean="0">
                <a:ln>
                  <a:noFill/>
                </a:ln>
                <a:latin typeface="Times New Roman" pitchFamily="18" charset="0"/>
              </a:rPr>
              <a:t>Игры на пространственные преобразования, воссоздание фигур-силуэтов, образных изображений из определенных частей</a:t>
            </a:r>
            <a:r>
              <a:rPr lang="ru-RU" sz="1800" smtClean="0">
                <a:ln>
                  <a:noFill/>
                </a:ln>
                <a:latin typeface="Times New Roman" pitchFamily="18" charset="0"/>
              </a:rPr>
              <a:t> - очень увлекательны для детей.</a:t>
            </a:r>
          </a:p>
          <a:p>
            <a:pPr eaLnBrk="1" hangingPunct="1">
              <a:buFontTx/>
              <a:buNone/>
            </a:pPr>
            <a:endParaRPr lang="ru-RU" sz="1800" smtClean="0">
              <a:ln>
                <a:noFill/>
              </a:ln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z="1800" smtClean="0">
                <a:ln>
                  <a:noFill/>
                </a:ln>
                <a:latin typeface="Times New Roman" pitchFamily="18" charset="0"/>
              </a:rPr>
              <a:t>          Решение осуществляется путем практических действий в составлении, подборе, раскладывании по правилам и условиям. Это игры, в которых из специально подобранного набора фигур надо составить фигуру-силуэт, используя весь предложенный набор фигур, например: в играх «Колумбово яйцо», «Вьетнамская игра», «Волшебный круг», «Чудо-крестики» - надо составить плоские фигуры, а в игре «Кубики для всех» - объемную.</a:t>
            </a:r>
          </a:p>
          <a:p>
            <a:pPr eaLnBrk="1" hangingPunct="1"/>
            <a:endParaRPr lang="ru-RU" sz="1800" smtClean="0">
              <a:ln>
                <a:noFill/>
              </a:ln>
              <a:latin typeface="Times New Roman" pitchFamily="18" charset="0"/>
            </a:endParaRPr>
          </a:p>
        </p:txBody>
      </p:sp>
      <p:pic>
        <p:nvPicPr>
          <p:cNvPr id="12291" name="Picture 10" descr="2005110619301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5263"/>
            <a:ext cx="1898650" cy="2674937"/>
          </a:xfrm>
          <a:noFill/>
        </p:spPr>
      </p:pic>
      <p:pic>
        <p:nvPicPr>
          <p:cNvPr id="12292" name="Picture 11" descr="355_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203676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2" descr="3725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333375"/>
            <a:ext cx="15843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3" descr="6b82c0371cb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8175" y="4986338"/>
            <a:ext cx="230346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4" descr="krest_1_283x4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4075" y="1844675"/>
            <a:ext cx="2052638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2746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sz="4000" smtClean="0">
              <a:ln>
                <a:noFill/>
              </a:ln>
              <a:effectLst/>
              <a:ea typeface="+mj-ea"/>
            </a:endParaRPr>
          </a:p>
        </p:txBody>
      </p:sp>
      <p:sp>
        <p:nvSpPr>
          <p:cNvPr id="1331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457200" y="765175"/>
            <a:ext cx="8229600" cy="5360988"/>
          </a:xfrm>
          <a:noFill/>
        </p:spPr>
        <p:txBody>
          <a:bodyPr/>
          <a:lstStyle/>
          <a:p>
            <a:pPr eaLnBrk="1" hangingPunct="1"/>
            <a:r>
              <a:rPr lang="ru-RU" sz="2400" b="1" smtClean="0">
                <a:ln>
                  <a:noFill/>
                </a:ln>
                <a:latin typeface="Times New Roman" pitchFamily="18" charset="0"/>
              </a:rPr>
              <a:t>  Дидактические игры и упражнения</a:t>
            </a:r>
          </a:p>
          <a:p>
            <a:pPr eaLnBrk="1" hangingPunct="1">
              <a:buFontTx/>
              <a:buNone/>
            </a:pPr>
            <a:r>
              <a:rPr lang="ru-RU" sz="2000" smtClean="0">
                <a:ln>
                  <a:noFill/>
                </a:ln>
                <a:latin typeface="Times New Roman" pitchFamily="18" charset="0"/>
              </a:rPr>
              <a:t>     направлены на развитие у детей логического мышления, пространственных представлений, дают возможность</a:t>
            </a:r>
            <a:br>
              <a:rPr lang="ru-RU" sz="2000" smtClean="0">
                <a:ln>
                  <a:noFill/>
                </a:ln>
                <a:latin typeface="Times New Roman" pitchFamily="18" charset="0"/>
              </a:rPr>
            </a:br>
            <a:r>
              <a:rPr lang="ru-RU" sz="2000" smtClean="0">
                <a:ln>
                  <a:noFill/>
                </a:ln>
                <a:latin typeface="Times New Roman" pitchFamily="18" charset="0"/>
              </a:rPr>
              <a:t>упражнять ребят в счете, вычислениях.</a:t>
            </a:r>
          </a:p>
          <a:p>
            <a:pPr eaLnBrk="1" hangingPunct="1"/>
            <a:r>
              <a:rPr lang="ru-RU" sz="2000" smtClean="0">
                <a:ln>
                  <a:noFill/>
                </a:ln>
                <a:latin typeface="Times New Roman" pitchFamily="18" charset="0"/>
              </a:rPr>
              <a:t>Например, </a:t>
            </a:r>
            <a:r>
              <a:rPr lang="ru-RU" sz="2000" u="sng" smtClean="0">
                <a:ln>
                  <a:noFill/>
                </a:ln>
                <a:latin typeface="Times New Roman" pitchFamily="18" charset="0"/>
              </a:rPr>
              <a:t>игра </a:t>
            </a:r>
            <a:r>
              <a:rPr lang="ru-RU" sz="2400" u="sng" smtClean="0">
                <a:ln>
                  <a:noFill/>
                </a:ln>
                <a:latin typeface="Times New Roman" pitchFamily="18" charset="0"/>
              </a:rPr>
              <a:t>«Числовой ряд».</a:t>
            </a:r>
            <a:endParaRPr lang="ru-RU" sz="2400" smtClean="0">
              <a:ln>
                <a:noFill/>
              </a:ln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z="2000" smtClean="0">
                <a:ln>
                  <a:noFill/>
                </a:ln>
                <a:latin typeface="Times New Roman" pitchFamily="18" charset="0"/>
              </a:rPr>
              <a:t>Цель: закрепление знаний последовательности чисел в натуральном ряду.</a:t>
            </a:r>
          </a:p>
          <a:p>
            <a:pPr eaLnBrk="1" hangingPunct="1">
              <a:buFontTx/>
              <a:buNone/>
            </a:pPr>
            <a:r>
              <a:rPr lang="ru-RU" sz="2000" smtClean="0">
                <a:ln>
                  <a:noFill/>
                </a:ln>
                <a:latin typeface="Times New Roman" pitchFamily="18" charset="0"/>
              </a:rPr>
              <a:t>Ход: играют двое, перед ними карточки с цифрами от 1 до 10 лицевой стороной вниз. У каждого карточки с цифрами до 13. Каждый по очереди берет карточку, открывает ее и кладет перед собой. Если число меньше числа открытой, то кладет левее. Если больше, то правее. Выиграет тот, кто первым выложит свой ряд.</a:t>
            </a:r>
          </a:p>
          <a:p>
            <a:pPr eaLnBrk="1" hangingPunct="1"/>
            <a:endParaRPr lang="ru-RU" sz="2000" smtClean="0">
              <a:ln>
                <a:noFill/>
              </a:ln>
              <a:latin typeface="Times New Roman" pitchFamily="18" charset="0"/>
            </a:endParaRPr>
          </a:p>
          <a:p>
            <a:pPr eaLnBrk="1" hangingPunct="1"/>
            <a:endParaRPr lang="ru-RU" sz="2000" smtClean="0">
              <a:ln>
                <a:noFill/>
              </a:ln>
              <a:latin typeface="Times New Roman" pitchFamily="18" charset="0"/>
            </a:endParaRPr>
          </a:p>
        </p:txBody>
      </p:sp>
      <p:pic>
        <p:nvPicPr>
          <p:cNvPr id="13316" name="Picture 4" descr="z_cifri_en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724400"/>
            <a:ext cx="3313112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23850" y="836613"/>
            <a:ext cx="8229600" cy="4525962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smtClean="0">
                <a:ln>
                  <a:noFill/>
                </a:ln>
              </a:rPr>
              <a:t>Логические игры, задачи и упражнения</a:t>
            </a:r>
            <a:r>
              <a:rPr lang="ru-RU" sz="2400" smtClean="0">
                <a:ln>
                  <a:noFill/>
                </a:ln>
              </a:rPr>
              <a:t> - направлены на тренировку</a:t>
            </a:r>
            <a:br>
              <a:rPr lang="ru-RU" sz="2400" smtClean="0">
                <a:ln>
                  <a:noFill/>
                </a:ln>
              </a:rPr>
            </a:br>
            <a:r>
              <a:rPr lang="ru-RU" sz="2400" smtClean="0">
                <a:ln>
                  <a:noFill/>
                </a:ln>
              </a:rPr>
              <a:t>мышления при выполнении логических операций и действий, например: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u="sng" smtClean="0">
                <a:ln>
                  <a:noFill/>
                </a:ln>
              </a:rPr>
              <a:t>«Найди недостающую фигуру»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u="sng" smtClean="0">
                <a:ln>
                  <a:noFill/>
                </a:ln>
              </a:rPr>
              <a:t>«Чем отличаются»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u="sng" smtClean="0">
                <a:ln>
                  <a:noFill/>
                </a:ln>
              </a:rPr>
              <a:t>«Что лишнее»</a:t>
            </a:r>
            <a:endParaRPr lang="ru-RU" sz="2400" smtClean="0">
              <a:ln>
                <a:noFill/>
              </a:ln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ln>
                  <a:noFill/>
                </a:ln>
              </a:rPr>
              <a:t>      </a:t>
            </a:r>
            <a:r>
              <a:rPr lang="ru-RU" sz="2400" smtClean="0">
                <a:ln>
                  <a:noFill/>
                </a:ln>
                <a:latin typeface="Arial" charset="0"/>
              </a:rPr>
              <a:t>Играть в </a:t>
            </a:r>
            <a:r>
              <a:rPr lang="ru-RU" sz="2400" b="1" i="1" smtClean="0">
                <a:ln>
                  <a:noFill/>
                </a:ln>
                <a:latin typeface="Arial" charset="0"/>
              </a:rPr>
              <a:t>логические игры</a:t>
            </a:r>
            <a:r>
              <a:rPr lang="ru-RU" sz="2400" smtClean="0">
                <a:ln>
                  <a:noFill/>
                </a:ln>
                <a:latin typeface="Arial" charset="0"/>
              </a:rPr>
              <a:t> полезно в любом возрасте. Поэтому не стоит ставить какие – то конкретные возрастные рамки для участников игры.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smtClean="0">
              <a:ln>
                <a:noFill/>
              </a:ln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smtClean="0">
              <a:ln>
                <a:noFill/>
              </a:ln>
            </a:endParaRPr>
          </a:p>
        </p:txBody>
      </p:sp>
      <p:pic>
        <p:nvPicPr>
          <p:cNvPr id="14339" name="Рисунок 3" descr="развитие мышления у детей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4221163"/>
            <a:ext cx="607218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 descr="http://i049.radikal.ru/0906/79/8d4667cc2df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4365625"/>
            <a:ext cx="2808288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 descr="http://www.dou11.bel31.ru/images/ds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365625"/>
            <a:ext cx="2447925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3460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sz="4000" smtClean="0">
              <a:ln>
                <a:noFill/>
              </a:ln>
              <a:effectLst/>
              <a:ea typeface="+mj-ea"/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457200" y="333375"/>
            <a:ext cx="8229600" cy="6335713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b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</a:rPr>
              <a:t>Можно выделить еще игры и задачи на смекалку.</a:t>
            </a:r>
            <a:r>
              <a:rPr lang="ru-RU" sz="1800" b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</a:rPr>
              <a:t>Например:</a:t>
            </a:r>
            <a:r>
              <a:rPr lang="ru-RU" sz="1800" b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</a:rPr>
              <a:t> «Назови число».</a:t>
            </a:r>
            <a:r>
              <a:rPr lang="ru-RU" sz="180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</a:rPr>
              <a:t>Цель: упражнять детей в умении производить устные вычисления.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</a:rPr>
              <a:t>Ход: Взрослый говорит: «Я могу отгадать число, которое ты задумал». Задумай число, прибавь к нему шесть, от суммы вычти два, затем еще отними задуманное число, к результату прибавь один. У тебя получилось число пять».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1800" smtClean="0">
              <a:ln>
                <a:noFill/>
              </a:ln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000" b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</a:rPr>
              <a:t>Задачи на смекалку</a:t>
            </a:r>
            <a:r>
              <a:rPr lang="ru-RU" sz="2000" smtClean="0">
                <a:ln>
                  <a:noFill/>
                </a:ln>
                <a:solidFill>
                  <a:schemeClr val="tx1"/>
                </a:solidFill>
              </a:rPr>
              <a:t> различны по степени сложности, характеру преобразования:</a:t>
            </a:r>
            <a:br>
              <a:rPr lang="ru-RU" sz="2000" smtClean="0">
                <a:ln>
                  <a:noFill/>
                </a:ln>
                <a:solidFill>
                  <a:schemeClr val="tx1"/>
                </a:solidFill>
              </a:rPr>
            </a:br>
            <a:endParaRPr lang="ru-RU" sz="2000" smtClean="0">
              <a:ln>
                <a:noFill/>
              </a:ln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smtClean="0">
                <a:ln>
                  <a:noFill/>
                </a:ln>
                <a:solidFill>
                  <a:schemeClr val="tx1"/>
                </a:solidFill>
                <a:latin typeface="Arial" charset="0"/>
              </a:rPr>
              <a:t>                                         </a:t>
            </a:r>
            <a:r>
              <a:rPr lang="ru-RU" sz="1800" smtClean="0">
                <a:ln>
                  <a:noFill/>
                </a:ln>
                <a:solidFill>
                  <a:schemeClr val="tx1"/>
                </a:solidFill>
                <a:latin typeface="Arial" charset="0"/>
              </a:rPr>
              <a:t>- </a:t>
            </a:r>
            <a:r>
              <a:rPr lang="ru-RU" sz="1800" smtClean="0">
                <a:ln>
                  <a:noFill/>
                </a:ln>
                <a:solidFill>
                  <a:schemeClr val="tx1"/>
                </a:solidFill>
              </a:rPr>
              <a:t>Задачи на составление заданной фигуры из </a:t>
            </a:r>
            <a:r>
              <a:rPr lang="ru-RU" sz="1800" smtClean="0">
                <a:ln>
                  <a:noFill/>
                </a:ln>
                <a:solidFill>
                  <a:schemeClr val="tx1"/>
                </a:solidFill>
                <a:latin typeface="Arial" charset="0"/>
              </a:rPr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>
                <a:ln>
                  <a:noFill/>
                </a:ln>
                <a:solidFill>
                  <a:schemeClr val="tx1"/>
                </a:solidFill>
                <a:latin typeface="Arial" charset="0"/>
              </a:rPr>
              <a:t>                                                </a:t>
            </a:r>
            <a:r>
              <a:rPr lang="ru-RU" sz="1800" smtClean="0">
                <a:ln>
                  <a:noFill/>
                </a:ln>
                <a:solidFill>
                  <a:schemeClr val="tx1"/>
                </a:solidFill>
              </a:rPr>
              <a:t>определенного количества</a:t>
            </a:r>
            <a:r>
              <a:rPr lang="ru-RU" sz="1800" smtClean="0">
                <a:ln>
                  <a:noFill/>
                </a:ln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1800" smtClean="0">
                <a:ln>
                  <a:noFill/>
                </a:ln>
                <a:solidFill>
                  <a:schemeClr val="tx1"/>
                </a:solidFill>
              </a:rPr>
              <a:t>палочек: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>
                <a:ln>
                  <a:noFill/>
                </a:ln>
                <a:solidFill>
                  <a:schemeClr val="tx1"/>
                </a:solidFill>
              </a:rPr>
              <a:t>                                                                  составить два равных квадрата из семи палочек.</a:t>
            </a:r>
            <a:endParaRPr lang="ru-RU" sz="1800" smtClean="0">
              <a:ln>
                <a:noFill/>
              </a:ln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>
                <a:ln>
                  <a:noFill/>
                </a:ln>
                <a:solidFill>
                  <a:schemeClr val="tx1"/>
                </a:solidFill>
                <a:latin typeface="Arial" charset="0"/>
              </a:rPr>
              <a:t>                                             - </a:t>
            </a:r>
            <a:r>
              <a:rPr lang="ru-RU" sz="1800" smtClean="0">
                <a:ln>
                  <a:noFill/>
                </a:ln>
                <a:solidFill>
                  <a:schemeClr val="tx1"/>
                </a:solidFill>
              </a:rPr>
              <a:t>Задачи на изменение фигур, для решения которых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>
                <a:ln>
                  <a:noFill/>
                </a:ln>
                <a:solidFill>
                  <a:schemeClr val="tx1"/>
                </a:solidFill>
              </a:rPr>
              <a:t>                                                                 надо</a:t>
            </a:r>
            <a:r>
              <a:rPr lang="ru-RU" sz="1800" smtClean="0">
                <a:ln>
                  <a:noFill/>
                </a:ln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1800" smtClean="0">
                <a:ln>
                  <a:noFill/>
                </a:ln>
                <a:solidFill>
                  <a:schemeClr val="tx1"/>
                </a:solidFill>
              </a:rPr>
              <a:t>убрать</a:t>
            </a:r>
            <a:r>
              <a:rPr lang="ru-RU" sz="1800" smtClean="0">
                <a:ln>
                  <a:noFill/>
                </a:ln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1800" smtClean="0">
                <a:ln>
                  <a:noFill/>
                </a:ln>
                <a:solidFill>
                  <a:schemeClr val="tx1"/>
                </a:solidFill>
              </a:rPr>
              <a:t>указанное количество палочек.</a:t>
            </a:r>
            <a:br>
              <a:rPr lang="ru-RU" sz="1800" smtClean="0">
                <a:ln>
                  <a:noFill/>
                </a:ln>
                <a:solidFill>
                  <a:schemeClr val="tx1"/>
                </a:solidFill>
              </a:rPr>
            </a:br>
            <a:r>
              <a:rPr lang="ru-RU" sz="1800" smtClean="0">
                <a:ln>
                  <a:noFill/>
                </a:ln>
                <a:solidFill>
                  <a:schemeClr val="tx1"/>
                </a:solidFill>
                <a:latin typeface="Arial" charset="0"/>
              </a:rPr>
              <a:t>                                       - </a:t>
            </a:r>
            <a:r>
              <a:rPr lang="ru-RU" sz="1800" smtClean="0">
                <a:ln>
                  <a:noFill/>
                </a:ln>
                <a:solidFill>
                  <a:schemeClr val="tx1"/>
                </a:solidFill>
              </a:rPr>
              <a:t>Задачи на смекалку, решение которых состоит в </a:t>
            </a:r>
            <a:r>
              <a:rPr lang="ru-RU" sz="1800" smtClean="0">
                <a:ln>
                  <a:noFill/>
                </a:ln>
                <a:solidFill>
                  <a:schemeClr val="tx1"/>
                </a:solidFill>
                <a:latin typeface="Arial" charset="0"/>
              </a:rPr>
              <a:t>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>
                <a:ln>
                  <a:noFill/>
                </a:ln>
                <a:solidFill>
                  <a:schemeClr val="tx1"/>
                </a:solidFill>
                <a:latin typeface="Arial" charset="0"/>
              </a:rPr>
              <a:t>                                               </a:t>
            </a:r>
            <a:r>
              <a:rPr lang="ru-RU" sz="1800" smtClean="0">
                <a:ln>
                  <a:noFill/>
                </a:ln>
                <a:solidFill>
                  <a:schemeClr val="tx1"/>
                </a:solidFill>
              </a:rPr>
              <a:t>перекладывании</a:t>
            </a:r>
            <a:r>
              <a:rPr lang="ru-RU" sz="1800" smtClean="0">
                <a:ln>
                  <a:noFill/>
                </a:ln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1800" smtClean="0">
                <a:ln>
                  <a:noFill/>
                </a:ln>
                <a:solidFill>
                  <a:schemeClr val="tx1"/>
                </a:solidFill>
              </a:rPr>
              <a:t>палочек с целью видоизменения, </a:t>
            </a:r>
            <a:r>
              <a:rPr lang="ru-RU" sz="1800" smtClean="0">
                <a:ln>
                  <a:noFill/>
                </a:ln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>
                <a:ln>
                  <a:noFill/>
                </a:ln>
                <a:solidFill>
                  <a:schemeClr val="tx1"/>
                </a:solidFill>
                <a:latin typeface="Arial" charset="0"/>
              </a:rPr>
              <a:t>                                               </a:t>
            </a:r>
            <a:r>
              <a:rPr lang="ru-RU" sz="1800" smtClean="0">
                <a:ln>
                  <a:noFill/>
                </a:ln>
                <a:solidFill>
                  <a:schemeClr val="tx1"/>
                </a:solidFill>
              </a:rPr>
              <a:t>преобразования заданной фигуры.</a:t>
            </a:r>
            <a:br>
              <a:rPr lang="ru-RU" sz="1800" smtClean="0">
                <a:ln>
                  <a:noFill/>
                </a:ln>
                <a:solidFill>
                  <a:schemeClr val="tx1"/>
                </a:solidFill>
              </a:rPr>
            </a:br>
            <a:endParaRPr lang="ru-RU" sz="1800" smtClean="0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15364" name="Picture 2" descr="Картинка 2 из 3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644900"/>
            <a:ext cx="225901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30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sz="4000" smtClean="0">
              <a:ln>
                <a:noFill/>
              </a:ln>
              <a:effectLst/>
              <a:ea typeface="+mj-ea"/>
            </a:endParaRPr>
          </a:p>
        </p:txBody>
      </p:sp>
      <p:sp>
        <p:nvSpPr>
          <p:cNvPr id="16387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457200" y="692150"/>
            <a:ext cx="8229600" cy="5434013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b="1" smtClean="0">
                <a:ln>
                  <a:noFill/>
                </a:ln>
                <a:latin typeface="Times New Roman" pitchFamily="18" charset="0"/>
              </a:rPr>
              <a:t>Игры на интуицию</a:t>
            </a:r>
            <a:r>
              <a:rPr lang="ru-RU" sz="2800" smtClean="0">
                <a:ln>
                  <a:noFill/>
                </a:ln>
                <a:latin typeface="Times New Roman" pitchFamily="18" charset="0"/>
              </a:rPr>
              <a:t>: «Дорисовки» - дорисовать фигуру; «Рифмы» - закончить стихотворение, используя произведения Корнея Чуковского, Самуила Маршака, Агнии Барто.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smtClean="0">
              <a:ln>
                <a:noFill/>
              </a:ln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ln>
                  <a:noFill/>
                </a:ln>
                <a:latin typeface="Times New Roman" pitchFamily="18" charset="0"/>
              </a:rPr>
              <a:t>На </a:t>
            </a:r>
            <a:r>
              <a:rPr lang="ru-RU" sz="2800" b="1" smtClean="0">
                <a:ln>
                  <a:noFill/>
                </a:ln>
                <a:latin typeface="Times New Roman" pitchFamily="18" charset="0"/>
              </a:rPr>
              <a:t>понимание</a:t>
            </a:r>
            <a:r>
              <a:rPr lang="ru-RU" sz="2800" smtClean="0">
                <a:ln>
                  <a:noFill/>
                </a:ln>
                <a:latin typeface="Times New Roman" pitchFamily="18" charset="0"/>
              </a:rPr>
              <a:t>: «Следопыт» - рисуются следы животных и людей, угадать, чьи следы.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smtClean="0">
              <a:ln>
                <a:noFill/>
              </a:ln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ln>
                  <a:noFill/>
                </a:ln>
                <a:latin typeface="Times New Roman" pitchFamily="18" charset="0"/>
              </a:rPr>
              <a:t>На </a:t>
            </a:r>
            <a:r>
              <a:rPr lang="ru-RU" sz="2800" b="1" smtClean="0">
                <a:ln>
                  <a:noFill/>
                </a:ln>
                <a:latin typeface="Times New Roman" pitchFamily="18" charset="0"/>
              </a:rPr>
              <a:t>развитие художественно – образного мышления</a:t>
            </a:r>
            <a:r>
              <a:rPr lang="ru-RU" sz="2800" smtClean="0">
                <a:ln>
                  <a:noFill/>
                </a:ln>
                <a:latin typeface="Times New Roman" pitchFamily="18" charset="0"/>
              </a:rPr>
              <a:t>: «Облака» На что похожи облака, плывущие по небу?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>
                <a:ln>
                  <a:noFill/>
                </a:ln>
                <a:latin typeface="Times New Roman" pitchFamily="18" charset="0"/>
              </a:rPr>
              <a:t>    «Тень»- по тени определить, от какого она предмета. </a:t>
            </a:r>
          </a:p>
          <a:p>
            <a:pPr eaLnBrk="1" hangingPunct="1">
              <a:lnSpc>
                <a:spcPct val="80000"/>
              </a:lnSpc>
            </a:pPr>
            <a:endParaRPr lang="ru-RU" sz="2800" smtClean="0">
              <a:ln>
                <a:noFill/>
              </a:ln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95288" y="620713"/>
            <a:ext cx="8229600" cy="3816350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ru-RU" sz="2400" smtClean="0">
                <a:ln>
                  <a:noFill/>
                </a:ln>
                <a:latin typeface="Times New Roman" pitchFamily="18" charset="0"/>
              </a:rPr>
              <a:t>Дети очень активны в восприятии задач-шуток, головоломок, логических упражнений. Они настойчиво ищут ход решения, который ведет к результату. </a:t>
            </a:r>
          </a:p>
          <a:p>
            <a:pPr eaLnBrk="1" hangingPunct="1">
              <a:defRPr/>
            </a:pPr>
            <a:r>
              <a:rPr lang="ru-RU" sz="2400" smtClean="0">
                <a:ln>
                  <a:noFill/>
                </a:ln>
                <a:latin typeface="Times New Roman" pitchFamily="18" charset="0"/>
              </a:rPr>
              <a:t>В том случае, когда занимательная задача доступна ребенку, у него складывается положительное эмоциональное отношение к ней, что и стимулируют мыслительную активность. </a:t>
            </a:r>
          </a:p>
          <a:p>
            <a:pPr eaLnBrk="1" hangingPunct="1">
              <a:buFontTx/>
              <a:buNone/>
              <a:defRPr/>
            </a:pPr>
            <a:r>
              <a:rPr lang="en-US" sz="2400" smtClean="0">
                <a:ln>
                  <a:noFill/>
                </a:ln>
                <a:latin typeface="Times New Roman" pitchFamily="18" charset="0"/>
              </a:rPr>
              <a:t>                                              </a:t>
            </a:r>
            <a:r>
              <a:rPr lang="ru-RU" sz="2400" smtClean="0">
                <a:ln>
                  <a:noFill/>
                </a:ln>
                <a:latin typeface="Times New Roman" pitchFamily="18" charset="0"/>
              </a:rPr>
              <a:t>Ребенку интересна конечная цель: </a:t>
            </a:r>
            <a:r>
              <a:rPr lang="en-US" sz="2400" smtClean="0">
                <a:ln>
                  <a:noFill/>
                </a:ln>
                <a:latin typeface="Times New Roman" pitchFamily="18" charset="0"/>
              </a:rPr>
              <a:t>           </a:t>
            </a:r>
          </a:p>
          <a:p>
            <a:pPr eaLnBrk="1" hangingPunct="1">
              <a:buFontTx/>
              <a:buNone/>
              <a:defRPr/>
            </a:pPr>
            <a:r>
              <a:rPr lang="en-US" sz="2400" smtClean="0">
                <a:ln>
                  <a:noFill/>
                </a:ln>
                <a:latin typeface="Times New Roman" pitchFamily="18" charset="0"/>
              </a:rPr>
              <a:t>                                              </a:t>
            </a:r>
            <a:r>
              <a:rPr lang="ru-RU" sz="2400" smtClean="0">
                <a:ln>
                  <a:noFill/>
                </a:ln>
                <a:latin typeface="Times New Roman" pitchFamily="18" charset="0"/>
              </a:rPr>
              <a:t>сложить, найти нужную фигуру, </a:t>
            </a:r>
            <a:r>
              <a:rPr lang="en-US" sz="2400" smtClean="0">
                <a:ln>
                  <a:noFill/>
                </a:ln>
                <a:latin typeface="Times New Roman" pitchFamily="18" charset="0"/>
              </a:rPr>
              <a:t>           </a:t>
            </a:r>
          </a:p>
          <a:p>
            <a:pPr eaLnBrk="1" hangingPunct="1">
              <a:buFontTx/>
              <a:buNone/>
              <a:defRPr/>
            </a:pPr>
            <a:r>
              <a:rPr lang="en-US" sz="2400" smtClean="0">
                <a:ln>
                  <a:noFill/>
                </a:ln>
                <a:latin typeface="Times New Roman" pitchFamily="18" charset="0"/>
              </a:rPr>
              <a:t>                                              </a:t>
            </a:r>
            <a:r>
              <a:rPr lang="ru-RU" sz="2400" smtClean="0">
                <a:ln>
                  <a:noFill/>
                </a:ln>
                <a:latin typeface="Times New Roman" pitchFamily="18" charset="0"/>
              </a:rPr>
              <a:t>преобразовать, - которая увлекает </a:t>
            </a:r>
            <a:endParaRPr lang="en-US" sz="2400" smtClean="0">
              <a:ln>
                <a:noFill/>
              </a:ln>
              <a:latin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2400" smtClean="0">
                <a:ln>
                  <a:noFill/>
                </a:ln>
                <a:latin typeface="Times New Roman" pitchFamily="18" charset="0"/>
              </a:rPr>
              <a:t>                                              </a:t>
            </a:r>
            <a:r>
              <a:rPr lang="ru-RU" sz="2400" smtClean="0">
                <a:ln>
                  <a:noFill/>
                </a:ln>
                <a:latin typeface="Times New Roman" pitchFamily="18" charset="0"/>
              </a:rPr>
              <a:t>его.</a:t>
            </a:r>
          </a:p>
          <a:p>
            <a:pPr eaLnBrk="1" hangingPunct="1">
              <a:defRPr/>
            </a:pPr>
            <a:endParaRPr lang="ru-RU" sz="2400" smtClean="0">
              <a:ln>
                <a:noFill/>
              </a:ln>
              <a:latin typeface="Times New Roman" pitchFamily="18" charset="0"/>
            </a:endParaRPr>
          </a:p>
        </p:txBody>
      </p:sp>
      <p:pic>
        <p:nvPicPr>
          <p:cNvPr id="17411" name="Picture 4" descr="Картинка 3 из 11608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71633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457200" y="620713"/>
            <a:ext cx="8229600" cy="5976937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600" b="1" smtClean="0">
                <a:ln>
                  <a:noFill/>
                </a:ln>
                <a:solidFill>
                  <a:schemeClr val="accent2"/>
                </a:solidFill>
              </a:rPr>
              <a:t>     </a:t>
            </a:r>
            <a:r>
              <a:rPr lang="ru-RU" sz="2800" b="1" smtClean="0">
                <a:ln>
                  <a:noFill/>
                </a:ln>
                <a:solidFill>
                  <a:schemeClr val="accent2"/>
                </a:solidFill>
              </a:rPr>
              <a:t>Для успешной подготовки детей к обучению в школе необходимы не только </a:t>
            </a:r>
            <a:r>
              <a:rPr lang="ru-RU" sz="2800" b="1" i="1" smtClean="0">
                <a:ln>
                  <a:noFill/>
                </a:ln>
                <a:solidFill>
                  <a:schemeClr val="accent2"/>
                </a:solidFill>
              </a:rPr>
              <a:t>определенные </a:t>
            </a:r>
            <a:r>
              <a:rPr lang="ru-RU" sz="2800" b="1" smtClean="0">
                <a:ln>
                  <a:noFill/>
                </a:ln>
                <a:solidFill>
                  <a:schemeClr val="accent2"/>
                </a:solidFill>
              </a:rPr>
              <a:t>знания, но и умение последовательно и логически мыслить, догадываться, умственно напрягаться.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ln>
                  <a:noFill/>
                </a:ln>
                <a:solidFill>
                  <a:schemeClr val="accent2"/>
                </a:solidFill>
              </a:rPr>
              <a:t>     И именно задачи на смекалку, головоломки, логические игры учат детей планировать свои действия, обдумывать их, искать ответ, догадываться о результате, проявляя при этом творчество.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ln>
                  <a:noFill/>
                </a:ln>
                <a:solidFill>
                  <a:schemeClr val="accent2"/>
                </a:solidFill>
              </a:rPr>
              <a:t>     Такая работа активизирует мыслительную деятельность ребенка, развивает у него качества, необходимые для профессионального мастерства, в какой бы сфере потом он не трудился.</a:t>
            </a:r>
          </a:p>
          <a:p>
            <a:pPr eaLnBrk="1" hangingPunct="1"/>
            <a:endParaRPr lang="ru-RU" sz="2800" b="1" smtClean="0">
              <a:ln>
                <a:noFill/>
              </a:ln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ru-RU" sz="240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Что такое </a:t>
            </a:r>
            <a:r>
              <a:rPr lang="ru-RU" sz="2400" smtClean="0">
                <a:ln>
                  <a:noFill/>
                </a:ln>
                <a:solidFill>
                  <a:schemeClr val="accent2"/>
                </a:solidFill>
                <a:effectLst/>
              </a:rPr>
              <a:t>«</a:t>
            </a:r>
            <a:r>
              <a:rPr lang="ru-RU" sz="240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логика</a:t>
            </a:r>
            <a:r>
              <a:rPr lang="ru-RU" sz="2400" smtClean="0">
                <a:ln>
                  <a:noFill/>
                </a:ln>
                <a:solidFill>
                  <a:schemeClr val="accent2"/>
                </a:solidFill>
                <a:effectLst/>
              </a:rPr>
              <a:t>»</a:t>
            </a:r>
            <a:r>
              <a:rPr lang="ru-RU" sz="240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 и нужна ли она нашим детям?</a:t>
            </a:r>
          </a:p>
        </p:txBody>
      </p:sp>
      <p:sp>
        <p:nvSpPr>
          <p:cNvPr id="4099" name="Rectangle 11"/>
          <p:cNvSpPr>
            <a:spLocks noGrp="1"/>
          </p:cNvSpPr>
          <p:nvPr>
            <p:ph type="body" sz="half" idx="4294967295"/>
          </p:nvPr>
        </p:nvSpPr>
        <p:spPr bwMode="auto">
          <a:xfrm>
            <a:off x="2771775" y="1052513"/>
            <a:ext cx="5915025" cy="507365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>
                <a:ln>
                  <a:noFill/>
                </a:ln>
              </a:rPr>
              <a:t>Одна из важнейших задач воспитания маленького ребенка – развитие его ума, формирование таких мыслительных умений и способностей, которые позволяют легко осваивать новое. На решение этой задачи должны быть направлены содержание и методы подготовки мышления детей к школьному обучению, в частности предматематической подготовки.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smtClean="0">
              <a:ln>
                <a:noFill/>
              </a:ln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n>
                  <a:noFill/>
                </a:ln>
              </a:rPr>
              <a:t>В современных программах дошкольного образования уделяется большое внимание логической подготовке детей. Речь идет о развитии мышления ребенка.</a:t>
            </a:r>
          </a:p>
          <a:p>
            <a:pPr eaLnBrk="1" hangingPunct="1">
              <a:lnSpc>
                <a:spcPct val="80000"/>
              </a:lnSpc>
            </a:pPr>
            <a:endParaRPr lang="ru-RU" sz="2400" smtClean="0">
              <a:ln>
                <a:noFill/>
              </a:ln>
            </a:endParaRPr>
          </a:p>
        </p:txBody>
      </p:sp>
      <p:pic>
        <p:nvPicPr>
          <p:cNvPr id="4100" name="Picture 12" descr="13076491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365625"/>
            <a:ext cx="2027238" cy="17383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/>
          </p:cNvSpPr>
          <p:nvPr>
            <p:ph type="body" sz="half" idx="4294967295"/>
          </p:nvPr>
        </p:nvSpPr>
        <p:spPr bwMode="auto">
          <a:xfrm>
            <a:off x="611188" y="404813"/>
            <a:ext cx="8075612" cy="6192837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1" smtClean="0">
                <a:ln>
                  <a:noFill/>
                </a:ln>
                <a:solidFill>
                  <a:schemeClr val="accent2"/>
                </a:solidFill>
                <a:latin typeface="Arial" charset="0"/>
              </a:rPr>
              <a:t>Логическое мышление</a:t>
            </a:r>
            <a:r>
              <a:rPr lang="ru-RU" sz="2800" smtClean="0">
                <a:ln>
                  <a:noFill/>
                </a:ln>
                <a:latin typeface="Arial" charset="0"/>
              </a:rPr>
              <a:t> - это умение оперировать абстрактными понятиями, это управляемое мышление, это умение проводить простейшие логические операции: определение понятий, сравнение, обобщение, классификацию, суждение, умозаключение, доказательство.</a:t>
            </a:r>
          </a:p>
          <a:p>
            <a:pPr eaLnBrk="1" hangingPunct="1">
              <a:lnSpc>
                <a:spcPct val="90000"/>
              </a:lnSpc>
            </a:pPr>
            <a:endParaRPr lang="ru-RU" sz="2800" smtClean="0">
              <a:ln>
                <a:noFill/>
              </a:ln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ln>
                  <a:noFill/>
                </a:ln>
                <a:solidFill>
                  <a:schemeClr val="accent2"/>
                </a:solidFill>
                <a:latin typeface="Arial" charset="0"/>
              </a:rPr>
              <a:t>           Чем хорошо логическое мышление?</a:t>
            </a:r>
            <a:r>
              <a:rPr lang="ru-RU" sz="2800" smtClean="0">
                <a:ln>
                  <a:noFill/>
                </a:ln>
                <a:latin typeface="Arial" charset="0"/>
              </a:rPr>
              <a:t> Тем, что оно приводит к правильному решению без помощи интуиции и опыта! Делая ошибки и учась на них мы овладеваем правилами логического мышления и пользуемся ими каждый день.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3460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sz="4000" dirty="0" smtClean="0">
              <a:ln>
                <a:noFill/>
              </a:ln>
              <a:effectLst/>
              <a:ea typeface="+mj-ea"/>
            </a:endParaRPr>
          </a:p>
        </p:txBody>
      </p:sp>
      <p:sp>
        <p:nvSpPr>
          <p:cNvPr id="26630" name="Rectangle 6"/>
          <p:cNvSpPr>
            <a:spLocks noGrp="1"/>
          </p:cNvSpPr>
          <p:nvPr>
            <p:ph type="body" sz="half" idx="4294967295"/>
          </p:nvPr>
        </p:nvSpPr>
        <p:spPr bwMode="auto">
          <a:xfrm>
            <a:off x="3348038" y="549275"/>
            <a:ext cx="5545137" cy="557688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smtClean="0">
                <a:ln>
                  <a:noFill/>
                </a:ln>
                <a:latin typeface="Arial" charset="0"/>
              </a:rPr>
              <a:t>Овладение </a:t>
            </a:r>
            <a:r>
              <a:rPr lang="ru-RU" sz="2000" smtClean="0">
                <a:ln>
                  <a:noFill/>
                </a:ln>
                <a:solidFill>
                  <a:schemeClr val="accent2"/>
                </a:solidFill>
                <a:latin typeface="Arial" charset="0"/>
              </a:rPr>
              <a:t>логическими формами</a:t>
            </a:r>
            <a:r>
              <a:rPr lang="ru-RU" sz="2000" smtClean="0">
                <a:ln>
                  <a:noFill/>
                </a:ln>
                <a:latin typeface="Arial" charset="0"/>
              </a:rPr>
              <a:t> мышления в дошкольном возрасте способствует развитию умственных способностей и необходимо для успешного перехода детей к школьному обучению.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>
                <a:ln>
                  <a:noFill/>
                </a:ln>
                <a:latin typeface="Arial" charset="0"/>
              </a:rPr>
              <a:t>Именно благодаря </a:t>
            </a:r>
            <a:r>
              <a:rPr lang="ru-RU" sz="2000" smtClean="0">
                <a:ln>
                  <a:noFill/>
                </a:ln>
                <a:solidFill>
                  <a:schemeClr val="accent2"/>
                </a:solidFill>
                <a:latin typeface="Arial" charset="0"/>
              </a:rPr>
              <a:t>логике </a:t>
            </a:r>
            <a:r>
              <a:rPr lang="ru-RU" sz="2000" smtClean="0">
                <a:ln>
                  <a:noFill/>
                </a:ln>
                <a:latin typeface="Arial" charset="0"/>
              </a:rPr>
              <a:t>можно обосновать многие жизненные явления, объяснить абстрактные понятия, научить ребенка отстаивать свою точку зрения.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>
                <a:ln>
                  <a:noFill/>
                </a:ln>
                <a:latin typeface="Arial" charset="0"/>
              </a:rPr>
              <a:t>Посредством </a:t>
            </a:r>
            <a:r>
              <a:rPr lang="ru-RU" sz="2000" smtClean="0">
                <a:ln>
                  <a:noFill/>
                </a:ln>
                <a:solidFill>
                  <a:schemeClr val="accent2"/>
                </a:solidFill>
                <a:latin typeface="Arial" charset="0"/>
              </a:rPr>
              <a:t>логики</a:t>
            </a:r>
            <a:r>
              <a:rPr lang="ru-RU" sz="2000" smtClean="0">
                <a:ln>
                  <a:noFill/>
                </a:ln>
                <a:latin typeface="Arial" charset="0"/>
              </a:rPr>
              <a:t> строятся сложные математические теоремы простейшие житейские суждения. Она помогает здраво оценивать мир и окружающих, понимать весь сложный процесс течения времени под названием «жизнь».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>
                <a:ln>
                  <a:noFill/>
                </a:ln>
                <a:latin typeface="Arial" charset="0"/>
              </a:rPr>
              <a:t>Всем известно, как дети любят рассуждать, стараясь казаться взрослыми. Но любой взрослый человек с легкостью отметит погрешности в рассуждениях ребенка, и прежде всего эти недочеты будут связаны с неточностью </a:t>
            </a:r>
            <a:r>
              <a:rPr lang="ru-RU" sz="2000" smtClean="0">
                <a:ln>
                  <a:noFill/>
                </a:ln>
                <a:solidFill>
                  <a:schemeClr val="accent2"/>
                </a:solidFill>
                <a:latin typeface="Arial" charset="0"/>
              </a:rPr>
              <a:t>логического </a:t>
            </a:r>
            <a:r>
              <a:rPr lang="ru-RU" sz="2000" smtClean="0">
                <a:ln>
                  <a:noFill/>
                </a:ln>
                <a:latin typeface="Arial" charset="0"/>
              </a:rPr>
              <a:t>строя мысли.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smtClean="0">
              <a:ln>
                <a:noFill/>
              </a:ln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000" smtClean="0">
              <a:ln>
                <a:noFill/>
              </a:ln>
              <a:latin typeface="Arial" charset="0"/>
            </a:endParaRPr>
          </a:p>
        </p:txBody>
      </p:sp>
      <p:pic>
        <p:nvPicPr>
          <p:cNvPr id="6148" name="Picture 7" descr="809_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573463"/>
            <a:ext cx="2951162" cy="2428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sz="4000" smtClean="0">
              <a:ln>
                <a:noFill/>
              </a:ln>
              <a:effectLst/>
              <a:ea typeface="+mj-ea"/>
            </a:endParaRPr>
          </a:p>
        </p:txBody>
      </p:sp>
      <p:sp>
        <p:nvSpPr>
          <p:cNvPr id="7171" name="Rectangle 6"/>
          <p:cNvSpPr>
            <a:spLocks noGrp="1"/>
          </p:cNvSpPr>
          <p:nvPr>
            <p:ph type="body" sz="half" idx="4294967295"/>
          </p:nvPr>
        </p:nvSpPr>
        <p:spPr bwMode="auto">
          <a:xfrm>
            <a:off x="3492500" y="549275"/>
            <a:ext cx="5194300" cy="5576888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000" smtClean="0">
              <a:ln>
                <a:noFill/>
              </a:ln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n>
                  <a:noFill/>
                </a:ln>
                <a:latin typeface="Arial" charset="0"/>
              </a:rPr>
              <a:t>Преодолеть эту слабую сторону можно, используя </a:t>
            </a:r>
            <a:r>
              <a:rPr lang="ru-RU" sz="2400" b="1" smtClean="0">
                <a:ln>
                  <a:noFill/>
                </a:ln>
                <a:solidFill>
                  <a:schemeClr val="accent2"/>
                </a:solidFill>
                <a:latin typeface="Arial" charset="0"/>
              </a:rPr>
              <a:t>логические игры</a:t>
            </a:r>
            <a:r>
              <a:rPr lang="ru-RU" sz="2400" smtClean="0">
                <a:ln>
                  <a:noFill/>
                </a:ln>
                <a:latin typeface="Arial" charset="0"/>
              </a:rPr>
              <a:t>. Начав тренировать свое мышление с самого раннего детства, ребенок к началу своего обучения в школе будет значительно опережать в развитии своих сверстников.</a:t>
            </a:r>
          </a:p>
          <a:p>
            <a:pPr eaLnBrk="1" hangingPunct="1">
              <a:lnSpc>
                <a:spcPct val="80000"/>
              </a:lnSpc>
            </a:pPr>
            <a:endParaRPr lang="ru-RU" sz="2400" smtClean="0">
              <a:ln>
                <a:noFill/>
              </a:ln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n>
                  <a:noFill/>
                </a:ln>
                <a:latin typeface="Arial" charset="0"/>
              </a:rPr>
              <a:t>Эффективность развития логического мышления дошкольников возрастает, если в качестве средств обучения выступают наглядные модели, знакомство с которыми следует начинать уже в младшей и средней группах.</a:t>
            </a:r>
          </a:p>
        </p:txBody>
      </p:sp>
      <p:pic>
        <p:nvPicPr>
          <p:cNvPr id="7172" name="Picture 8" descr="12505801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565400"/>
            <a:ext cx="294640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2016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sz="2400" smtClean="0">
              <a:ln>
                <a:noFill/>
              </a:ln>
              <a:effectLst/>
              <a:latin typeface="Times New Roman" pitchFamily="18" charset="0"/>
              <a:ea typeface="+mj-ea"/>
            </a:endParaRPr>
          </a:p>
        </p:txBody>
      </p:sp>
      <p:sp>
        <p:nvSpPr>
          <p:cNvPr id="37896" name="Rectangle 8"/>
          <p:cNvSpPr>
            <a:spLocks noGrp="1"/>
          </p:cNvSpPr>
          <p:nvPr>
            <p:ph type="body" sz="half" idx="4294967295"/>
          </p:nvPr>
        </p:nvSpPr>
        <p:spPr bwMode="auto">
          <a:xfrm>
            <a:off x="539750" y="333375"/>
            <a:ext cx="8229600" cy="1512888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ru-RU" sz="2400" smtClean="0">
                <a:ln>
                  <a:noFill/>
                </a:ln>
                <a:latin typeface="Times New Roman" pitchFamily="18" charset="0"/>
              </a:rPr>
              <a:t>Общая способность к наглядному моделированию развивается с помощью моделирования сериационных и классификационных отношений с использованием моделей в форме </a:t>
            </a:r>
          </a:p>
          <a:p>
            <a:pPr eaLnBrk="1" hangingPunct="1">
              <a:buFontTx/>
              <a:buNone/>
              <a:defRPr/>
            </a:pPr>
            <a:r>
              <a:rPr lang="en-US" sz="2000" smtClean="0">
                <a:ln>
                  <a:noFill/>
                </a:ln>
                <a:latin typeface="Times New Roman" pitchFamily="18" charset="0"/>
              </a:rPr>
              <a:t>    </a:t>
            </a:r>
          </a:p>
          <a:p>
            <a:pPr eaLnBrk="1" hangingPunct="1">
              <a:buFontTx/>
              <a:buNone/>
              <a:defRPr/>
            </a:pPr>
            <a:r>
              <a:rPr lang="en-US" sz="2000" smtClean="0">
                <a:ln>
                  <a:noFill/>
                </a:ln>
                <a:latin typeface="Times New Roman" pitchFamily="18" charset="0"/>
              </a:rPr>
              <a:t>     </a:t>
            </a:r>
            <a:r>
              <a:rPr lang="ru-RU" sz="2000" smtClean="0">
                <a:ln>
                  <a:noFill/>
                </a:ln>
                <a:latin typeface="Times New Roman" pitchFamily="18" charset="0"/>
              </a:rPr>
              <a:t>                                                                                  </a:t>
            </a:r>
            <a:r>
              <a:rPr lang="ru-RU" sz="2800" b="1" i="1" smtClean="0">
                <a:ln>
                  <a:noFill/>
                </a:ln>
                <a:latin typeface="Arial" charset="0"/>
              </a:rPr>
              <a:t>кругов Эйлера</a:t>
            </a:r>
          </a:p>
        </p:txBody>
      </p:sp>
      <p:pic>
        <p:nvPicPr>
          <p:cNvPr id="8196" name="Picture 7" descr="круги эйлера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005263"/>
            <a:ext cx="3455988" cy="2628900"/>
          </a:xfrm>
        </p:spPr>
      </p:pic>
      <p:pic>
        <p:nvPicPr>
          <p:cNvPr id="8197" name="Picture 9" descr="круги эйлера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1773238"/>
            <a:ext cx="2881312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0" descr="круги эйлера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4300538"/>
            <a:ext cx="3671888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ru-RU" sz="3600" i="1" smtClean="0">
                <a:ln>
                  <a:noFill/>
                </a:ln>
                <a:effectLst/>
                <a:latin typeface="Times New Roman" pitchFamily="18" charset="0"/>
              </a:rPr>
              <a:t>логических блоков Дьенеша</a:t>
            </a:r>
          </a:p>
        </p:txBody>
      </p:sp>
      <p:pic>
        <p:nvPicPr>
          <p:cNvPr id="9219" name="Picture 4" descr="809_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149725"/>
            <a:ext cx="295275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5" descr="block_little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4076700"/>
            <a:ext cx="3168650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 descr="image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1557338"/>
            <a:ext cx="3313112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7" descr="920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1196975"/>
            <a:ext cx="2663825" cy="2655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ru-RU" sz="3600" i="1" smtClean="0">
                <a:ln>
                  <a:noFill/>
                </a:ln>
                <a:effectLst/>
                <a:latin typeface="Times New Roman" pitchFamily="18" charset="0"/>
              </a:rPr>
              <a:t>палочек Кюизенера</a:t>
            </a:r>
          </a:p>
        </p:txBody>
      </p:sp>
      <p:sp>
        <p:nvSpPr>
          <p:cNvPr id="10243" name="Rectangle 3"/>
          <p:cNvSpPr>
            <a:spLocks noGrp="1"/>
          </p:cNvSpPr>
          <p:nvPr>
            <p:ph type="body" idx="4294967295"/>
          </p:nvPr>
        </p:nvSpPr>
        <p:spPr bwMode="auto"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n>
                  <a:noFill/>
                </a:ln>
              </a:rPr>
              <a:t>                           </a:t>
            </a:r>
            <a:endParaRPr lang="ru-RU" smtClean="0">
              <a:ln>
                <a:noFill/>
              </a:ln>
            </a:endParaRPr>
          </a:p>
        </p:txBody>
      </p:sp>
      <p:pic>
        <p:nvPicPr>
          <p:cNvPr id="10244" name="Picture 5" descr="218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20713"/>
            <a:ext cx="18319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08labn1eo12625553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860800"/>
            <a:ext cx="360045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8" descr="albom_08_vid1_en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4292600"/>
            <a:ext cx="316865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 descr="DSC02311_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1484313"/>
            <a:ext cx="3457575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0" descr="bae95dbea674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6238" y="1989138"/>
            <a:ext cx="1871662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/>
          </p:cNvSpPr>
          <p:nvPr>
            <p:ph type="body" sz="half" idx="4294967295"/>
          </p:nvPr>
        </p:nvSpPr>
        <p:spPr bwMode="auto">
          <a:xfrm>
            <a:off x="3563938" y="188913"/>
            <a:ext cx="5122862" cy="6335712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smtClean="0">
                <a:ln>
                  <a:noFill/>
                </a:ln>
                <a:latin typeface="Arial" charset="0"/>
              </a:rPr>
              <a:t>Кроме этого существует много дидактических игр, направленных на формирование логического мышления детей дошкольного возраста.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000" smtClean="0">
              <a:ln>
                <a:noFill/>
              </a:ln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n>
                  <a:noFill/>
                </a:ln>
              </a:rPr>
              <a:t>Для развития логики ваших детей  предлагаем использовать </a:t>
            </a:r>
            <a:r>
              <a:rPr lang="ru-RU" sz="2000" b="1" smtClean="0">
                <a:ln>
                  <a:noFill/>
                </a:ln>
              </a:rPr>
              <a:t>занимательный математический</a:t>
            </a:r>
            <a:r>
              <a:rPr lang="ru-RU" sz="2000" smtClean="0">
                <a:ln>
                  <a:noFill/>
                </a:ln>
              </a:rPr>
              <a:t> </a:t>
            </a:r>
            <a:r>
              <a:rPr lang="ru-RU" sz="2000" b="1" smtClean="0">
                <a:ln>
                  <a:noFill/>
                </a:ln>
              </a:rPr>
              <a:t>материал</a:t>
            </a:r>
            <a:r>
              <a:rPr lang="ru-RU" sz="2000" smtClean="0">
                <a:ln>
                  <a:noFill/>
                </a:ln>
              </a:rPr>
              <a:t> как для самостоятельной деятельности детей, так и в совместных играх.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ln>
                  <a:noFill/>
                </a:ln>
              </a:rPr>
              <a:t>      </a:t>
            </a:r>
            <a:r>
              <a:rPr lang="ru-RU" sz="2000" smtClean="0">
                <a:ln>
                  <a:noFill/>
                </a:ln>
              </a:rPr>
              <a:t>Занимательный математический материал является одним из дидактических средств, способствующих формированию математических представлений детей.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000" smtClean="0">
              <a:ln>
                <a:noFill/>
              </a:ln>
            </a:endParaRP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n>
                  <a:noFill/>
                </a:ln>
              </a:rPr>
              <a:t>Существует большое многообразие занимательного материала. Рассмотрим их.</a:t>
            </a:r>
          </a:p>
        </p:txBody>
      </p:sp>
      <p:pic>
        <p:nvPicPr>
          <p:cNvPr id="11267" name="Picture 7" descr="1159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88913"/>
            <a:ext cx="2009775" cy="2381250"/>
          </a:xfrm>
          <a:noFill/>
        </p:spPr>
      </p:pic>
      <p:pic>
        <p:nvPicPr>
          <p:cNvPr id="11268" name="Picture 8" descr="maxicn_en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221163"/>
            <a:ext cx="295275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 descr="http://www.ru-toys.ru/files/120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349500"/>
            <a:ext cx="2663825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857</Words>
  <Application>Microsoft Office PowerPoint</Application>
  <PresentationFormat>Экран (4:3)</PresentationFormat>
  <Paragraphs>71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Логические игры и упражнения в обучении ребенка математике</vt:lpstr>
      <vt:lpstr>Что такое «логика» и нужна ли она нашим детям?</vt:lpstr>
      <vt:lpstr>Слайд 3</vt:lpstr>
      <vt:lpstr>Слайд 4</vt:lpstr>
      <vt:lpstr>Слайд 5</vt:lpstr>
      <vt:lpstr>Слайд 6</vt:lpstr>
      <vt:lpstr>логических блоков Дьенеша</vt:lpstr>
      <vt:lpstr>палочек Кюизенера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Логические игры и упражнения в обучении ребенка математике</dc:title>
  <dc:creator>Лариса</dc:creator>
  <cp:lastModifiedBy>Лариса</cp:lastModifiedBy>
  <cp:revision>2</cp:revision>
  <dcterms:created xsi:type="dcterms:W3CDTF">2016-02-28T17:52:22Z</dcterms:created>
  <dcterms:modified xsi:type="dcterms:W3CDTF">2016-03-02T12:36:02Z</dcterms:modified>
</cp:coreProperties>
</file>