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43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552384C-7EEB-4248-A089-02CC8E49099B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9F89130-3949-4A5C-B3ED-59763A05D1D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542839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384C-7EEB-4248-A089-02CC8E49099B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9130-3949-4A5C-B3ED-59763A05D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35966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384C-7EEB-4248-A089-02CC8E49099B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9130-3949-4A5C-B3ED-59763A05D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67564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384C-7EEB-4248-A089-02CC8E49099B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9130-3949-4A5C-B3ED-59763A05D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05344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552384C-7EEB-4248-A089-02CC8E49099B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9F89130-3949-4A5C-B3ED-59763A05D1D4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22283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384C-7EEB-4248-A089-02CC8E49099B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9130-3949-4A5C-B3ED-59763A05D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78737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384C-7EEB-4248-A089-02CC8E49099B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9130-3949-4A5C-B3ED-59763A05D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74009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384C-7EEB-4248-A089-02CC8E49099B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9130-3949-4A5C-B3ED-59763A05D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4309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384C-7EEB-4248-A089-02CC8E49099B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9130-3949-4A5C-B3ED-59763A05D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94005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6552384C-7EEB-4248-A089-02CC8E49099B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9F89130-3949-4A5C-B3ED-59763A05D1D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4269145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4294967295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6552384C-7EEB-4248-A089-02CC8E49099B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9F89130-3949-4A5C-B3ED-59763A05D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04938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552384C-7EEB-4248-A089-02CC8E49099B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9F89130-3949-4A5C-B3ED-59763A05D1D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9275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792">
          <p15:clr>
            <a:srgbClr val="F26B43"/>
          </p15:clr>
        </p15:guide>
        <p15:guide id="4294967295" pos="7200">
          <p15:clr>
            <a:srgbClr val="F26B43"/>
          </p15:clr>
        </p15:guide>
        <p15:guide id="4294967295" orient="horz" pos="400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720">
          <p15:clr>
            <a:srgbClr val="F26B43"/>
          </p15:clr>
        </p15:guide>
        <p15:guide id="4294967295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8522" y="1397478"/>
            <a:ext cx="10351477" cy="4097547"/>
          </a:xfrm>
        </p:spPr>
        <p:txBody>
          <a:bodyPr/>
          <a:lstStyle/>
          <a:p>
            <a:r>
              <a:rPr lang="ru-RU" sz="8800" dirty="0" smtClean="0"/>
              <a:t>Источники </a:t>
            </a:r>
            <a:br>
              <a:rPr lang="ru-RU" sz="8800" dirty="0" smtClean="0"/>
            </a:br>
            <a:r>
              <a:rPr lang="ru-RU" sz="8800" dirty="0" smtClean="0"/>
              <a:t>новых </a:t>
            </a:r>
            <a:br>
              <a:rPr lang="ru-RU" sz="8800" dirty="0" smtClean="0"/>
            </a:br>
            <a:r>
              <a:rPr lang="ru-RU" sz="8800" dirty="0" smtClean="0"/>
              <a:t>идей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Светлана </a:t>
            </a:r>
            <a:r>
              <a:rPr lang="ru-RU" dirty="0" err="1" smtClean="0"/>
              <a:t>жураховская</a:t>
            </a:r>
            <a:endParaRPr lang="ru-RU" dirty="0" smtClean="0"/>
          </a:p>
          <a:p>
            <a:r>
              <a:rPr lang="ru-RU" dirty="0" smtClean="0"/>
              <a:t>Алина </a:t>
            </a:r>
            <a:r>
              <a:rPr lang="ru-RU" dirty="0" err="1" smtClean="0"/>
              <a:t>решетникова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849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194" y="3037095"/>
            <a:ext cx="10178322" cy="1492132"/>
          </a:xfrm>
        </p:spPr>
        <p:txBody>
          <a:bodyPr/>
          <a:lstStyle/>
          <a:p>
            <a:pPr algn="ctr"/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205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Питер </a:t>
            </a:r>
            <a:r>
              <a:rPr lang="ru-RU" dirty="0" err="1"/>
              <a:t>Друкер</a:t>
            </a:r>
            <a:r>
              <a:rPr lang="ru-RU" dirty="0"/>
              <a:t> </a:t>
            </a:r>
            <a:r>
              <a:rPr lang="ru-RU" dirty="0" smtClean="0"/>
              <a:t>, специалист в области управления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415396"/>
            <a:ext cx="10178322" cy="3856008"/>
          </a:xfrm>
        </p:spPr>
        <p:txBody>
          <a:bodyPr/>
          <a:lstStyle/>
          <a:p>
            <a:r>
              <a:rPr lang="ru-RU" dirty="0"/>
              <a:t>Неожиданное событие (успех, неудача, событие во внешней среде).</a:t>
            </a:r>
          </a:p>
          <a:p>
            <a:r>
              <a:rPr lang="ru-RU" dirty="0"/>
              <a:t>Несоответствие или несовпадение между реальностью и ее отражением в наших мнениях и оценках.</a:t>
            </a:r>
          </a:p>
          <a:p>
            <a:r>
              <a:rPr lang="ru-RU" dirty="0"/>
              <a:t>Потребности производственного процесса.</a:t>
            </a:r>
          </a:p>
          <a:p>
            <a:r>
              <a:rPr lang="ru-RU" dirty="0"/>
              <a:t>Изменение в структуре отрасли и рынка, «захватившее всех врасплох».</a:t>
            </a:r>
          </a:p>
          <a:p>
            <a:r>
              <a:rPr lang="ru-RU" dirty="0"/>
              <a:t>Демографические изменения.</a:t>
            </a:r>
          </a:p>
          <a:p>
            <a:r>
              <a:rPr lang="ru-RU" dirty="0"/>
              <a:t>Изменения в восприятии и настроениях потребителей.</a:t>
            </a:r>
          </a:p>
          <a:p>
            <a:r>
              <a:rPr lang="ru-RU" dirty="0"/>
              <a:t>Новое знание (научное и ненаучное).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393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Неожиданное событие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1978828"/>
              </p:ext>
            </p:extLst>
          </p:nvPr>
        </p:nvGraphicFramePr>
        <p:xfrm>
          <a:off x="1297283" y="1502849"/>
          <a:ext cx="10086384" cy="3626568"/>
        </p:xfrm>
        <a:graphic>
          <a:graphicData uri="http://schemas.openxmlformats.org/drawingml/2006/table">
            <a:tbl>
              <a:tblPr/>
              <a:tblGrid>
                <a:gridCol w="5043192"/>
                <a:gridCol w="5043192"/>
              </a:tblGrid>
              <a:tr h="558747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Неожиданный успех</a:t>
                      </a:r>
                    </a:p>
                  </a:txBody>
                  <a:tcPr marL="7551" marR="7551" marT="7551" marB="755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F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Ветеринары обнаружили, что лекарства для людей отлично лечат животных</a:t>
                      </a:r>
                    </a:p>
                  </a:txBody>
                  <a:tcPr marL="7551" marR="7551" marT="7551" marB="755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FF8"/>
                    </a:solidFill>
                  </a:tcPr>
                </a:tc>
              </a:tr>
              <a:tr h="830569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Действия ведущих фармацевтических фирм (Швейцария)</a:t>
                      </a:r>
                    </a:p>
                  </a:txBody>
                  <a:tcPr marL="7551" marR="7551" marT="7551" marB="755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F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Создавшаяся ситуация оценена как помеха основной деятельности. Фирмы отказались выполнить заказы ветеринаров</a:t>
                      </a:r>
                    </a:p>
                  </a:txBody>
                  <a:tcPr marL="7551" marR="7551" marT="7551" marB="755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FF8"/>
                    </a:solidFill>
                  </a:tcPr>
                </a:tc>
              </a:tr>
              <a:tr h="830569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Действия фирм, снабжающих лекарствами ветеринаров</a:t>
                      </a:r>
                    </a:p>
                  </a:txBody>
                  <a:tcPr marL="7551" marR="7551" marT="7551" marB="755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F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Дешево приобрели лицензии у ведущих фирм на производство новых лекарств для ветеринарии и организовали их производство</a:t>
                      </a:r>
                    </a:p>
                  </a:txBody>
                  <a:tcPr marL="7551" marR="7551" marT="7551" marB="755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FF8"/>
                    </a:solidFill>
                  </a:tcPr>
                </a:tc>
              </a:tr>
              <a:tr h="1374215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Результат</a:t>
                      </a:r>
                    </a:p>
                  </a:txBody>
                  <a:tcPr marL="7551" marR="7551" marT="7551" marB="755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F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Производство ветеринарных медикаментов стало самым прибыльным сектором фармацевтической промышленности. Но прибыли получили не те компании, которые первыми разработали лекарства</a:t>
                      </a:r>
                    </a:p>
                  </a:txBody>
                  <a:tcPr marL="7551" marR="7551" marT="7551" marB="755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FF8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76691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 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1678" y="5592548"/>
            <a:ext cx="10178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Open Sans"/>
              </a:rPr>
              <a:t>Неожиданный успех должен быть замечен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, и его необходимо отразить в информации, которую получает менеджер.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318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2. Несоответствие между тем, что есть, и тем, что должно быть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286001"/>
            <a:ext cx="4721419" cy="4571999"/>
          </a:xfrm>
        </p:spPr>
        <p:txBody>
          <a:bodyPr>
            <a:normAutofit/>
          </a:bodyPr>
          <a:lstStyle/>
          <a:p>
            <a:r>
              <a:rPr lang="ru-RU" b="1" dirty="0"/>
              <a:t>Несоответствие между ценностями покупателя и представлениями о них руководителей.</a:t>
            </a:r>
            <a:r>
              <a:rPr lang="ru-RU" dirty="0"/>
              <a:t> Лидеры считают, что они все знают, а на деле происходит другое — это широко распространенное явление в мире, зачастую обусловленное проявлением интеллектуального высокомерия. Японские </a:t>
            </a:r>
            <a:r>
              <a:rPr lang="ru-RU" dirty="0" err="1"/>
              <a:t>радиопромышленники</a:t>
            </a:r>
            <a:r>
              <a:rPr lang="ru-RU" dirty="0"/>
              <a:t> в свое время были уверены, что бедняки не могут позволить себе такую роскошь, как телевизор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680" y="2286001"/>
            <a:ext cx="4211360" cy="365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20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3. Потребности производственного процесса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286001"/>
            <a:ext cx="4765664" cy="436552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80-х гг. XIX в. в фотографии было слабое звено — тяжелые стеклянные фотографические пластинки. Концентрация внимания на этом «узком месте» процесса и соответственно накопление знаний позволили Джорджу </a:t>
            </a:r>
            <a:r>
              <a:rPr lang="ru-RU" dirty="0" err="1"/>
              <a:t>Истмену</a:t>
            </a:r>
            <a:r>
              <a:rPr lang="ru-RU" dirty="0"/>
              <a:t>, основателю фирмы </a:t>
            </a:r>
            <a:r>
              <a:rPr lang="ru-RU" i="1" dirty="0" err="1"/>
              <a:t>Kodak</a:t>
            </a:r>
            <a:r>
              <a:rPr lang="ru-RU" dirty="0"/>
              <a:t>, заменить эти пластинки целлюлозной пленкой и сконструировать для нее легкую фотокамеру. Через 10 лет </a:t>
            </a:r>
            <a:r>
              <a:rPr lang="ru-RU" i="1" dirty="0" err="1"/>
              <a:t>Eastman</a:t>
            </a:r>
            <a:r>
              <a:rPr lang="ru-RU" i="1" dirty="0"/>
              <a:t> </a:t>
            </a:r>
            <a:r>
              <a:rPr lang="ru-RU" i="1" dirty="0" err="1"/>
              <a:t>Kodak</a:t>
            </a:r>
            <a:r>
              <a:rPr lang="ru-RU" dirty="0"/>
              <a:t> завоевала мировое лидерство в фотографии.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361" y="3935361"/>
            <a:ext cx="2922639" cy="29226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885" y="1613670"/>
            <a:ext cx="3794750" cy="258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48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4. Изменения в отраслевых и рыночных структурах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112442"/>
            <a:ext cx="3541548" cy="4409767"/>
          </a:xfrm>
        </p:spPr>
        <p:txBody>
          <a:bodyPr/>
          <a:lstStyle/>
          <a:p>
            <a:r>
              <a:rPr lang="ru-RU" b="1" dirty="0"/>
              <a:t>Быстрый рост </a:t>
            </a:r>
            <a:r>
              <a:rPr lang="ru-RU" b="1" dirty="0" smtClean="0"/>
              <a:t>отрасли</a:t>
            </a:r>
          </a:p>
          <a:p>
            <a:r>
              <a:rPr lang="ru-RU" b="1" dirty="0" smtClean="0"/>
              <a:t>Созревание </a:t>
            </a:r>
            <a:r>
              <a:rPr lang="ru-RU" b="1" dirty="0"/>
              <a:t>отрасли для ее крупных структурных преобразований.</a:t>
            </a:r>
            <a:endParaRPr lang="ru-RU" dirty="0"/>
          </a:p>
          <a:p>
            <a:r>
              <a:rPr lang="ru-RU" b="1" dirty="0" smtClean="0"/>
              <a:t>Сближение </a:t>
            </a:r>
            <a:r>
              <a:rPr lang="ru-RU" b="1" dirty="0"/>
              <a:t>(конвергенция) технологий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14851" y="2112442"/>
            <a:ext cx="321514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Соединение нескольких технологий в одну вызывает крупные изменения в структуре производства. Например, революционная микроволновая печь не только готовит: через нее можно войти в Интернет, чтобы проверить банковский счет, посмотреть телевизор, отправить электронное сообщение друзьям.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529" y="2112442"/>
            <a:ext cx="2981018" cy="232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988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5. Демографические изменения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622323"/>
            <a:ext cx="3290825" cy="4822722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Демографические изменения — численность населения, его половая и возрастная структура, занятость населения, уровень образования и доходов и т. д. — очень сильно влияют на объем спроса товаров и услуг, что открывает новые возможности для инноваций.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671" y="2064774"/>
            <a:ext cx="4888598" cy="305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53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6. Изменения в восприятии и настроении населения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241756"/>
            <a:ext cx="3969251" cy="4188541"/>
          </a:xfrm>
        </p:spPr>
        <p:txBody>
          <a:bodyPr>
            <a:normAutofit/>
          </a:bodyPr>
          <a:lstStyle/>
          <a:p>
            <a:r>
              <a:rPr lang="ru-RU" dirty="0"/>
              <a:t>Возросший интерес людей к физическому совершенству способствовал становлению «индустрии здоровья»: производство тренажерного оборудования, соответствующей одежды и обуви, биодобавок, строительство спортзалов, а также научно обоснованных программ рационального питания 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839" y="2587727"/>
            <a:ext cx="4803058" cy="300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5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7. Особенности инноваций, основанных на новых знаниях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286001"/>
            <a:ext cx="4160980" cy="4291780"/>
          </a:xfrm>
        </p:spPr>
        <p:txBody>
          <a:bodyPr>
            <a:normAutofit/>
          </a:bodyPr>
          <a:lstStyle/>
          <a:p>
            <a:r>
              <a:rPr lang="ru-RU" dirty="0"/>
              <a:t>О</a:t>
            </a:r>
            <a:r>
              <a:rPr lang="ru-RU" dirty="0" smtClean="0"/>
              <a:t>пыт </a:t>
            </a:r>
            <a:r>
              <a:rPr lang="ru-RU" dirty="0"/>
              <a:t>компании </a:t>
            </a:r>
            <a:r>
              <a:rPr lang="ru-RU" i="1" dirty="0" err="1"/>
              <a:t>Gillette</a:t>
            </a:r>
            <a:r>
              <a:rPr lang="ru-RU" dirty="0"/>
              <a:t> принадлежит ведущая роль в открытии «лучшего способа бритья». Накопленные знания о науке бритья позволяют </a:t>
            </a:r>
            <a:r>
              <a:rPr lang="ru-RU" i="1" dirty="0" err="1"/>
              <a:t>Gillette</a:t>
            </a:r>
            <a:r>
              <a:rPr lang="ru-RU" dirty="0"/>
              <a:t> постоянно изобретать и успешно выводить на рынок новые </a:t>
            </a:r>
            <a:r>
              <a:rPr lang="ru-RU" dirty="0" smtClean="0"/>
              <a:t>продукты. </a:t>
            </a:r>
            <a:r>
              <a:rPr lang="ru-RU" dirty="0"/>
              <a:t>Каждый последующий продукт был лучше предыдущего и стоил дороже.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28" y="4274817"/>
            <a:ext cx="3397570" cy="24603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898" y="1874517"/>
            <a:ext cx="32004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9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25</TotalTime>
  <Words>395</Words>
  <Application>Microsoft Office PowerPoint</Application>
  <PresentationFormat>Широкоэкранный</PresentationFormat>
  <Paragraphs>39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Corbel</vt:lpstr>
      <vt:lpstr>Gill Sans MT</vt:lpstr>
      <vt:lpstr>Impact</vt:lpstr>
      <vt:lpstr>Open Sans</vt:lpstr>
      <vt:lpstr>Badge</vt:lpstr>
      <vt:lpstr>Источники  новых  идей</vt:lpstr>
      <vt:lpstr>Питер Друкер , специалист в области управления</vt:lpstr>
      <vt:lpstr>1. Неожиданное событие </vt:lpstr>
      <vt:lpstr>2. Несоответствие между тем, что есть, и тем, что должно быть </vt:lpstr>
      <vt:lpstr>3. Потребности производственного процесса </vt:lpstr>
      <vt:lpstr>4. Изменения в отраслевых и рыночных структурах </vt:lpstr>
      <vt:lpstr>5. Демографические изменения </vt:lpstr>
      <vt:lpstr>6. Изменения в восприятии и настроении населения </vt:lpstr>
      <vt:lpstr>7. Особенности инноваций, основанных на новых знаниях </vt:lpstr>
      <vt:lpstr>Задание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Источники  новых  идей</dc:title>
  <dc:creator>Светлана</dc:creator>
  <cp:lastModifiedBy>Светлана</cp:lastModifiedBy>
  <cp:revision>3</cp:revision>
  <dcterms:created xsi:type="dcterms:W3CDTF">2019-03-10T03:30:40Z</dcterms:created>
  <dcterms:modified xsi:type="dcterms:W3CDTF">2019-03-10T03:56:23Z</dcterms:modified>
</cp:coreProperties>
</file>