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91" r:id="rId2"/>
    <p:sldId id="294" r:id="rId3"/>
    <p:sldId id="262" r:id="rId4"/>
    <p:sldId id="263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29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28662" y="4357694"/>
            <a:ext cx="7772400" cy="1357312"/>
          </a:xfrm>
        </p:spPr>
        <p:txBody>
          <a:bodyPr anchor="b">
            <a:normAutofit fontScale="90000"/>
          </a:bodyPr>
          <a:lstStyle/>
          <a:p>
            <a:r>
              <a:rPr lang="ru-RU" sz="7000" b="1" dirty="0" smtClean="0">
                <a:solidFill>
                  <a:srgbClr val="FF3300"/>
                </a:solidFill>
              </a:rPr>
              <a:t>Электронное</a:t>
            </a:r>
            <a:br>
              <a:rPr lang="ru-RU" sz="7000" b="1" dirty="0" smtClean="0">
                <a:solidFill>
                  <a:srgbClr val="FF3300"/>
                </a:solidFill>
              </a:rPr>
            </a:br>
            <a:r>
              <a:rPr lang="ru-RU" sz="7000" b="1" dirty="0" smtClean="0">
                <a:solidFill>
                  <a:srgbClr val="FF3300"/>
                </a:solidFill>
              </a:rPr>
              <a:t>портфолио </a:t>
            </a:r>
            <a:r>
              <a:rPr lang="ru-RU" sz="7000" b="1" dirty="0">
                <a:solidFill>
                  <a:srgbClr val="FF3300"/>
                </a:solidFill>
              </a:rPr>
              <a:t>ученика </a:t>
            </a:r>
            <a:r>
              <a:rPr lang="ru-RU" sz="7000" b="1" dirty="0" smtClean="0">
                <a:solidFill>
                  <a:srgbClr val="FF3300"/>
                </a:solidFill>
              </a:rPr>
              <a:t/>
            </a:r>
            <a:br>
              <a:rPr lang="ru-RU" sz="7000" b="1" dirty="0" smtClean="0">
                <a:solidFill>
                  <a:srgbClr val="FF3300"/>
                </a:solidFill>
              </a:rPr>
            </a:br>
            <a:endParaRPr lang="ru-RU" sz="22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67853"/>
          </a:xfrm>
        </p:spPr>
        <p:txBody>
          <a:bodyPr>
            <a:normAutofit/>
          </a:bodyPr>
          <a:lstStyle/>
          <a:p>
            <a:r>
              <a:rPr lang="ru-RU" sz="1800" dirty="0"/>
              <a:t>Учитывая результаты педагогических исследований и современные представления о сущности понятия «е-портфолио», отметим, что его использование в обучении информатики должно обеспечивать:</a:t>
            </a:r>
            <a:endParaRPr lang="ru-RU" sz="18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" y="1700808"/>
            <a:ext cx="4608512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-наполнение е-портфолио информацией о динамике формирования знаний, умений и возможности их использования для саморазвития;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непрерывный доступ студента к е-портфолио;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возможность архивации по желанию студента текстовых данных, аудио- и видеоданных;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защиту информации студента от несанкционированного просмотра и использования;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возможность доступа к е-портфолио, контроля и внесения корректив, касающихся учебной деятельности ученика со стороны учителя.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77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Изучение ИКТ в школах Великобритании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704" y="1484784"/>
            <a:ext cx="8229600" cy="5855669"/>
          </a:xfrm>
        </p:spPr>
        <p:txBody>
          <a:bodyPr>
            <a:normAutofit/>
          </a:bodyPr>
          <a:lstStyle/>
          <a:p>
            <a:r>
              <a:rPr lang="ru-RU" sz="1800" dirty="0"/>
              <a:t>В рекомендациях Министерства образования Великобритании (</a:t>
            </a:r>
            <a:r>
              <a:rPr lang="ru-RU" sz="1800" dirty="0" err="1"/>
              <a:t>DfES</a:t>
            </a:r>
            <a:r>
              <a:rPr lang="ru-RU" sz="1800" dirty="0"/>
              <a:t>) выделяются следующие основные возможности использования средств ИКТ в образовании </a:t>
            </a:r>
            <a:r>
              <a:rPr lang="ru-RU" sz="1800" dirty="0" smtClean="0"/>
              <a:t>:</a:t>
            </a:r>
            <a:endParaRPr lang="ru-RU" sz="1800" dirty="0"/>
          </a:p>
          <a:p>
            <a:endParaRPr lang="ru-RU" sz="1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55576" y="321297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Использование данных и источников информации.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Поиск и выбор.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Организация и исследование.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Анализ и автоматизация процессов.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Модели и моделирование.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Контроль и мониторинг (наблюдение).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Соответствие целям.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Усовершенствование и представление информации.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Коммуникация.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268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23528" y="1450228"/>
            <a:ext cx="828092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поиска и выбора нужной информации учащиеся изучают возможности использования поисковых серверов.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Они учатся не только искать соответствующую информацию, но и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си¬стематизировать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совершенствовать ее.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учащийся в процессе поиска нужной информации в Интернете может выбирать данные, найденные на сайте с окончанием .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или .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потому, что они представляются более надежными.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информационно-поисковые системы позволяют осуществлять целенаправленный поиск и выбор нужной информации в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большого разнообразия информационных источников.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0481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effectLst/>
              </a:rPr>
              <a:t>Рассмотрим, каким образом реализуется в учебном процессе возможность поиска и выбора:</a:t>
            </a:r>
            <a:endParaRPr lang="ru-RU" sz="20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76602" y="1785719"/>
            <a:ext cx="3507366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поискразнообразных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источников информации, уместной для решения конкретной задачи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(например, использование ключевого слова, навигационных структур и программ-поисковиков);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сужение поиска для достижения более конкретных и точных результатов;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оценка значения информации из различных источников для решения специфической задачи;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источников используемой информации.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115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effectLst/>
              </a:rPr>
              <a:t>Рассмотрим, каким образом реализуется в учебном процессе возможность организации и исследования. Имеется в виду, что в процессе исследования осуществляются: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• проектирование и использование соответствующей структуры обработки данных для ответов на вопросы и построения выводов;</a:t>
            </a:r>
          </a:p>
          <a:p>
            <a:r>
              <a:rPr lang="ru-RU" dirty="0"/>
              <a:t>• проектирование анкеты, листа для опроса или представлений данных;</a:t>
            </a:r>
          </a:p>
          <a:p>
            <a:r>
              <a:rPr lang="ru-RU" dirty="0"/>
              <a:t>• эффективная проверка данных на наличие ошибок;</a:t>
            </a:r>
          </a:p>
          <a:p>
            <a:r>
              <a:rPr lang="ru-RU" dirty="0"/>
              <a:t>• исследование соотношений между переменными;</a:t>
            </a:r>
          </a:p>
          <a:p>
            <a:r>
              <a:rPr lang="ru-RU" dirty="0"/>
              <a:t>• использование программного обеспечения для представления данных в виде простых графиков, диаграмм или таблиц, доказательство выбора в виде презентации;</a:t>
            </a:r>
          </a:p>
          <a:p>
            <a:r>
              <a:rPr lang="ru-RU" dirty="0"/>
              <a:t>• получение новой информации, статистическая обработка данных, например расчет средних величин, вероятности событий?</a:t>
            </a:r>
          </a:p>
          <a:p>
            <a:r>
              <a:rPr lang="ru-RU" dirty="0"/>
              <a:t>• и т.д.;</a:t>
            </a:r>
          </a:p>
          <a:p>
            <a:r>
              <a:rPr lang="ru-RU" dirty="0"/>
              <a:t>• проверка правильности полученных выводов и заключений;</a:t>
            </a:r>
          </a:p>
          <a:p>
            <a:r>
              <a:rPr lang="ru-RU" dirty="0"/>
              <a:t>•обоснование перспектив развития, прогнозирование.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54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1" y="816224"/>
            <a:ext cx="5122912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 используются для того, чтобы научить учащихся осуществлять обмен и совместное применение информации.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объясняют, как распознать обычные формы и условные обозначения, используемые в процессе коммуникации, и как применять эти знания, чтобы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должным образом представлять информацию конкретной аудитории. Их обучают, каким образом эффективно использовать средства телекоммуникаций, чтобы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связываться с более широкими и отдаленными аудиториями. Например, учащиеся могут применять анкетные опросы, присланные им по электронной почте или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расположенные в Интернете, чтобы получить информацию от учащихся других стран, признавая и понимая связанные с этим технические проблемы и правила,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управляющие такой связью.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13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7200" dirty="0" smtClean="0"/>
              <a:t> </a:t>
            </a:r>
            <a:r>
              <a:rPr lang="ru-RU" sz="9600" dirty="0" smtClean="0"/>
              <a:t>СПАСИБО</a:t>
            </a:r>
            <a:r>
              <a:rPr lang="ru-RU" sz="7200" dirty="0" smtClean="0"/>
              <a:t>         </a:t>
            </a:r>
            <a:r>
              <a:rPr lang="ru-RU" sz="4800" dirty="0" smtClean="0"/>
              <a:t>ЗА ВНИМАНИЕ!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Портфолио — не столько средство оценки знаний, умений и навыков, сколько средство оценки учебных, творческих,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коммуникативных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способностей школьника.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132856"/>
            <a:ext cx="8470527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316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 smtClean="0">
              <a:solidFill>
                <a:srgbClr val="FFFF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ru-RU" b="1" i="1" dirty="0" smtClean="0"/>
              <a:t>     -  </a:t>
            </a:r>
            <a:r>
              <a:rPr lang="ru-RU" dirty="0"/>
              <a:t>Одним из средств индивидуальной оценки знаний учащегося является портфолио достижений ученика. Портфолио в переводе с итальянского означает «папка с документами», «папка специалиста». Понятие «портфолио» появилось не так давно в отечественной педагогической практике. Рассмотрим, хотя бы в самом общем виде, философию этого нового понятия, его назначение, модели портфолио, его характерные особенности.</a:t>
            </a:r>
            <a:endParaRPr lang="ru-RU" b="1" i="1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>
                <a:effectLst/>
              </a:rPr>
              <a:t>Философия учебного е-портфолио:</a:t>
            </a:r>
            <a:endParaRPr lang="ru-RU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Font typeface="Wingdings" pitchFamily="2" charset="2"/>
              <a:buNone/>
            </a:pPr>
            <a:endParaRPr lang="ru-RU" b="1" dirty="0" smtClean="0"/>
          </a:p>
          <a:p>
            <a:r>
              <a:rPr lang="ru-RU" b="1" dirty="0" smtClean="0"/>
              <a:t>         </a:t>
            </a:r>
            <a:r>
              <a:rPr lang="ru-RU" dirty="0" smtClean="0"/>
              <a:t>смещение акцента с того, что учащийся не знает и не умеет, на то, что он знает и умеет по данной теме и данному предмету;</a:t>
            </a:r>
          </a:p>
          <a:p>
            <a:r>
              <a:rPr lang="ru-RU" dirty="0" smtClean="0"/>
              <a:t>• интеграция количественной и качественной оценок;</a:t>
            </a:r>
          </a:p>
          <a:p>
            <a:r>
              <a:rPr lang="ru-RU" dirty="0" smtClean="0"/>
              <a:t>• перенос педагогического ударения с оценки педагога на самооценку школьника.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b="1" dirty="0" smtClean="0"/>
          </a:p>
          <a:p>
            <a:pPr algn="ctr" eaLnBrk="1" hangingPunct="1">
              <a:buFont typeface="Wingdings" pitchFamily="2" charset="2"/>
              <a:buNone/>
            </a:pPr>
            <a:endParaRPr lang="ru-RU" b="1" dirty="0" smtClean="0"/>
          </a:p>
          <a:p>
            <a:pPr algn="ctr" eaLnBrk="1" hangingPunct="1">
              <a:buFont typeface="Wingdings" pitchFamily="2" charset="2"/>
              <a:buNone/>
            </a:pPr>
            <a:endParaRPr lang="ru-RU" b="1" dirty="0" smtClean="0"/>
          </a:p>
          <a:p>
            <a:pPr algn="ctr" eaLnBrk="1" hangingPunct="1">
              <a:buFont typeface="Wingdings" pitchFamily="2" charset="2"/>
              <a:buNone/>
            </a:pPr>
            <a:endParaRPr lang="ru-RU" b="1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b="1" dirty="0" smtClean="0"/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200" dirty="0" smtClean="0"/>
              <a:t>Назначение </a:t>
            </a:r>
            <a:r>
              <a:rPr lang="ru-RU" sz="2200" dirty="0"/>
              <a:t>е-портфолио с точки зрения педагогической целесообразности его использования для развития обучающегося:</a:t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• </a:t>
            </a:r>
            <a:r>
              <a:rPr lang="ru-RU" dirty="0"/>
              <a:t>создание комплекса документации для каждого обучающегося, включая информацию по всем изучаемым предметам и информацию о </a:t>
            </a:r>
            <a:r>
              <a:rPr lang="ru-RU" dirty="0" err="1"/>
              <a:t>внеучебной</a:t>
            </a:r>
            <a:r>
              <a:rPr lang="ru-RU" dirty="0"/>
              <a:t> деятельности каждого обучаемого, а также комментарии педагогов;</a:t>
            </a:r>
          </a:p>
          <a:p>
            <a:r>
              <a:rPr lang="ru-RU" dirty="0"/>
              <a:t>• обеспечение каждого обучающегося инструментарием для проявления рефлексии и антиципации, самооценки достижений и успехов как в учебной, так и во </a:t>
            </a:r>
            <a:r>
              <a:rPr lang="ru-RU" dirty="0" err="1"/>
              <a:t>внеучебной</a:t>
            </a:r>
            <a:r>
              <a:rPr lang="ru-RU" dirty="0"/>
              <a:t> деятельности;</a:t>
            </a:r>
          </a:p>
          <a:p>
            <a:r>
              <a:rPr lang="ru-RU" dirty="0"/>
              <a:t>• наполнение информацией об успехах обучающегося на всех этапах его обучения для последующего использования при поступлении на работу.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846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Перечислим модели е-портфолио: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9512" y="1772816"/>
            <a:ext cx="9091015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квалификационный (подтверждение квалификаций обучающегося);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презентационный (коллекция примеров достижений и увлечений обучающегося для различных целей, </a:t>
            </a: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и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необразовательных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образовательный (стратегическое планирование собственной образовательной стратегии обучающимся </a:t>
            </a: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поддержке преподавателей, кураторов и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тьютеров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системе академического образования);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непрерывный (стратегическое планирование собственного образовательного и профессионального</a:t>
            </a: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развития на протяжении всей жизни человека);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личный (интимная информация различного толка, для личного пользования).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Выделим характерные особенности использования е-портфолио в процессе непрерывного развития индивида: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поддержка развития обучающегося, а не только оптимизация работы преподавателя и учебного заведения в целом;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поддержка развития обучающегося, а не только оценка его деятельности;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внесение информации об обучающемся всеми преподавателями, экзаменующим и самим обучающимся;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многоаспектный анализ достижений обучающегося, а не только обзор его компетенций;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ориентация на весь жизненный цикл человека, а не только на отдельный этап обучения </a:t>
            </a: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(начальная школа — средняя школа - вуз).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352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Выделим следующие особенности е-портфолио: 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1560" y="2044676"/>
            <a:ext cx="6912768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спользование каждым учащимся е-портфолио на базе средств ИКТ способствует развитию его творческого и критического мышления за счет обеспечения возможности осуществления антиципации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рефлексии, а также интенсификации учебного процесса за счет реализации таких дидактических возможностей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ИКТ, как возможность накопления больших объемов информации, незамедлительной обратной связи,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автоматизированного контроля, доступа к информации преподавателей и родителей, ее структурирования.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07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8491" y="249701"/>
            <a:ext cx="8229600" cy="1396536"/>
          </a:xfrm>
        </p:spPr>
        <p:txBody>
          <a:bodyPr>
            <a:noAutofit/>
          </a:bodyPr>
          <a:lstStyle/>
          <a:p>
            <a:r>
              <a:rPr lang="ru-RU" sz="1800" dirty="0">
                <a:effectLst/>
              </a:rPr>
              <a:t>Рефлексивные умения — важнейший компонент в структуре инновационной деятельности специалиста, поскольку специалист с развитыми рефлексивными умениями имеет большие возможности в реализации творческого потенциала. К общим рефлексивным умениям относятся: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умение ставить реальные цели как основу для оценки результативности своих действий;</a:t>
            </a:r>
          </a:p>
          <a:p>
            <a:r>
              <a:rPr lang="ru-RU" dirty="0"/>
              <a:t>• умение адаптировать, дополнять или изменять план, программу, формы и методы работы соответственно конкретным условиям в целях достижения оптимальных результатов;</a:t>
            </a:r>
          </a:p>
          <a:p>
            <a:r>
              <a:rPr lang="ru-RU" dirty="0"/>
              <a:t>• умение прогнозировать последствия своих профессиональных действий, осуществлять контроль и самоконтроль, анализировать результаты выполненной деятельности, самокритично относиться к ней;</a:t>
            </a:r>
          </a:p>
          <a:p>
            <a:r>
              <a:rPr lang="ru-RU" dirty="0"/>
              <a:t>• умение оценивать и обобщать опыт своей практической работы и применять в своей практике опыт коллег.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840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Таксономия целей </a:t>
            </a:r>
            <a:r>
              <a:rPr lang="ru-RU" dirty="0" err="1">
                <a:effectLst/>
              </a:rPr>
              <a:t>Блума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удобный и понятный инструмент для качественного анализа достижений обучаемого, изучения способности ребенка мыслить и творить. Данная таксономия отражает качественно иной подход к оценке динамики развития творческих способностей ребенка, выявлению уровня его мышления и особенностей познания.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039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124</TotalTime>
  <Words>1142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Cambria</vt:lpstr>
      <vt:lpstr>Rockwell</vt:lpstr>
      <vt:lpstr>Times New Roman</vt:lpstr>
      <vt:lpstr>Wingdings</vt:lpstr>
      <vt:lpstr>Wingdings 2</vt:lpstr>
      <vt:lpstr>Литейная</vt:lpstr>
      <vt:lpstr>Электронное портфолио ученика  </vt:lpstr>
      <vt:lpstr>Презентация PowerPoint</vt:lpstr>
      <vt:lpstr>Презентация PowerPoint</vt:lpstr>
      <vt:lpstr> Философия учебного е-портфолио:</vt:lpstr>
      <vt:lpstr>  Назначение е-портфолио с точки зрения педагогической целесообразности его использования для развития обучающегося: </vt:lpstr>
      <vt:lpstr>Перечислим модели е-портфолио:</vt:lpstr>
      <vt:lpstr>Выделим следующие особенности е-портфолио: </vt:lpstr>
      <vt:lpstr>Рефлексивные умения — важнейший компонент в структуре инновационной деятельности специалиста, поскольку специалист с развитыми рефлексивными умениями имеет большие возможности в реализации творческого потенциала. К общим рефлексивным умениям относятся:</vt:lpstr>
      <vt:lpstr>Таксономия целей Блума</vt:lpstr>
      <vt:lpstr>Презентация PowerPoint</vt:lpstr>
      <vt:lpstr>Изучение ИКТ в школах Великобритании</vt:lpstr>
      <vt:lpstr>Презентация PowerPoint</vt:lpstr>
      <vt:lpstr>Рассмотрим, каким образом реализуется в учебном процессе возможность поиска и выбора:</vt:lpstr>
      <vt:lpstr>Рассмотрим, каким образом реализуется в учебном процессе возможность организации и исследования. Имеется в виду, что в процессе исследования осуществляются: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Гранкин Виталий Владимирович</dc:creator>
  <cp:lastModifiedBy>student-09-307</cp:lastModifiedBy>
  <cp:revision>27</cp:revision>
  <dcterms:modified xsi:type="dcterms:W3CDTF">2015-04-23T07:27:17Z</dcterms:modified>
</cp:coreProperties>
</file>